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2"/>
  </p:notesMasterIdLst>
  <p:handoutMasterIdLst>
    <p:handoutMasterId r:id="rId23"/>
  </p:handoutMasterIdLst>
  <p:sldIdLst>
    <p:sldId id="367" r:id="rId2"/>
    <p:sldId id="372" r:id="rId3"/>
    <p:sldId id="381" r:id="rId4"/>
    <p:sldId id="388" r:id="rId5"/>
    <p:sldId id="401" r:id="rId6"/>
    <p:sldId id="397" r:id="rId7"/>
    <p:sldId id="399" r:id="rId8"/>
    <p:sldId id="400" r:id="rId9"/>
    <p:sldId id="402" r:id="rId10"/>
    <p:sldId id="389" r:id="rId11"/>
    <p:sldId id="394" r:id="rId12"/>
    <p:sldId id="395" r:id="rId13"/>
    <p:sldId id="396" r:id="rId14"/>
    <p:sldId id="391" r:id="rId15"/>
    <p:sldId id="392" r:id="rId16"/>
    <p:sldId id="393" r:id="rId17"/>
    <p:sldId id="373" r:id="rId18"/>
    <p:sldId id="338" r:id="rId19"/>
    <p:sldId id="358" r:id="rId20"/>
    <p:sldId id="385" r:id="rId21"/>
  </p:sldIdLst>
  <p:sldSz cx="9144000" cy="6858000" type="screen4x3"/>
  <p:notesSz cx="10234613" cy="7099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4BD"/>
    <a:srgbClr val="DBEEF4"/>
    <a:srgbClr val="008000"/>
    <a:srgbClr val="FF99FF"/>
    <a:srgbClr val="CC3300"/>
    <a:srgbClr val="FF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6" autoAdjust="0"/>
    <p:restoredTop sz="86980" autoAdjust="0"/>
  </p:normalViewPr>
  <p:slideViewPr>
    <p:cSldViewPr>
      <p:cViewPr varScale="1">
        <p:scale>
          <a:sx n="106" d="100"/>
          <a:sy n="106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58" y="-102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8" y="1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7"/>
            <a:ext cx="818769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743104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8" y="6743104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C2DFA8B7-0204-4B4C-93CE-AD52AF89CF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28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cs-CZ" sz="3300" b="0" kern="0" dirty="0" smtClean="0"/>
              <a:t>Po 1U </a:t>
            </a:r>
            <a:r>
              <a:rPr lang="cs-CZ" sz="3300" b="0" kern="0" dirty="0" err="1" smtClean="0"/>
              <a:t>Twinu</a:t>
            </a:r>
            <a:r>
              <a:rPr lang="cs-CZ" sz="3300" b="0" kern="0" baseline="0" dirty="0" smtClean="0"/>
              <a:t> který byl určen především pro výpočetní </a:t>
            </a:r>
            <a:r>
              <a:rPr lang="cs-CZ" sz="3300" b="0" kern="0" baseline="0" dirty="0" err="1" smtClean="0"/>
              <a:t>clustry</a:t>
            </a:r>
            <a:r>
              <a:rPr lang="cs-CZ" sz="3300" b="0" kern="0" baseline="0" dirty="0" smtClean="0"/>
              <a:t> přišlo </a:t>
            </a:r>
            <a:r>
              <a:rPr lang="cs-CZ" sz="3300" b="0" kern="0" baseline="0" dirty="0" err="1" smtClean="0"/>
              <a:t>Supermicro</a:t>
            </a:r>
            <a:r>
              <a:rPr lang="cs-CZ" sz="3300" b="0" kern="0" baseline="0" dirty="0" smtClean="0"/>
              <a:t> s 2U </a:t>
            </a:r>
            <a:r>
              <a:rPr lang="cs-CZ" sz="3300" b="0" kern="0" baseline="0" dirty="0" err="1" smtClean="0"/>
              <a:t>Twin</a:t>
            </a:r>
            <a:r>
              <a:rPr lang="en-US" sz="3300" b="0" kern="0" baseline="0" dirty="0" smtClean="0"/>
              <a:t>em² </a:t>
            </a:r>
            <a:r>
              <a:rPr lang="en-US" sz="3300" b="0" kern="0" baseline="0" dirty="0" err="1" smtClean="0"/>
              <a:t>kter</a:t>
            </a:r>
            <a:r>
              <a:rPr lang="cs-CZ" sz="3300" b="0" kern="0" baseline="0" dirty="0" smtClean="0"/>
              <a:t>ý okopírovala řada výrobců. Další krok ve </a:t>
            </a:r>
            <a:r>
              <a:rPr lang="cs-CZ" sz="3300" b="0" kern="0" baseline="0" dirty="0" err="1" smtClean="0"/>
              <a:t>více-uzlových</a:t>
            </a:r>
            <a:r>
              <a:rPr lang="cs-CZ" sz="3300" b="0" kern="0" baseline="0" dirty="0" smtClean="0"/>
              <a:t>, kterým se opět </a:t>
            </a:r>
            <a:r>
              <a:rPr lang="cs-CZ" sz="3300" b="0" kern="0" baseline="0" dirty="0" err="1" smtClean="0"/>
              <a:t>Supermicro</a:t>
            </a:r>
            <a:r>
              <a:rPr lang="cs-CZ" sz="3300" b="0" kern="0" baseline="0" dirty="0" smtClean="0"/>
              <a:t> vzdálilo svým konkurentům je nový koncept nazývaný </a:t>
            </a:r>
            <a:r>
              <a:rPr lang="cs-CZ" sz="3300" b="0" kern="0" baseline="0" dirty="0" err="1" smtClean="0"/>
              <a:t>FatTwin</a:t>
            </a:r>
            <a:r>
              <a:rPr lang="cs-CZ" sz="3300" b="0" kern="0" baseline="0" dirty="0" smtClean="0"/>
              <a:t>. </a:t>
            </a:r>
            <a:r>
              <a:rPr lang="cs-CZ" sz="3300" b="0" kern="0" baseline="0" dirty="0" err="1" smtClean="0"/>
              <a:t>FatTwin</a:t>
            </a:r>
            <a:r>
              <a:rPr lang="cs-CZ" sz="3300" b="0" kern="0" baseline="0" dirty="0" smtClean="0"/>
              <a:t> je 4U </a:t>
            </a:r>
            <a:r>
              <a:rPr lang="cs-CZ" sz="3300" b="0" kern="0" baseline="0" dirty="0" err="1" smtClean="0"/>
              <a:t>chassi</a:t>
            </a:r>
            <a:r>
              <a:rPr lang="cs-CZ" sz="3300" b="0" kern="0" baseline="0" dirty="0" smtClean="0"/>
              <a:t> vybavené vysoce efektivním zdrojem a chlazením, které je </a:t>
            </a:r>
            <a:r>
              <a:rPr lang="cs-CZ" sz="3300" b="0" kern="0" baseline="0" dirty="0" err="1" smtClean="0"/>
              <a:t>osaditelné</a:t>
            </a:r>
            <a:r>
              <a:rPr lang="cs-CZ" sz="3300" b="0" kern="0" baseline="0" dirty="0" smtClean="0"/>
              <a:t> osmi nebo čtyřmi </a:t>
            </a:r>
            <a:r>
              <a:rPr lang="cs-CZ" sz="3300" b="0" kern="0" baseline="0" dirty="0" err="1" smtClean="0"/>
              <a:t>hotswap</a:t>
            </a:r>
            <a:r>
              <a:rPr lang="cs-CZ" sz="3300" b="0" kern="0" baseline="0" dirty="0" smtClean="0"/>
              <a:t> </a:t>
            </a:r>
            <a:r>
              <a:rPr lang="cs-CZ" sz="3300" b="0" kern="0" baseline="0" dirty="0" err="1" smtClean="0"/>
              <a:t>dual</a:t>
            </a:r>
            <a:r>
              <a:rPr lang="cs-CZ" sz="3300" b="0" kern="0" baseline="0" dirty="0" smtClean="0"/>
              <a:t> </a:t>
            </a:r>
            <a:r>
              <a:rPr lang="cs-CZ" sz="3300" b="0" kern="0" baseline="0" dirty="0" err="1" smtClean="0"/>
              <a:t>socket</a:t>
            </a:r>
            <a:r>
              <a:rPr lang="cs-CZ" sz="3300" b="0" kern="0" baseline="0" dirty="0" smtClean="0"/>
              <a:t> žiletkami.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cs-CZ" sz="3300" b="0" kern="0" dirty="0" smtClean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cs-CZ" sz="3300" b="1" kern="0" dirty="0" smtClean="0"/>
              <a:t>Hlavní </a:t>
            </a:r>
            <a:r>
              <a:rPr lang="cs-CZ" sz="3300" b="1" kern="0" dirty="0"/>
              <a:t>výhody: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300" b="1" kern="0" dirty="0" err="1"/>
              <a:t>Vysok</a:t>
            </a:r>
            <a:r>
              <a:rPr lang="cs-CZ" sz="3300" b="1" kern="0" dirty="0"/>
              <a:t>á hustota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/>
              <a:t>8</a:t>
            </a:r>
            <a:r>
              <a:rPr lang="cs-CZ" sz="2800" kern="0" dirty="0" smtClean="0"/>
              <a:t> serverů ve</a:t>
            </a:r>
            <a:r>
              <a:rPr lang="cs-CZ" sz="2800" kern="0" baseline="0" dirty="0" smtClean="0"/>
              <a:t> 4</a:t>
            </a:r>
            <a:r>
              <a:rPr lang="cs-CZ" sz="2800" kern="0" dirty="0" smtClean="0"/>
              <a:t>U</a:t>
            </a:r>
            <a:endParaRPr lang="cs-CZ" sz="2800" kern="0" dirty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 smtClean="0"/>
              <a:t>80 </a:t>
            </a:r>
            <a:r>
              <a:rPr lang="cs-CZ" sz="2800" kern="0" dirty="0"/>
              <a:t>serverů v racku – srovnatelné s </a:t>
            </a:r>
            <a:r>
              <a:rPr lang="cs-CZ" sz="2800" kern="0" dirty="0" err="1" smtClean="0"/>
              <a:t>blade</a:t>
            </a:r>
            <a:endParaRPr lang="cs-CZ" sz="2800" kern="0" dirty="0" smtClean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 smtClean="0"/>
              <a:t>6</a:t>
            </a:r>
            <a:r>
              <a:rPr lang="cs-CZ" sz="2800" kern="0" baseline="0" dirty="0" smtClean="0"/>
              <a:t> </a:t>
            </a:r>
            <a:r>
              <a:rPr lang="cs-CZ" sz="2800" kern="0" baseline="0" dirty="0" err="1" smtClean="0"/>
              <a:t>hotswap</a:t>
            </a:r>
            <a:r>
              <a:rPr lang="cs-CZ" sz="2800" kern="0" baseline="0" dirty="0" smtClean="0"/>
              <a:t> disků/uzel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baseline="0" dirty="0" smtClean="0"/>
              <a:t>Volitelně výkonný HW SAS2 RAID řadič LSI s 1GB DDR3 </a:t>
            </a:r>
            <a:r>
              <a:rPr lang="cs-CZ" sz="2800" kern="0" baseline="0" dirty="0" err="1" smtClean="0"/>
              <a:t>cache</a:t>
            </a:r>
            <a:endParaRPr lang="cs-CZ" sz="2800" kern="0" dirty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cs-CZ" sz="3300" b="1" kern="0" dirty="0"/>
              <a:t>Nejnižší TCO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/>
              <a:t>Sdílený </a:t>
            </a:r>
            <a:r>
              <a:rPr lang="cs-CZ" sz="2800" kern="0" dirty="0" err="1"/>
              <a:t>reduntaní</a:t>
            </a:r>
            <a:r>
              <a:rPr lang="cs-CZ" sz="2800" kern="0" dirty="0"/>
              <a:t> zdroj s </a:t>
            </a:r>
            <a:r>
              <a:rPr lang="cs-CZ" sz="2800" kern="0" dirty="0" err="1"/>
              <a:t>účiností</a:t>
            </a:r>
            <a:r>
              <a:rPr lang="cs-CZ" sz="2800" kern="0" dirty="0"/>
              <a:t> </a:t>
            </a:r>
            <a:r>
              <a:rPr lang="cs-CZ" sz="2800" kern="0" dirty="0" smtClean="0"/>
              <a:t>PLATINUM </a:t>
            </a:r>
            <a:r>
              <a:rPr lang="cs-CZ" sz="2800" kern="0" dirty="0"/>
              <a:t>(</a:t>
            </a:r>
            <a:r>
              <a:rPr lang="cs-CZ" sz="2800" kern="0" dirty="0" smtClean="0"/>
              <a:t>95%+)</a:t>
            </a:r>
            <a:endParaRPr lang="cs-CZ" sz="2800" kern="0" dirty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/>
              <a:t>Efektivní chlazení</a:t>
            </a:r>
          </a:p>
          <a:p>
            <a:pPr marL="495376" indent="-495376" eaLnBrk="1" hangingPunct="1"/>
            <a:r>
              <a:rPr lang="cs-CZ" b="1" dirty="0" smtClean="0"/>
              <a:t>Snadná </a:t>
            </a:r>
            <a:r>
              <a:rPr lang="cs-CZ" b="1" dirty="0" err="1" smtClean="0"/>
              <a:t>servisovatelnost</a:t>
            </a:r>
            <a:endParaRPr lang="cs-CZ" b="1" dirty="0" smtClean="0"/>
          </a:p>
          <a:p>
            <a:pPr marL="495376" indent="-495376" eaLnBrk="1" hangingPunct="1">
              <a:buFontTx/>
              <a:buChar char="-"/>
            </a:pPr>
            <a:r>
              <a:rPr lang="cs-CZ" dirty="0" err="1" smtClean="0"/>
              <a:t>Hotswap</a:t>
            </a:r>
            <a:r>
              <a:rPr lang="cs-CZ" dirty="0" smtClean="0"/>
              <a:t> disky</a:t>
            </a:r>
          </a:p>
          <a:p>
            <a:pPr marL="495376" indent="-495376" eaLnBrk="1" hangingPunct="1">
              <a:buFontTx/>
              <a:buChar char="-"/>
            </a:pPr>
            <a:r>
              <a:rPr lang="cs-CZ" dirty="0" err="1" smtClean="0"/>
              <a:t>Hotswap</a:t>
            </a:r>
            <a:r>
              <a:rPr lang="cs-CZ" dirty="0" smtClean="0"/>
              <a:t> zdroje</a:t>
            </a:r>
          </a:p>
          <a:p>
            <a:pPr marL="495376" indent="-495376" eaLnBrk="1" hangingPunct="1">
              <a:buFontTx/>
              <a:buChar char="-"/>
            </a:pPr>
            <a:r>
              <a:rPr lang="cs-CZ" dirty="0" err="1" smtClean="0"/>
              <a:t>Hotswap</a:t>
            </a:r>
            <a:r>
              <a:rPr lang="cs-CZ" dirty="0" smtClean="0"/>
              <a:t> procesorové desky </a:t>
            </a:r>
          </a:p>
          <a:p>
            <a:pPr marL="495376" indent="-495376" eaLnBrk="1" hangingPunct="1"/>
            <a:endParaRPr lang="cs-CZ" sz="2800" dirty="0" smtClean="0"/>
          </a:p>
          <a:p>
            <a:pPr marL="495376" indent="-495376" eaLnBrk="1" hangingPunct="1"/>
            <a:r>
              <a:rPr lang="cs-CZ" sz="2800" dirty="0" smtClean="0"/>
              <a:t>Každý </a:t>
            </a:r>
            <a:r>
              <a:rPr lang="cs-CZ" sz="2800" dirty="0"/>
              <a:t>uzel je </a:t>
            </a:r>
            <a:r>
              <a:rPr lang="cs-CZ" sz="2800" dirty="0" err="1"/>
              <a:t>osaditelný</a:t>
            </a:r>
            <a:r>
              <a:rPr lang="cs-CZ" sz="2800" dirty="0"/>
              <a:t> </a:t>
            </a:r>
            <a:r>
              <a:rPr lang="cs-CZ" sz="2800" dirty="0" smtClean="0"/>
              <a:t>PCI-Express třetí generace </a:t>
            </a:r>
            <a:r>
              <a:rPr lang="cs-CZ" sz="2800" dirty="0"/>
              <a:t>kartou</a:t>
            </a:r>
          </a:p>
          <a:p>
            <a:pPr marL="495376" indent="-495376" eaLnBrk="1" hangingPunct="1"/>
            <a:r>
              <a:rPr lang="cs-CZ" sz="2800" dirty="0"/>
              <a:t>Varianty s </a:t>
            </a:r>
            <a:r>
              <a:rPr lang="cs-CZ" sz="2800" dirty="0" smtClean="0"/>
              <a:t>module s </a:t>
            </a:r>
            <a:r>
              <a:rPr lang="cs-CZ" sz="2800" dirty="0" err="1" smtClean="0"/>
              <a:t>Infiniband</a:t>
            </a:r>
            <a:r>
              <a:rPr lang="cs-CZ" sz="2800" dirty="0" smtClean="0"/>
              <a:t>/10Gb </a:t>
            </a:r>
            <a:r>
              <a:rPr lang="cs-CZ" sz="2800" dirty="0" err="1" smtClean="0"/>
              <a:t>Ethernetem</a:t>
            </a:r>
            <a:endParaRPr lang="cs-CZ" sz="2800" kern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noProof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Abacus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electric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s.r.o je největší lokální výrobce serverů s certifikací ISO9001 s 20 letou tradicí na trhu. Dodává široký sortiment serverů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storage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zařízení pro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webhosting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virtualizaci, privátní i veřejný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cloud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HPC, ukládání dat a další aplikace. Díky partnerství s klíčovými výrobci (Supermicro, AMD , Intel, 3Ware, Areca,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LSI,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Mellanox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Nexenta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Promise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QLogic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WD)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portofolio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našich serverů výjimečné svými vlastnostmi (od mini 1U serverů s hloubkou 25cm po 8 procesorové stroje s 80 fyzickými jádry).</a:t>
            </a:r>
            <a:endParaRPr lang="cs-CZ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339E94-3D67-4C3E-BCFE-23C6D208CC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6B962-8EB4-4FF2-8AE6-92CFF09CB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291B-230A-4ADD-B5B3-4B9813CE6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F3B1-A3A5-4358-8E09-E5EA019A4E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5A91-59CA-4486-AC6F-5FDA6B93EB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5F90-8FB8-431E-AB6C-6F1A541759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6263-1B84-442F-A7D5-AEAEBCAA97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D364A-528F-4CBD-A7F3-06C4A0BB32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954C-0C6A-4676-BF91-5969F6A49C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CD5BE-EFBF-42F5-9893-73645C1C6F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1303-1CA6-473E-A41A-12D1BDE3E3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B5EB-9EA0-4223-98BA-B0342EE4C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B84D-A6B0-4098-BFE4-14F2CDC77E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9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9E4D97-13CF-4D4A-9E21-3F407668B1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acus.cz/link/8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acus.cz/link/8" TargetMode="External"/><Relationship Id="rId5" Type="http://schemas.openxmlformats.org/officeDocument/2006/relationships/image" Target="../media/image30.tif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konfiguruj.t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mailto:servery@abacus.cz" TargetMode="External"/><Relationship Id="rId4" Type="http://schemas.openxmlformats.org/officeDocument/2006/relationships/hyperlink" Target="http://www.abacus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abacus.cz/link/1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abacus.cz/link/1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bacus.cz/link/11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acus.cz/link/12/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fr-FR" sz="3400" b="1" dirty="0"/>
              <a:t>Supermicro </a:t>
            </a:r>
            <a:r>
              <a:rPr lang="fr-FR" sz="3400" b="1" dirty="0" smtClean="0"/>
              <a:t>System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fr-FR" sz="3400" b="1" dirty="0" smtClean="0"/>
              <a:t>Management </a:t>
            </a:r>
            <a:r>
              <a:rPr lang="fr-FR" sz="3400" b="1" dirty="0"/>
              <a:t>Software Suite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920880" cy="43204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Plné </a:t>
            </a:r>
            <a:r>
              <a:rPr lang="cs-CZ" sz="3200" b="1" dirty="0" smtClean="0"/>
              <a:t>IPMI</a:t>
            </a:r>
            <a:r>
              <a:rPr lang="cs-CZ" sz="3200" dirty="0" smtClean="0"/>
              <a:t> – vždy </a:t>
            </a:r>
            <a:r>
              <a:rPr lang="cs-CZ" sz="3200" dirty="0" smtClean="0"/>
              <a:t>a </a:t>
            </a:r>
            <a:r>
              <a:rPr lang="cs-CZ" sz="3200" b="1" dirty="0" smtClean="0"/>
              <a:t>zdarma</a:t>
            </a:r>
            <a:r>
              <a:rPr lang="cs-CZ" sz="3200" dirty="0" smtClean="0"/>
              <a:t>: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KVM-</a:t>
            </a:r>
            <a:r>
              <a:rPr lang="cs-CZ" sz="2800" dirty="0" err="1" smtClean="0"/>
              <a:t>over</a:t>
            </a:r>
            <a:r>
              <a:rPr lang="cs-CZ" sz="2800" dirty="0" smtClean="0"/>
              <a:t>-</a:t>
            </a:r>
            <a:r>
              <a:rPr lang="cs-CZ" sz="2800" dirty="0" err="1" smtClean="0"/>
              <a:t>Ethernet</a:t>
            </a:r>
            <a:r>
              <a:rPr lang="cs-CZ" sz="2800" dirty="0" smtClean="0"/>
              <a:t> (</a:t>
            </a:r>
            <a:r>
              <a:rPr lang="cs-CZ" sz="2800" dirty="0" err="1" smtClean="0"/>
              <a:t>iKVM</a:t>
            </a:r>
            <a:r>
              <a:rPr lang="cs-CZ" sz="2800" dirty="0" smtClean="0"/>
              <a:t>)</a:t>
            </a:r>
            <a:endParaRPr lang="cs-CZ" sz="2800" dirty="0" smtClean="0"/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err="1" smtClean="0"/>
              <a:t>Virtual</a:t>
            </a:r>
            <a:r>
              <a:rPr lang="cs-CZ" sz="2800" dirty="0" smtClean="0"/>
              <a:t> Media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CLI i </a:t>
            </a:r>
            <a:r>
              <a:rPr lang="cs-CZ" sz="2800" dirty="0" err="1" smtClean="0"/>
              <a:t>WebUI</a:t>
            </a:r>
            <a:endParaRPr lang="cs-CZ" sz="28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Nástroje pro upgrade firmware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SMCIBU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/>
              <a:t>SCMSH (MFU</a:t>
            </a:r>
            <a:r>
              <a:rPr lang="cs-CZ" sz="2800" dirty="0" smtClean="0"/>
              <a:t>) – hromadný update</a:t>
            </a:r>
            <a:endParaRPr lang="cs-CZ" sz="2800" dirty="0"/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Dozor HW (monitoring) – </a:t>
            </a:r>
            <a:r>
              <a:rPr lang="cs-CZ" sz="3200" b="1" dirty="0" smtClean="0">
                <a:solidFill>
                  <a:schemeClr val="accent6"/>
                </a:solidFill>
              </a:rPr>
              <a:t>SSM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Správa spotřeby </a:t>
            </a:r>
            <a:r>
              <a:rPr lang="cs-CZ" sz="3200" dirty="0" err="1" smtClean="0"/>
              <a:t>el.energie</a:t>
            </a:r>
            <a:r>
              <a:rPr lang="cs-CZ" sz="3200" dirty="0" smtClean="0"/>
              <a:t> – </a:t>
            </a:r>
            <a:r>
              <a:rPr lang="cs-CZ" sz="3200" b="1" dirty="0" err="1" smtClean="0">
                <a:solidFill>
                  <a:schemeClr val="accent6"/>
                </a:solidFill>
              </a:rPr>
              <a:t>NMView</a:t>
            </a:r>
            <a:endParaRPr lang="cs-CZ" sz="3200" b="1" dirty="0" smtClean="0">
              <a:solidFill>
                <a:schemeClr val="accent6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asrock.com/server/images/iKV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72816"/>
            <a:ext cx="666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Supermicro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400" b="1" dirty="0" smtClean="0"/>
              <a:t>Server Management</a:t>
            </a:r>
            <a:r>
              <a:rPr lang="cs-CZ" sz="3400" b="1" dirty="0"/>
              <a:t/>
            </a:r>
            <a:br>
              <a:rPr lang="cs-CZ" sz="3400" b="1" dirty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5688632" cy="432048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Monitoring hardware serverů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Větráky, zdroje, napájení, spotřeba, HDD, RAID, RAM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Monitoring software serverů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HTTP, FTP, SMTP služby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Podpora NAGIOS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CLI i </a:t>
            </a:r>
            <a:r>
              <a:rPr lang="cs-CZ" sz="3200" dirty="0" err="1" smtClean="0"/>
              <a:t>WebUI</a:t>
            </a:r>
            <a:endParaRPr lang="cs-CZ" sz="32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Úzce integrováno s IPMI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VNC, IPMI KVM, UID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Reporty a statistiky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6389"/>
            <a:ext cx="5616623" cy="41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30" y="1988840"/>
            <a:ext cx="3715046" cy="15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3743910" cy="31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3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NMView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920880" cy="4320480"/>
          </a:xfrm>
        </p:spPr>
        <p:txBody>
          <a:bodyPr/>
          <a:lstStyle/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Sledování a řízení spotřeby elektrické energie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Možnost omezit spotřebu jednotlivého serveru/celého racku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/>
              <a:t>Možnost </a:t>
            </a:r>
            <a:r>
              <a:rPr lang="cs-CZ" sz="3200" dirty="0" smtClean="0"/>
              <a:t>omezit teplotu jednotlivého </a:t>
            </a:r>
            <a:r>
              <a:rPr lang="cs-CZ" sz="3200" dirty="0"/>
              <a:t>serveru/celého racku </a:t>
            </a:r>
            <a:endParaRPr lang="cs-CZ" sz="32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Nižší náklady na energii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Lepší </a:t>
            </a:r>
            <a:r>
              <a:rPr lang="cs-CZ" sz="3200" dirty="0" smtClean="0"/>
              <a:t>PUE (energetická </a:t>
            </a:r>
            <a:r>
              <a:rPr lang="cs-CZ" sz="3200" dirty="0" smtClean="0"/>
              <a:t>ú</a:t>
            </a:r>
            <a:r>
              <a:rPr lang="cs-CZ" sz="3200" dirty="0" smtClean="0"/>
              <a:t>činnost)</a:t>
            </a:r>
            <a:endParaRPr lang="cs-CZ" sz="3200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6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smtClean="0"/>
              <a:t>Tradice,</a:t>
            </a:r>
            <a:br>
              <a:rPr lang="cs-CZ" sz="3400" b="1" dirty="0" smtClean="0"/>
            </a:br>
            <a:r>
              <a:rPr lang="cs-CZ" sz="3400" b="1" dirty="0" smtClean="0"/>
              <a:t>podíl na trhu</a:t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76872"/>
            <a:ext cx="8001000" cy="2982440"/>
          </a:xfrm>
        </p:spPr>
        <p:txBody>
          <a:bodyPr/>
          <a:lstStyle/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Největší výrobce serverů v CZ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ISO 9001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Servery </a:t>
            </a:r>
            <a:r>
              <a:rPr lang="cs-CZ" dirty="0"/>
              <a:t>vyrábíme od roku 2003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Téměř 2 700 serverů v roce 2012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Široké portfolio souvisejících produktů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Vlastní servisní síť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38107"/>
            <a:ext cx="2859581" cy="19198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6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smtClean="0"/>
              <a:t>Výhody serverů a</a:t>
            </a:r>
            <a:br>
              <a:rPr lang="cs-CZ" sz="3400" b="1" dirty="0" smtClean="0"/>
            </a:br>
            <a:r>
              <a:rPr lang="cs-CZ" sz="3400" b="1" dirty="0" err="1" smtClean="0"/>
              <a:t>storage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Abacus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001000" cy="3888432"/>
          </a:xfrm>
        </p:spPr>
        <p:txBody>
          <a:bodyPr/>
          <a:lstStyle/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Vlastní servisní síť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Konfigurace podle požadavků zákazníka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Nejširší výběr na trhu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Optimální poměr cena/výkon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Rozumné ceny rozšíření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Otevřenost pro upgrade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Unikátní technická řešení</a:t>
            </a:r>
          </a:p>
        </p:txBody>
      </p:sp>
      <p:pic>
        <p:nvPicPr>
          <p:cNvPr id="1026" name="Picture 2" descr="F:\Abacus\konfiguruj.to\img\SPMC-chassi-mini\847-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588893"/>
            <a:ext cx="3347864" cy="22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5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Novinky ve</a:t>
            </a:r>
            <a:br>
              <a:rPr lang="cs-CZ" sz="3600" b="1" dirty="0" smtClean="0"/>
            </a:br>
            <a:r>
              <a:rPr lang="cs-CZ" sz="3600" b="1" dirty="0" smtClean="0"/>
              <a:t>2Q2013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400" b="1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2060848"/>
            <a:ext cx="8001000" cy="4032448"/>
          </a:xfrm>
        </p:spPr>
        <p:txBody>
          <a:bodyPr numCol="1">
            <a:normAutofit/>
          </a:bodyPr>
          <a:lstStyle/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2800" b="1" dirty="0" smtClean="0"/>
              <a:t>Intel® </a:t>
            </a:r>
            <a:r>
              <a:rPr lang="cs-CZ" sz="2800" b="1" dirty="0" err="1" smtClean="0"/>
              <a:t>Xeon</a:t>
            </a:r>
            <a:r>
              <a:rPr lang="cs-CZ" sz="2800" b="1" dirty="0" smtClean="0"/>
              <a:t>® E3-1200v3</a:t>
            </a:r>
            <a:r>
              <a:rPr lang="cs-CZ" sz="2800" dirty="0" smtClean="0"/>
              <a:t> – nové procesory</a:t>
            </a:r>
            <a:br>
              <a:rPr lang="cs-CZ" sz="2800" dirty="0" smtClean="0"/>
            </a:br>
            <a:endParaRPr lang="cs-CZ" sz="2800" dirty="0" smtClean="0"/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2800" b="1" dirty="0" smtClean="0"/>
              <a:t>LSI </a:t>
            </a:r>
            <a:r>
              <a:rPr lang="cs-CZ" sz="2800" b="1" dirty="0" err="1" smtClean="0"/>
              <a:t>Syncro</a:t>
            </a:r>
            <a:r>
              <a:rPr lang="cs-CZ" sz="2800" b="1" dirty="0" smtClean="0"/>
              <a:t> CS </a:t>
            </a:r>
            <a:r>
              <a:rPr lang="cs-CZ" sz="2800" dirty="0" smtClean="0"/>
              <a:t>– HA storage</a:t>
            </a:r>
            <a:br>
              <a:rPr lang="cs-CZ" sz="2800" dirty="0" smtClean="0"/>
            </a:br>
            <a:endParaRPr lang="cs-CZ" sz="2800" dirty="0" smtClean="0"/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2800" b="1" dirty="0" err="1" smtClean="0"/>
              <a:t>nVIDIA</a:t>
            </a:r>
            <a:r>
              <a:rPr lang="cs-CZ" sz="2800" b="1" dirty="0" smtClean="0"/>
              <a:t> GRID™ VGX</a:t>
            </a:r>
            <a:r>
              <a:rPr lang="cs-CZ" sz="2800" dirty="0" smtClean="0"/>
              <a:t> – HW pro VDI</a:t>
            </a:r>
            <a:br>
              <a:rPr lang="cs-CZ" sz="2800" dirty="0" smtClean="0"/>
            </a:br>
            <a:endParaRPr lang="cs-CZ" sz="2800" dirty="0" smtClean="0"/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2800" b="1" dirty="0" smtClean="0"/>
              <a:t>Supermicro 6047R-E1R72L</a:t>
            </a:r>
            <a:r>
              <a:rPr lang="cs-CZ" sz="2800" dirty="0" smtClean="0"/>
              <a:t> - HW pro </a:t>
            </a:r>
            <a:r>
              <a:rPr lang="cs-CZ" sz="2800" dirty="0" err="1" smtClean="0"/>
              <a:t>cloud</a:t>
            </a:r>
            <a:r>
              <a:rPr lang="cs-CZ" sz="2800" dirty="0" smtClean="0"/>
              <a:t> storage a </a:t>
            </a:r>
            <a:r>
              <a:rPr lang="cs-CZ" sz="2800" dirty="0" err="1" smtClean="0"/>
              <a:t>bigdata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072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dirty="0" smtClean="0"/>
              <a:t>Novinky ve 2Q2013: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600" b="1" dirty="0"/>
              <a:t>Intel </a:t>
            </a:r>
            <a:r>
              <a:rPr lang="cs-CZ" sz="3600" b="1" dirty="0" err="1"/>
              <a:t>Xeon</a:t>
            </a:r>
            <a:r>
              <a:rPr lang="cs-CZ" sz="3600" b="1" dirty="0"/>
              <a:t> E3-1200v3</a:t>
            </a:r>
            <a:r>
              <a:rPr lang="cs-CZ" sz="3600" dirty="0"/>
              <a:t/>
            </a:r>
            <a:br>
              <a:rPr lang="cs-CZ" sz="3600" dirty="0"/>
            </a:br>
            <a:endParaRPr lang="cs-CZ" sz="3400" b="1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05038"/>
            <a:ext cx="8001000" cy="3887787"/>
          </a:xfrm>
        </p:spPr>
        <p:txBody>
          <a:bodyPr/>
          <a:lstStyle/>
          <a:p>
            <a:pPr marL="0" indent="0" eaLnBrk="1" hangingPunct="1">
              <a:buNone/>
            </a:pP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dirty="0"/>
          </a:p>
        </p:txBody>
      </p:sp>
      <p:sp>
        <p:nvSpPr>
          <p:cNvPr id="8" name="Rectangle 7"/>
          <p:cNvSpPr/>
          <p:nvPr/>
        </p:nvSpPr>
        <p:spPr>
          <a:xfrm>
            <a:off x="2819405" y="5733256"/>
            <a:ext cx="350519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3337" indent="0" algn="ctr" eaLnBrk="1" hangingPunct="1">
              <a:buNone/>
            </a:pPr>
            <a:r>
              <a:rPr lang="cs-CZ" b="1" dirty="0"/>
              <a:t>Více </a:t>
            </a:r>
            <a:r>
              <a:rPr lang="cs-CZ" b="1" dirty="0" smtClean="0"/>
              <a:t>na </a:t>
            </a:r>
            <a:r>
              <a:rPr lang="cs-CZ" b="1" dirty="0" smtClean="0">
                <a:hlinkClick r:id="rId4"/>
              </a:rPr>
              <a:t>www.abacus.cz/link/9/</a:t>
            </a:r>
            <a:endParaRPr lang="cs-CZ" b="1" dirty="0"/>
          </a:p>
        </p:txBody>
      </p:sp>
      <p:pic>
        <p:nvPicPr>
          <p:cNvPr id="4098" name="Picture 2" descr="http://www.abacus.cz/web/Konfig/x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988840"/>
            <a:ext cx="5688632" cy="34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7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28800"/>
            <a:ext cx="3133874" cy="250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dirty="0" smtClean="0"/>
              <a:t>Novinky ve 2Q2013: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600" b="1" dirty="0"/>
              <a:t>LSI </a:t>
            </a:r>
            <a:r>
              <a:rPr lang="cs-CZ" sz="3600" b="1" dirty="0" err="1"/>
              <a:t>Syncro</a:t>
            </a:r>
            <a:r>
              <a:rPr lang="cs-CZ" sz="3600" b="1" dirty="0"/>
              <a:t> </a:t>
            </a:r>
            <a:r>
              <a:rPr lang="cs-CZ" sz="3600" b="1" dirty="0" smtClean="0"/>
              <a:t>CS</a:t>
            </a:r>
            <a:r>
              <a:rPr lang="cs-CZ" sz="3600" dirty="0"/>
              <a:t/>
            </a:r>
            <a:br>
              <a:rPr lang="cs-CZ" sz="3600" dirty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4752528" cy="1343752"/>
          </a:xfrm>
        </p:spPr>
        <p:txBody>
          <a:bodyPr/>
          <a:lstStyle/>
          <a:p>
            <a:pPr eaLnBrk="1" hangingPunct="1">
              <a:buFont typeface="Arial" pitchFamily="34" charset="0"/>
              <a:buChar char="»"/>
            </a:pPr>
            <a:r>
              <a:rPr lang="cs-CZ" sz="2400" dirty="0" smtClean="0"/>
              <a:t>2× HW SAS2 RAID karty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2400" dirty="0" smtClean="0"/>
              <a:t>Synchronní R&amp;W </a:t>
            </a:r>
            <a:r>
              <a:rPr lang="cs-CZ" sz="2400" dirty="0" err="1" smtClean="0"/>
              <a:t>cache</a:t>
            </a: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2400" dirty="0" smtClean="0"/>
              <a:t>SSD R&amp;W </a:t>
            </a:r>
            <a:r>
              <a:rPr lang="cs-CZ" sz="2400" dirty="0" err="1" smtClean="0"/>
              <a:t>cache</a:t>
            </a: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6" y="3116568"/>
            <a:ext cx="2744572" cy="25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799"/>
            <a:ext cx="3162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24362" y="4221088"/>
            <a:ext cx="4574034" cy="146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»"/>
            </a:pPr>
            <a:r>
              <a:rPr lang="cs-CZ" sz="2400" kern="0" dirty="0" smtClean="0"/>
              <a:t>Cluster-in-Box (</a:t>
            </a:r>
            <a:r>
              <a:rPr lang="cs-CZ" sz="2400" b="1" kern="0" dirty="0" err="1" smtClean="0"/>
              <a:t>CiB</a:t>
            </a:r>
            <a:r>
              <a:rPr lang="cs-CZ" sz="2400" kern="0" dirty="0" smtClean="0"/>
              <a:t>) nebo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2400" b="1" kern="0" dirty="0" smtClean="0"/>
              <a:t>2+1 box</a:t>
            </a:r>
            <a:r>
              <a:rPr lang="cs-CZ" sz="2400" kern="0" dirty="0" smtClean="0"/>
              <a:t> řešení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2400" kern="0" dirty="0" smtClean="0"/>
              <a:t>MS Windows 2008R2/2012</a:t>
            </a:r>
          </a:p>
          <a:p>
            <a:pPr eaLnBrk="1" hangingPunct="1">
              <a:buFont typeface="Arial" pitchFamily="34" charset="0"/>
              <a:buChar char="»"/>
            </a:pPr>
            <a:endParaRPr lang="cs-CZ" sz="2400" kern="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kern="0" dirty="0"/>
          </a:p>
        </p:txBody>
      </p:sp>
      <p:sp>
        <p:nvSpPr>
          <p:cNvPr id="13" name="Rectangle 12"/>
          <p:cNvSpPr/>
          <p:nvPr/>
        </p:nvSpPr>
        <p:spPr>
          <a:xfrm>
            <a:off x="2755285" y="5733256"/>
            <a:ext cx="363343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3337" indent="0" algn="ctr" eaLnBrk="1" hangingPunct="1">
              <a:buNone/>
            </a:pPr>
            <a:r>
              <a:rPr lang="cs-CZ" b="1" dirty="0"/>
              <a:t>Více </a:t>
            </a:r>
            <a:r>
              <a:rPr lang="cs-CZ" b="1" dirty="0" smtClean="0"/>
              <a:t>na </a:t>
            </a:r>
            <a:r>
              <a:rPr lang="cs-CZ" b="1" dirty="0" smtClean="0">
                <a:hlinkClick r:id="rId7"/>
              </a:rPr>
              <a:t>www.abacus.cz/link/10/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906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uiExpand="1" build="p"/>
      <p:bldP spid="10" grpId="0" uiExpand="1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dirty="0" smtClean="0"/>
              <a:t>Novinky ve 2Q2013:</a:t>
            </a:r>
            <a:br>
              <a:rPr lang="cs-CZ" sz="3400" dirty="0" smtClean="0"/>
            </a:br>
            <a:r>
              <a:rPr lang="cs-CZ" sz="3600" b="1" dirty="0"/>
              <a:t>nVidia GRID™ </a:t>
            </a:r>
            <a:r>
              <a:rPr lang="cs-CZ" sz="3600" b="1" dirty="0" smtClean="0"/>
              <a:t>VGX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400" b="1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6355"/>
            <a:ext cx="7982435" cy="25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59" y="4313313"/>
            <a:ext cx="3991217" cy="177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»"/>
            </a:pPr>
            <a:endParaRPr lang="cs-CZ" sz="1000" kern="0" dirty="0"/>
          </a:p>
          <a:p>
            <a:pPr marL="0" indent="0" eaLnBrk="1" hangingPunct="1">
              <a:buNone/>
            </a:pPr>
            <a:r>
              <a:rPr lang="cs-CZ" sz="1000" b="1" kern="0" dirty="0"/>
              <a:t>Výhody technologie  NVIDIA GRID VGX pro správce </a:t>
            </a:r>
            <a:r>
              <a:rPr lang="cs-CZ" sz="1000" b="1" kern="0" dirty="0" smtClean="0"/>
              <a:t>IT:</a:t>
            </a:r>
            <a:br>
              <a:rPr lang="cs-CZ" sz="1000" b="1" kern="0" dirty="0" smtClean="0"/>
            </a:br>
            <a:endParaRPr lang="cs-CZ" sz="1000" b="1" kern="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 smtClean="0"/>
              <a:t>podpora </a:t>
            </a:r>
            <a:r>
              <a:rPr lang="cs-CZ" sz="1000" kern="0" dirty="0"/>
              <a:t>všech hlavních </a:t>
            </a:r>
            <a:r>
              <a:rPr lang="cs-CZ" sz="1000" kern="0" dirty="0" err="1"/>
              <a:t>virtualizačních</a:t>
            </a:r>
            <a:r>
              <a:rPr lang="cs-CZ" sz="1000" kern="0" dirty="0"/>
              <a:t> technologií - Citrix, Microsoft, and </a:t>
            </a:r>
            <a:r>
              <a:rPr lang="cs-CZ" sz="1000" kern="0" dirty="0" err="1" smtClean="0"/>
              <a:t>Vmware</a:t>
            </a:r>
            <a:endParaRPr lang="cs-CZ" sz="1000" kern="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 smtClean="0"/>
              <a:t>umožňuje </a:t>
            </a:r>
            <a:r>
              <a:rPr lang="cs-CZ" sz="1000" kern="0" dirty="0"/>
              <a:t>přesunout uživatele využívající intenzivní grafický výkon svých PC do virtuálního </a:t>
            </a:r>
            <a:r>
              <a:rPr lang="cs-CZ" sz="1000" kern="0" dirty="0" smtClean="0"/>
              <a:t>prostředí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 smtClean="0"/>
              <a:t>zvyšuje </a:t>
            </a:r>
            <a:r>
              <a:rPr lang="cs-CZ" sz="1000" kern="0" dirty="0"/>
              <a:t>produktivitu všech </a:t>
            </a:r>
            <a:r>
              <a:rPr lang="cs-CZ" sz="1000" kern="0" dirty="0" smtClean="0"/>
              <a:t>uživatelů</a:t>
            </a:r>
            <a:endParaRPr lang="cs-CZ" sz="1000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75888" y="4313313"/>
            <a:ext cx="3991217" cy="177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cs-CZ" sz="1000" b="1" kern="0" dirty="0" smtClean="0"/>
          </a:p>
          <a:p>
            <a:pPr marL="0" indent="0" eaLnBrk="1" hangingPunct="1">
              <a:buNone/>
            </a:pPr>
            <a:r>
              <a:rPr lang="cs-CZ" sz="1000" b="1" kern="0" dirty="0" smtClean="0"/>
              <a:t>Výhody </a:t>
            </a:r>
            <a:r>
              <a:rPr lang="cs-CZ" sz="1000" b="1" kern="0" dirty="0"/>
              <a:t>technologie  NVIDIA GRID VGX pro uživatele</a:t>
            </a:r>
            <a:r>
              <a:rPr lang="cs-CZ" sz="1000" kern="0" dirty="0" smtClean="0"/>
              <a:t>:</a:t>
            </a:r>
            <a:br>
              <a:rPr lang="cs-CZ" sz="1000" kern="0" dirty="0" smtClean="0"/>
            </a:br>
            <a:endParaRPr lang="cs-CZ" sz="1000" kern="0" dirty="0"/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/>
              <a:t>rychlá odezva grafického rozhraní a možnost využívat multimédia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/>
              <a:t>přístup ke všem důležitým aplikacím včetně těch, které využívají 3D grafiku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/>
              <a:t>přístup odevšud a ze všech zařízeních</a:t>
            </a:r>
            <a:endParaRPr lang="cs-CZ" sz="1000" kern="0" dirty="0"/>
          </a:p>
        </p:txBody>
      </p:sp>
      <p:sp>
        <p:nvSpPr>
          <p:cNvPr id="2" name="Rectangle 1"/>
          <p:cNvSpPr/>
          <p:nvPr/>
        </p:nvSpPr>
        <p:spPr>
          <a:xfrm>
            <a:off x="2755285" y="5723964"/>
            <a:ext cx="363343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3337" indent="0" algn="ctr" eaLnBrk="1" hangingPunct="1">
              <a:buNone/>
            </a:pPr>
            <a:r>
              <a:rPr lang="cs-CZ" b="1" dirty="0"/>
              <a:t>Více </a:t>
            </a:r>
            <a:r>
              <a:rPr lang="cs-CZ" b="1" dirty="0" smtClean="0"/>
              <a:t>na </a:t>
            </a:r>
            <a:r>
              <a:rPr lang="cs-CZ" b="1" dirty="0" smtClean="0">
                <a:hlinkClick r:id="rId5"/>
              </a:rPr>
              <a:t>www.abacus.cz/link/11/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432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7" grpId="0" uiExpand="1" build="p"/>
      <p:bldP spid="9" grpId="0" uiExpand="1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dirty="0"/>
              <a:t>Novinky ve 2Q2013:</a:t>
            </a:r>
            <a:br>
              <a:rPr lang="cs-CZ" sz="3400" dirty="0"/>
            </a:br>
            <a:r>
              <a:rPr lang="cs-CZ" sz="3600" b="1" dirty="0" smtClean="0"/>
              <a:t>SSG-6047R-E1R72L</a:t>
            </a:r>
            <a:br>
              <a:rPr lang="cs-CZ" sz="3600" b="1" dirty="0" smtClean="0"/>
            </a:br>
            <a:endParaRPr lang="cs-CZ" sz="3400" b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64"/>
          <p:cNvSpPr txBox="1">
            <a:spLocks noChangeArrowheads="1"/>
          </p:cNvSpPr>
          <p:nvPr/>
        </p:nvSpPr>
        <p:spPr bwMode="auto">
          <a:xfrm>
            <a:off x="912813" y="1628800"/>
            <a:ext cx="123031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sz="1400">
              <a:latin typeface="Tahoma" pitchFamily="34" charset="0"/>
            </a:endParaRPr>
          </a:p>
        </p:txBody>
      </p:sp>
      <p:sp>
        <p:nvSpPr>
          <p:cNvPr id="18" name="TextBox 64"/>
          <p:cNvSpPr txBox="1">
            <a:spLocks noChangeArrowheads="1"/>
          </p:cNvSpPr>
          <p:nvPr/>
        </p:nvSpPr>
        <p:spPr bwMode="auto">
          <a:xfrm>
            <a:off x="5543632" y="1519933"/>
            <a:ext cx="123031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sz="1400">
              <a:latin typeface="Tahoma" pitchFamily="34" charset="0"/>
            </a:endParaRPr>
          </a:p>
        </p:txBody>
      </p:sp>
      <p:pic>
        <p:nvPicPr>
          <p:cNvPr id="4098" name="Picture 2" descr="Supermicro SSG-6047R-E1R72L 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6" y="1632868"/>
            <a:ext cx="3446158" cy="21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permicro SSG-6047R-E1R72L r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6" y="3861048"/>
            <a:ext cx="3590174" cy="21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05013"/>
            <a:ext cx="5328592" cy="43140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»"/>
            </a:pPr>
            <a:r>
              <a:rPr lang="cs-CZ" sz="1800" b="1" dirty="0" smtClean="0"/>
              <a:t>Hardware pro Software-</a:t>
            </a:r>
            <a:r>
              <a:rPr lang="cs-CZ" sz="1800" b="1" dirty="0" err="1" smtClean="0"/>
              <a:t>Defined</a:t>
            </a:r>
            <a:r>
              <a:rPr lang="cs-CZ" sz="1800" b="1" dirty="0" smtClean="0"/>
              <a:t>-Storage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4U </a:t>
            </a:r>
            <a:r>
              <a:rPr lang="cs-CZ" sz="1800" dirty="0" err="1" smtClean="0"/>
              <a:t>oboustrané</a:t>
            </a:r>
            <a:r>
              <a:rPr lang="cs-CZ" sz="1800" dirty="0" smtClean="0"/>
              <a:t> chassi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72× 3,5“ </a:t>
            </a:r>
            <a:r>
              <a:rPr lang="cs-CZ" sz="1800" dirty="0" err="1" smtClean="0"/>
              <a:t>hotswap</a:t>
            </a:r>
            <a:r>
              <a:rPr lang="cs-CZ" sz="1800" dirty="0" smtClean="0"/>
              <a:t> HDD </a:t>
            </a:r>
            <a:r>
              <a:rPr lang="en-US" sz="1800" dirty="0" smtClean="0"/>
              <a:t>~</a:t>
            </a:r>
            <a:r>
              <a:rPr lang="en-US" sz="1800" b="1" dirty="0" smtClean="0"/>
              <a:t>288TB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en-US" sz="1800" dirty="0" smtClean="0"/>
              <a:t>Dual Xeon E5-2600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en-US" sz="1800" dirty="0" smtClean="0"/>
              <a:t>512GB DDR3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4× </a:t>
            </a:r>
            <a:r>
              <a:rPr lang="en-US" sz="1800" dirty="0" smtClean="0"/>
              <a:t>PCI-Express </a:t>
            </a:r>
            <a:r>
              <a:rPr lang="en-US" sz="1800" dirty="0" err="1" smtClean="0"/>
              <a:t>sloty</a:t>
            </a:r>
            <a:endParaRPr lang="cs-CZ" sz="1800" dirty="0" smtClean="0"/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LSI SAS2 HBA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en-US" sz="18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en-US" sz="1800" b="1" dirty="0" err="1" smtClean="0"/>
              <a:t>Vhodn</a:t>
            </a:r>
            <a:r>
              <a:rPr lang="cs-CZ" sz="1800" b="1" dirty="0" smtClean="0"/>
              <a:t>é operační systémy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b="1" dirty="0" err="1" smtClean="0"/>
              <a:t>FreeNAS</a:t>
            </a:r>
            <a:r>
              <a:rPr lang="cs-CZ" sz="1800" dirty="0" smtClean="0"/>
              <a:t> – open source ZFS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b="1" dirty="0" err="1" smtClean="0"/>
              <a:t>Nexenta</a:t>
            </a:r>
            <a:r>
              <a:rPr lang="cs-CZ" sz="1800" dirty="0" smtClean="0"/>
              <a:t> – komerční i open source ZFS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Libovolný Linux – LVM/MDADM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b="1" dirty="0" smtClean="0"/>
              <a:t>Microsoft Windows </a:t>
            </a:r>
            <a:br>
              <a:rPr lang="cs-CZ" sz="1800" b="1" dirty="0" smtClean="0"/>
            </a:br>
            <a:r>
              <a:rPr lang="cs-CZ" sz="1800" b="1" dirty="0" smtClean="0"/>
              <a:t>Storage Server 2012</a:t>
            </a:r>
          </a:p>
          <a:p>
            <a:pPr marL="33337" indent="0" eaLnBrk="1" hangingPunct="1">
              <a:buNone/>
            </a:pPr>
            <a:r>
              <a:rPr lang="cs-CZ" sz="2200" b="1" dirty="0" smtClean="0"/>
              <a:t>Více na </a:t>
            </a:r>
            <a:r>
              <a:rPr lang="cs-CZ" sz="2200" b="1" dirty="0" smtClean="0">
                <a:hlinkClick r:id="rId6"/>
              </a:rPr>
              <a:t>www.abacus.cz/link/12/</a:t>
            </a:r>
            <a:endParaRPr lang="cs-CZ" sz="2200" b="1" dirty="0" smtClean="0"/>
          </a:p>
        </p:txBody>
      </p:sp>
      <p:pic>
        <p:nvPicPr>
          <p:cNvPr id="3078" name="Picture 6" descr="http://www.nexenta.com/corp/images/stories/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56056"/>
            <a:ext cx="26479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oretechnologies.com/images/windows-server-2012-certified-283x3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85" y="6119065"/>
            <a:ext cx="725471" cy="84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inux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77326"/>
            <a:ext cx="892378" cy="5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ravikasumarthy.com/wp-content/uploads/2013/01/FreeNAS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37312"/>
            <a:ext cx="2038523" cy="5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5930</TotalTime>
  <Words>724</Words>
  <Application>Microsoft Office PowerPoint</Application>
  <PresentationFormat>On-screen Show (4:3)</PresentationFormat>
  <Paragraphs>199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Profil</vt:lpstr>
      <vt:lpstr>PowerPoint Presentation</vt:lpstr>
      <vt:lpstr>Agenda </vt:lpstr>
      <vt:lpstr>Tradice, podíl na trhu </vt:lpstr>
      <vt:lpstr>Výhody serverů a storage Abacus </vt:lpstr>
      <vt:lpstr>Novinky ve 2Q2013 </vt:lpstr>
      <vt:lpstr>Novinky ve 2Q2013: Intel Xeon E3-1200v3 </vt:lpstr>
      <vt:lpstr>Novinky ve 2Q2013: LSI Syncro CS </vt:lpstr>
      <vt:lpstr>Novinky ve 2Q2013: nVidia GRID™ VGX </vt:lpstr>
      <vt:lpstr>Novinky ve 2Q2013: SSG-6047R-E1R72L </vt:lpstr>
      <vt:lpstr>Supermicro System Management Software Suite </vt:lpstr>
      <vt:lpstr>Supermicro Server Management </vt:lpstr>
      <vt:lpstr>NMView  </vt:lpstr>
      <vt:lpstr>NMView  </vt:lpstr>
      <vt:lpstr>NMView funkce </vt:lpstr>
      <vt:lpstr>NMView – příklad 1: nastavení maximální teploty </vt:lpstr>
      <vt:lpstr>NMView – příklad 2: omezení spotřeby na 140W </vt:lpstr>
      <vt:lpstr>Efektivní využití prostoru DC - hustota </vt:lpstr>
      <vt:lpstr>MultiNode řešení Microserver </vt:lpstr>
      <vt:lpstr>MultiNode řešení 4U FatTwin </vt:lpstr>
      <vt:lpstr>PowerPoint Presentation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Nadstandartní servis serverů ABACUS</dc:title>
  <dc:creator>Abacus electric, s.r.o., 2012</dc:creator>
  <cp:lastModifiedBy>Jan Petrák</cp:lastModifiedBy>
  <cp:revision>1132</cp:revision>
  <cp:lastPrinted>2012-03-28T19:42:13Z</cp:lastPrinted>
  <dcterms:created xsi:type="dcterms:W3CDTF">2007-04-06T10:40:52Z</dcterms:created>
  <dcterms:modified xsi:type="dcterms:W3CDTF">2013-06-06T16:19:44Z</dcterms:modified>
</cp:coreProperties>
</file>