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89" autoAdjust="0"/>
  </p:normalViewPr>
  <p:slideViewPr>
    <p:cSldViewPr>
      <p:cViewPr varScale="1">
        <p:scale>
          <a:sx n="92" d="100"/>
          <a:sy n="92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clavr\Desktop\Abacus\Serve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data\results\power\tpce\Power-Nehalem2\ForMarketing\power-nehalem2.TPCE.71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u="sng"/>
              <a:t>x86 servery </a:t>
            </a:r>
          </a:p>
        </c:rich>
      </c:tx>
      <c:layout>
        <c:manualLayout>
          <c:xMode val="edge"/>
          <c:yMode val="edge"/>
          <c:x val="0.82888088988876407"/>
          <c:y val="0.2923846459491071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1 socket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Sheet1!$B$3:$D$3</c:f>
              <c:strCache>
                <c:ptCount val="3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</c:strCache>
            </c:strRef>
          </c:cat>
          <c:val>
            <c:numRef>
              <c:f>Sheet1!$B$4:$D$4</c:f>
              <c:numCache>
                <c:formatCode>#,##0</c:formatCode>
                <c:ptCount val="3"/>
                <c:pt idx="0">
                  <c:v>7879.9999999999991</c:v>
                </c:pt>
                <c:pt idx="1">
                  <c:v>8902.0000000000036</c:v>
                </c:pt>
                <c:pt idx="2">
                  <c:v>9391.0000000000073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2+ sockety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Sheet1!$B$3:$D$3</c:f>
              <c:strCache>
                <c:ptCount val="3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</c:strCache>
            </c:strRef>
          </c:cat>
          <c:val>
            <c:numRef>
              <c:f>Sheet1!$B$5:$D$5</c:f>
              <c:numCache>
                <c:formatCode>#,##0</c:formatCode>
                <c:ptCount val="3"/>
                <c:pt idx="0">
                  <c:v>18366.000000000004</c:v>
                </c:pt>
                <c:pt idx="1">
                  <c:v>19824.000000000007</c:v>
                </c:pt>
                <c:pt idx="2">
                  <c:v>16574.000000000004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4+ sockety</c:v>
                </c:pt>
              </c:strCache>
            </c:strRef>
          </c:tx>
          <c:invertIfNegative val="0"/>
          <c:cat>
            <c:strRef>
              <c:f>Sheet1!$B$3:$D$3</c:f>
              <c:strCache>
                <c:ptCount val="3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</c:strCache>
            </c:strRef>
          </c:cat>
          <c:val>
            <c:numRef>
              <c:f>Sheet1!$B$6:$D$6</c:f>
              <c:numCache>
                <c:formatCode>#,##0</c:formatCode>
                <c:ptCount val="3"/>
                <c:pt idx="0">
                  <c:v>1078</c:v>
                </c:pt>
                <c:pt idx="1">
                  <c:v>1212</c:v>
                </c:pt>
                <c:pt idx="2">
                  <c:v>1163.9999999999998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8+ socketů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Sheet1!$B$3:$D$3</c:f>
              <c:strCache>
                <c:ptCount val="3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</c:strCache>
            </c:strRef>
          </c:cat>
          <c:val>
            <c:numRef>
              <c:f>Sheet1!$B$7:$D$7</c:f>
              <c:numCache>
                <c:formatCode>#,##0</c:formatCode>
                <c:ptCount val="3"/>
                <c:pt idx="0">
                  <c:v>63</c:v>
                </c:pt>
                <c:pt idx="1">
                  <c:v>110</c:v>
                </c:pt>
                <c:pt idx="2">
                  <c:v>38.999999999999964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8704640"/>
        <c:axId val="78706176"/>
      </c:barChart>
      <c:catAx>
        <c:axId val="78704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78706176"/>
        <c:crosses val="autoZero"/>
        <c:auto val="1"/>
        <c:lblAlgn val="ctr"/>
        <c:lblOffset val="100"/>
        <c:noMultiLvlLbl val="0"/>
      </c:catAx>
      <c:valAx>
        <c:axId val="787061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78704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Sheet1!$A$9:$A$13</c:f>
              <c:strCache>
                <c:ptCount val="5"/>
                <c:pt idx="0">
                  <c:v>OS Windows</c:v>
                </c:pt>
                <c:pt idx="1">
                  <c:v>Servery a nástroje</c:v>
                </c:pt>
                <c:pt idx="2">
                  <c:v>Online</c:v>
                </c:pt>
                <c:pt idx="3">
                  <c:v>Office a MBS</c:v>
                </c:pt>
                <c:pt idx="4">
                  <c:v>Zábava hardware</c:v>
                </c:pt>
              </c:strCache>
            </c:strRef>
          </c:cat>
          <c:val>
            <c:numRef>
              <c:f>Sheet1!$B$9:$B$13</c:f>
              <c:numCache>
                <c:formatCode>General</c:formatCode>
                <c:ptCount val="5"/>
                <c:pt idx="0">
                  <c:v>11604</c:v>
                </c:pt>
                <c:pt idx="1">
                  <c:v>10616</c:v>
                </c:pt>
                <c:pt idx="2">
                  <c:v>2357</c:v>
                </c:pt>
                <c:pt idx="3">
                  <c:v>14330</c:v>
                </c:pt>
                <c:pt idx="4">
                  <c:v>6564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71460914013553"/>
          <c:y val="4.6794598100104813E-2"/>
          <c:w val="0.7913417322834706"/>
          <c:h val="0.78164216975735878"/>
        </c:manualLayout>
      </c:layout>
      <c:scatterChart>
        <c:scatterStyle val="lineMarker"/>
        <c:varyColors val="0"/>
        <c:ser>
          <c:idx val="0"/>
          <c:order val="0"/>
          <c:tx>
            <c:v>WS2003 SP2</c:v>
          </c:tx>
          <c:spPr>
            <a:ln w="50800"/>
          </c:spPr>
          <c:xVal>
            <c:numRef>
              <c:f>w2k3.sp2!$E$16:$E$26</c:f>
              <c:numCache>
                <c:formatCode>General</c:formatCode>
                <c:ptCount val="11"/>
                <c:pt idx="0">
                  <c:v>1</c:v>
                </c:pt>
                <c:pt idx="1">
                  <c:v>0.9069502277462641</c:v>
                </c:pt>
                <c:pt idx="2">
                  <c:v>0.78292425131637666</c:v>
                </c:pt>
                <c:pt idx="3">
                  <c:v>0.69705080367041106</c:v>
                </c:pt>
                <c:pt idx="4">
                  <c:v>0.58179413205225261</c:v>
                </c:pt>
                <c:pt idx="5">
                  <c:v>0.50770304270957856</c:v>
                </c:pt>
                <c:pt idx="6">
                  <c:v>0.4160945451678239</c:v>
                </c:pt>
                <c:pt idx="7">
                  <c:v>0.31767196057579838</c:v>
                </c:pt>
                <c:pt idx="8">
                  <c:v>0.21745585594538971</c:v>
                </c:pt>
                <c:pt idx="9">
                  <c:v>0.10012107449322306</c:v>
                </c:pt>
                <c:pt idx="10">
                  <c:v>0</c:v>
                </c:pt>
              </c:numCache>
            </c:numRef>
          </c:xVal>
          <c:yVal>
            <c:numRef>
              <c:f>w2k3.sp2!$F$16:$F$26</c:f>
              <c:numCache>
                <c:formatCode>General</c:formatCode>
                <c:ptCount val="11"/>
                <c:pt idx="0">
                  <c:v>1</c:v>
                </c:pt>
                <c:pt idx="1">
                  <c:v>0.97910180543228054</c:v>
                </c:pt>
                <c:pt idx="2">
                  <c:v>0.94363257420632551</c:v>
                </c:pt>
                <c:pt idx="3">
                  <c:v>0.91910950885360498</c:v>
                </c:pt>
                <c:pt idx="4">
                  <c:v>0.88653895632342938</c:v>
                </c:pt>
                <c:pt idx="5">
                  <c:v>0.86560422378895663</c:v>
                </c:pt>
                <c:pt idx="6">
                  <c:v>0.83975361231086965</c:v>
                </c:pt>
                <c:pt idx="7">
                  <c:v>0.81148540536590519</c:v>
                </c:pt>
                <c:pt idx="8">
                  <c:v>0.77810645032130554</c:v>
                </c:pt>
                <c:pt idx="9">
                  <c:v>0.73566596381831462</c:v>
                </c:pt>
                <c:pt idx="10">
                  <c:v>0.69046100257136045</c:v>
                </c:pt>
              </c:numCache>
            </c:numRef>
          </c:yVal>
          <c:smooth val="1"/>
        </c:ser>
        <c:ser>
          <c:idx val="8"/>
          <c:order val="1"/>
          <c:tx>
            <c:v>WS2008 R2</c:v>
          </c:tx>
          <c:spPr>
            <a:ln w="44450">
              <a:solidFill>
                <a:srgbClr val="00B05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'7105.winmain'!$E$16:$E$26</c:f>
              <c:numCache>
                <c:formatCode>General</c:formatCode>
                <c:ptCount val="11"/>
                <c:pt idx="0">
                  <c:v>0.97245804959432858</c:v>
                </c:pt>
                <c:pt idx="1">
                  <c:v>0.88943201632978919</c:v>
                </c:pt>
                <c:pt idx="2">
                  <c:v>0.76589003837508007</c:v>
                </c:pt>
                <c:pt idx="3">
                  <c:v>0.67156536531414124</c:v>
                </c:pt>
                <c:pt idx="4">
                  <c:v>0.54219028962900384</c:v>
                </c:pt>
                <c:pt idx="5">
                  <c:v>0.47255711336019285</c:v>
                </c:pt>
                <c:pt idx="6">
                  <c:v>0.38055235613417582</c:v>
                </c:pt>
                <c:pt idx="7">
                  <c:v>0.2913645108885855</c:v>
                </c:pt>
                <c:pt idx="8">
                  <c:v>0.19836153563084349</c:v>
                </c:pt>
                <c:pt idx="9">
                  <c:v>9.0870943447762254E-2</c:v>
                </c:pt>
                <c:pt idx="10">
                  <c:v>0</c:v>
                </c:pt>
              </c:numCache>
            </c:numRef>
          </c:xVal>
          <c:yVal>
            <c:numRef>
              <c:f>'7105.winmain'!$F$16:$F$26</c:f>
              <c:numCache>
                <c:formatCode>General</c:formatCode>
                <c:ptCount val="11"/>
                <c:pt idx="0">
                  <c:v>0.98579902602213765</c:v>
                </c:pt>
                <c:pt idx="1">
                  <c:v>0.96606891012954565</c:v>
                </c:pt>
                <c:pt idx="2">
                  <c:v>0.92186997761542711</c:v>
                </c:pt>
                <c:pt idx="3">
                  <c:v>0.88016910655918135</c:v>
                </c:pt>
                <c:pt idx="4">
                  <c:v>0.82637767164852305</c:v>
                </c:pt>
                <c:pt idx="5">
                  <c:v>0.80230574948377564</c:v>
                </c:pt>
                <c:pt idx="6">
                  <c:v>0.77339373452529014</c:v>
                </c:pt>
                <c:pt idx="7">
                  <c:v>0.74679851924816198</c:v>
                </c:pt>
                <c:pt idx="8">
                  <c:v>0.71894361078463764</c:v>
                </c:pt>
                <c:pt idx="9">
                  <c:v>0.67985199538531182</c:v>
                </c:pt>
                <c:pt idx="10">
                  <c:v>0.51145523474927723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28160"/>
        <c:axId val="81638912"/>
      </c:scatterChart>
      <c:scatterChart>
        <c:scatterStyle val="lineMarker"/>
        <c:varyColors val="0"/>
        <c:ser>
          <c:idx val="1"/>
          <c:order val="2"/>
          <c:tx>
            <c:v>WS2003 SP2 Power</c:v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w2k3.sp2!$E$16:$E$26</c:f>
              <c:numCache>
                <c:formatCode>General</c:formatCode>
                <c:ptCount val="11"/>
                <c:pt idx="0">
                  <c:v>1</c:v>
                </c:pt>
                <c:pt idx="1">
                  <c:v>0.9069502277462641</c:v>
                </c:pt>
                <c:pt idx="2">
                  <c:v>0.78292425131637666</c:v>
                </c:pt>
                <c:pt idx="3">
                  <c:v>0.69705080367041106</c:v>
                </c:pt>
                <c:pt idx="4">
                  <c:v>0.58179413205225261</c:v>
                </c:pt>
                <c:pt idx="5">
                  <c:v>0.50770304270957856</c:v>
                </c:pt>
                <c:pt idx="6">
                  <c:v>0.4160945451678239</c:v>
                </c:pt>
                <c:pt idx="7">
                  <c:v>0.31767196057579838</c:v>
                </c:pt>
                <c:pt idx="8">
                  <c:v>0.21745585594538971</c:v>
                </c:pt>
                <c:pt idx="9">
                  <c:v>0.10012107449322306</c:v>
                </c:pt>
                <c:pt idx="10">
                  <c:v>0</c:v>
                </c:pt>
              </c:numCache>
            </c:numRef>
          </c:xVal>
          <c:yVal>
            <c:numRef>
              <c:f>w2k3.sp2!$F$2:$F$12</c:f>
              <c:numCache>
                <c:formatCode>General</c:formatCode>
                <c:ptCount val="11"/>
                <c:pt idx="0">
                  <c:v>341.93180635085895</c:v>
                </c:pt>
                <c:pt idx="1">
                  <c:v>334.78604893284694</c:v>
                </c:pt>
                <c:pt idx="2">
                  <c:v>322.65799062988486</c:v>
                </c:pt>
                <c:pt idx="3">
                  <c:v>314.27277459656398</c:v>
                </c:pt>
                <c:pt idx="4">
                  <c:v>303.135866736075</c:v>
                </c:pt>
                <c:pt idx="5">
                  <c:v>295.97761582509099</c:v>
                </c:pt>
                <c:pt idx="6">
                  <c:v>287.13846954710863</c:v>
                </c:pt>
                <c:pt idx="7">
                  <c:v>277.472670484123</c:v>
                </c:pt>
                <c:pt idx="8">
                  <c:v>266.05934409161898</c:v>
                </c:pt>
                <c:pt idx="9">
                  <c:v>251.54759187924051</c:v>
                </c:pt>
                <c:pt idx="10">
                  <c:v>236.09057782404992</c:v>
                </c:pt>
              </c:numCache>
            </c:numRef>
          </c:yVal>
          <c:smooth val="0"/>
        </c:ser>
        <c:ser>
          <c:idx val="2"/>
          <c:order val="3"/>
          <c:tx>
            <c:v>WS2008 RTM Power</c:v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tar"/>
            <c:size val="7"/>
            <c:spPr>
              <a:ln>
                <a:solidFill>
                  <a:srgbClr val="C0504D"/>
                </a:solidFill>
              </a:ln>
            </c:spPr>
          </c:marker>
          <c:xVal>
            <c:numRef>
              <c:f>w2k8.rtm!$E$16:$E$26</c:f>
              <c:numCache>
                <c:formatCode>General</c:formatCode>
                <c:ptCount val="11"/>
                <c:pt idx="0">
                  <c:v>0.97945917365912805</c:v>
                </c:pt>
                <c:pt idx="1">
                  <c:v>0.89636375694548065</c:v>
                </c:pt>
                <c:pt idx="2">
                  <c:v>0.7815405105390687</c:v>
                </c:pt>
                <c:pt idx="3">
                  <c:v>0.69588981511362502</c:v>
                </c:pt>
                <c:pt idx="4">
                  <c:v>0.57784556595171976</c:v>
                </c:pt>
                <c:pt idx="5">
                  <c:v>0.50988574271867715</c:v>
                </c:pt>
                <c:pt idx="6">
                  <c:v>0.41201926914879738</c:v>
                </c:pt>
                <c:pt idx="7">
                  <c:v>0.31199373001205088</c:v>
                </c:pt>
                <c:pt idx="8">
                  <c:v>0.2116257711172489</c:v>
                </c:pt>
                <c:pt idx="9">
                  <c:v>9.460072092951323E-2</c:v>
                </c:pt>
                <c:pt idx="10">
                  <c:v>0</c:v>
                </c:pt>
              </c:numCache>
            </c:numRef>
          </c:xVal>
          <c:yVal>
            <c:numRef>
              <c:f>w2k8.rtm!$F$2:$F$12</c:f>
              <c:numCache>
                <c:formatCode>General</c:formatCode>
                <c:ptCount val="11"/>
                <c:pt idx="0">
                  <c:v>337.23333333333301</c:v>
                </c:pt>
                <c:pt idx="1">
                  <c:v>330.92291666666699</c:v>
                </c:pt>
                <c:pt idx="2">
                  <c:v>320.16302083333909</c:v>
                </c:pt>
                <c:pt idx="3">
                  <c:v>312.07499999999999</c:v>
                </c:pt>
                <c:pt idx="4">
                  <c:v>300.72812499999623</c:v>
                </c:pt>
                <c:pt idx="5">
                  <c:v>293.51614583333298</c:v>
                </c:pt>
                <c:pt idx="6">
                  <c:v>283.08802083333438</c:v>
                </c:pt>
                <c:pt idx="7">
                  <c:v>270.32499999999999</c:v>
                </c:pt>
                <c:pt idx="8">
                  <c:v>255.073958333333</c:v>
                </c:pt>
                <c:pt idx="9">
                  <c:v>237.03645833333451</c:v>
                </c:pt>
                <c:pt idx="10">
                  <c:v>212.03645833333451</c:v>
                </c:pt>
              </c:numCache>
            </c:numRef>
          </c:yVal>
          <c:smooth val="0"/>
        </c:ser>
        <c:ser>
          <c:idx val="3"/>
          <c:order val="4"/>
          <c:tx>
            <c:v>WS2008 R2 Power</c:v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circle"/>
            <c:size val="7"/>
            <c:spPr>
              <a:noFill/>
              <a:ln>
                <a:solidFill>
                  <a:srgbClr val="9BBB59"/>
                </a:solidFill>
              </a:ln>
            </c:spPr>
          </c:marker>
          <c:xVal>
            <c:numRef>
              <c:f>'7105.winmain'!$E$16:$E$26</c:f>
              <c:numCache>
                <c:formatCode>General</c:formatCode>
                <c:ptCount val="11"/>
                <c:pt idx="0">
                  <c:v>0.97245804959432858</c:v>
                </c:pt>
                <c:pt idx="1">
                  <c:v>0.88943201632978919</c:v>
                </c:pt>
                <c:pt idx="2">
                  <c:v>0.76589003837508007</c:v>
                </c:pt>
                <c:pt idx="3">
                  <c:v>0.67156536531414124</c:v>
                </c:pt>
                <c:pt idx="4">
                  <c:v>0.54219028962900384</c:v>
                </c:pt>
                <c:pt idx="5">
                  <c:v>0.47255711336019285</c:v>
                </c:pt>
                <c:pt idx="6">
                  <c:v>0.38055235613417582</c:v>
                </c:pt>
                <c:pt idx="7">
                  <c:v>0.2913645108885855</c:v>
                </c:pt>
                <c:pt idx="8">
                  <c:v>0.19836153563084349</c:v>
                </c:pt>
                <c:pt idx="9">
                  <c:v>9.0870943447762254E-2</c:v>
                </c:pt>
                <c:pt idx="10">
                  <c:v>0</c:v>
                </c:pt>
              </c:numCache>
            </c:numRef>
          </c:xVal>
          <c:yVal>
            <c:numRef>
              <c:f>'7105.winmain'!$F$2:$F$12</c:f>
              <c:numCache>
                <c:formatCode>General</c:formatCode>
                <c:ptCount val="11"/>
                <c:pt idx="0">
                  <c:v>337.07604166666698</c:v>
                </c:pt>
                <c:pt idx="1">
                  <c:v>330.32968749999998</c:v>
                </c:pt>
                <c:pt idx="2">
                  <c:v>315.21666666666698</c:v>
                </c:pt>
                <c:pt idx="3">
                  <c:v>300.95781249999999</c:v>
                </c:pt>
                <c:pt idx="4">
                  <c:v>282.56480999479402</c:v>
                </c:pt>
                <c:pt idx="5">
                  <c:v>274.33385416666698</c:v>
                </c:pt>
                <c:pt idx="6">
                  <c:v>264.44791666666703</c:v>
                </c:pt>
                <c:pt idx="7">
                  <c:v>255.354166666667</c:v>
                </c:pt>
                <c:pt idx="8">
                  <c:v>245.82968750000001</c:v>
                </c:pt>
                <c:pt idx="9">
                  <c:v>232.46302083333299</c:v>
                </c:pt>
                <c:pt idx="10">
                  <c:v>174.88281228542584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42624"/>
        <c:axId val="81640832"/>
      </c:scatterChart>
      <c:valAx>
        <c:axId val="8162816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Workload (% of</a:t>
                </a:r>
                <a:r>
                  <a:rPr lang="en-US" sz="1800" baseline="0">
                    <a:solidFill>
                      <a:schemeClr val="tx1"/>
                    </a:solidFill>
                  </a:rPr>
                  <a:t> Max tpsE)</a:t>
                </a:r>
                <a:endParaRPr lang="en-US" sz="18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2932509274864979"/>
              <c:y val="0.9027528840712403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cs-CZ"/>
          </a:p>
        </c:txPr>
        <c:crossAx val="81638912"/>
        <c:crosses val="autoZero"/>
        <c:crossBetween val="midCat"/>
      </c:valAx>
      <c:valAx>
        <c:axId val="81638912"/>
        <c:scaling>
          <c:orientation val="minMax"/>
          <c:max val="1"/>
          <c:min val="0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+mj-lt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+mj-lt"/>
                  </a:rPr>
                  <a:t>Power (% of Max Watts)</a:t>
                </a:r>
              </a:p>
            </c:rich>
          </c:tx>
          <c:layout>
            <c:manualLayout>
              <c:xMode val="edge"/>
              <c:yMode val="edge"/>
              <c:x val="3.0572538599536601E-2"/>
              <c:y val="0.1801922576473296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cs-CZ"/>
          </a:p>
        </c:txPr>
        <c:crossAx val="81628160"/>
        <c:crosses val="autoZero"/>
        <c:crossBetween val="midCat"/>
        <c:majorUnit val="0.1"/>
      </c:valAx>
      <c:valAx>
        <c:axId val="81640832"/>
        <c:scaling>
          <c:orientation val="minMax"/>
          <c:max val="342"/>
          <c:min val="171"/>
        </c:scaling>
        <c:delete val="1"/>
        <c:axPos val="r"/>
        <c:numFmt formatCode="#,##0" sourceLinked="0"/>
        <c:majorTickMark val="out"/>
        <c:minorTickMark val="none"/>
        <c:tickLblPos val="none"/>
        <c:crossAx val="81642624"/>
        <c:crosses val="max"/>
        <c:crossBetween val="midCat"/>
      </c:valAx>
      <c:valAx>
        <c:axId val="8164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640832"/>
        <c:crosses val="autoZero"/>
        <c:crossBetween val="midCat"/>
      </c:valAx>
    </c:plotArea>
    <c:legend>
      <c:legendPos val="b"/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36750988483909425"/>
          <c:y val="0.74896554210325361"/>
          <c:w val="0.59524597145880098"/>
          <c:h val="4.5964140294984288E-2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zero"/>
    <c:showDLblsOverMax val="0"/>
  </c:chart>
  <c:spPr>
    <a:ln w="9525">
      <a:noFill/>
    </a:ln>
  </c:spPr>
  <c:externalData r:id="rId1">
    <c:autoUpdate val="0"/>
  </c:externalData>
</c:chartSpace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17D1-F272-448C-BB4F-E5586C94ABC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FE3A-01EF-4A7B-9B23-88B1D0FAA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1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FE3A-01EF-4A7B-9B23-88B1D0FAA5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6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FE3A-01EF-4A7B-9B23-88B1D0FAA5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68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FE3A-01EF-4A7B-9B23-88B1D0FAA5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580554"/>
      </p:ext>
    </p:extLst>
  </p:cSld>
  <p:clrMapOvr>
    <a:masterClrMapping/>
  </p:clrMapOvr>
</p:note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50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5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76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02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960115"/>
      </p:ext>
    </p:extLst>
  </p:cSld>
  <p:clrMapOvr>
    <a:masterClrMapping/>
  </p:clrMapOvr>
</p:sldLayout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dhat.com/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300" y="5980728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Václav Rada</a:t>
            </a:r>
          </a:p>
          <a:p>
            <a:r>
              <a:rPr lang="cs-CZ" b="1" dirty="0" smtClean="0"/>
              <a:t>OEM Distribution and Reseller Manager</a:t>
            </a:r>
            <a:endParaRPr lang="cs-CZ" b="1" dirty="0"/>
          </a:p>
        </p:txBody>
      </p:sp>
      <p:sp>
        <p:nvSpPr>
          <p:cNvPr id="6" name="AutoShape 2" descr="https://mediabank.partners.extranet.microsoft.com/transfer/radD7408/0/ws_rg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mediabank.partners.extranet.microsoft.com/transfer/radD7408/0/ws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791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646"/>
            <a:ext cx="8382000" cy="110799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Nižší spotřeba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i="1" dirty="0">
                <a:solidFill>
                  <a:schemeClr val="accent1"/>
                </a:solidFill>
              </a:rPr>
              <a:t>WS03 </a:t>
            </a:r>
            <a:r>
              <a:rPr lang="en-US" sz="3200" i="1" dirty="0" smtClean="0">
                <a:solidFill>
                  <a:schemeClr val="accent1"/>
                </a:solidFill>
              </a:rPr>
              <a:t>vs. </a:t>
            </a:r>
            <a:r>
              <a:rPr lang="en-US" sz="3200" i="1" dirty="0">
                <a:solidFill>
                  <a:schemeClr val="accent1"/>
                </a:solidFill>
              </a:rPr>
              <a:t>WS08 </a:t>
            </a:r>
            <a:r>
              <a:rPr lang="en-US" sz="3200" i="1" dirty="0" smtClean="0">
                <a:solidFill>
                  <a:schemeClr val="accent1"/>
                </a:solidFill>
              </a:rPr>
              <a:t>vs. </a:t>
            </a:r>
            <a:r>
              <a:rPr lang="cs-CZ" sz="3200" i="1" dirty="0" smtClean="0">
                <a:solidFill>
                  <a:schemeClr val="accent1"/>
                </a:solidFill>
              </a:rPr>
              <a:t>WS08 </a:t>
            </a:r>
            <a:r>
              <a:rPr lang="en-US" sz="3200" i="1" dirty="0" smtClean="0">
                <a:solidFill>
                  <a:schemeClr val="accent1"/>
                </a:solidFill>
              </a:rPr>
              <a:t>R2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72687704"/>
              </p:ext>
            </p:extLst>
          </p:nvPr>
        </p:nvGraphicFramePr>
        <p:xfrm>
          <a:off x="-38100" y="1366922"/>
          <a:ext cx="9143999" cy="532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6"/>
          <p:cNvGrpSpPr/>
          <p:nvPr/>
        </p:nvGrpSpPr>
        <p:grpSpPr>
          <a:xfrm>
            <a:off x="6536871" y="4348843"/>
            <a:ext cx="2111297" cy="276999"/>
            <a:chOff x="5834743" y="653143"/>
            <a:chExt cx="2111297" cy="276999"/>
          </a:xfrm>
        </p:grpSpPr>
        <p:sp>
          <p:nvSpPr>
            <p:cNvPr id="5" name="Flowchart: Merge 4"/>
            <p:cNvSpPr/>
            <p:nvPr/>
          </p:nvSpPr>
          <p:spPr bwMode="auto">
            <a:xfrm>
              <a:off x="5834743" y="682171"/>
              <a:ext cx="275771" cy="246743"/>
            </a:xfrm>
            <a:prstGeom prst="flowChartMerg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5029" y="653143"/>
              <a:ext cx="1821011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777777"/>
                </a:buClr>
                <a:buSzPct val="130000"/>
              </a:pPr>
              <a:r>
                <a:rPr lang="en-US" sz="2000" b="1" dirty="0" smtClean="0">
                  <a:solidFill>
                    <a:srgbClr val="00B050"/>
                  </a:solidFill>
                </a:rPr>
                <a:t>Lower is better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67841" y="1286329"/>
            <a:ext cx="2242602" cy="332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30000"/>
            </a:pPr>
            <a:r>
              <a:rPr lang="en-US" sz="2400" dirty="0" smtClean="0"/>
              <a:t>TPC-E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workload</a:t>
            </a:r>
          </a:p>
        </p:txBody>
      </p:sp>
      <p:pic>
        <p:nvPicPr>
          <p:cNvPr id="8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241300" y="242888"/>
            <a:ext cx="8382000" cy="7477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Serverový trh v ČR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432160"/>
              </p:ext>
            </p:extLst>
          </p:nvPr>
        </p:nvGraphicFramePr>
        <p:xfrm>
          <a:off x="708304" y="838200"/>
          <a:ext cx="80010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7504" y="5395436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27 387 ks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6304" y="5395436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30 048 ks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1304" y="5395436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27 168 ks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632" y="35052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67%</a:t>
            </a:r>
            <a:endParaRPr lang="cs-CZ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8088" y="333744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66%</a:t>
            </a:r>
            <a:endParaRPr lang="cs-CZ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432" y="332946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61%</a:t>
            </a:r>
            <a:endParaRPr lang="cs-CZ" b="1" dirty="0">
              <a:latin typeface="+mn-lt"/>
            </a:endParaRPr>
          </a:p>
        </p:txBody>
      </p:sp>
      <p:pic>
        <p:nvPicPr>
          <p:cNvPr id="12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42888"/>
            <a:ext cx="8382000" cy="7477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Historie Windows Serveru</a:t>
            </a:r>
            <a:endParaRPr lang="cs-CZ" b="1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25" y="1376861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Windows NT (NT?)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1988 - Začátek prací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David Cutler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Hodně vývojářů z Digital Equipment Corporation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Cíl – vylepšit OS/2 – pak obrat k Windows (po 3.0)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Nebyl hardware (Intel i860 – simulátor, pak i386)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1993 – Windows NT 3.1 – 32-bit, multitasking</a:t>
            </a:r>
          </a:p>
        </p:txBody>
      </p:sp>
      <p:pic>
        <p:nvPicPr>
          <p:cNvPr id="6" name="Picture 2" descr="http://toastytech.com/guis/nt31logocu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146393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80" y="332656"/>
            <a:ext cx="8682330" cy="7477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Historie Windows Serveru - pokračování</a:t>
            </a:r>
            <a:endParaRPr lang="cs-CZ" b="1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05780" y="1484784"/>
            <a:ext cx="8382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1994 – Windows 3.5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1996 – Windows NT 4.0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2000 – Windows 2000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2003 – Windows Server 2003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2008 – Windows Server 2008</a:t>
            </a:r>
          </a:p>
        </p:txBody>
      </p:sp>
      <p:pic>
        <p:nvPicPr>
          <p:cNvPr id="4" name="Picture 2" descr="http://www.internethotspot.com.mt/hotspotsetting/windows2000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4509"/>
            <a:ext cx="1666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42888"/>
            <a:ext cx="8382000" cy="7477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Struktura obratu Microsoftu</a:t>
            </a:r>
            <a:endParaRPr lang="cs-CZ" b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45363"/>
              </p:ext>
            </p:extLst>
          </p:nvPr>
        </p:nvGraphicFramePr>
        <p:xfrm>
          <a:off x="457200" y="1295400"/>
          <a:ext cx="8410575" cy="481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064"/>
            <a:ext cx="8229600" cy="43973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Rodina Windows Server</a:t>
            </a:r>
            <a:endParaRPr lang="en-US" b="1" dirty="0"/>
          </a:p>
        </p:txBody>
      </p:sp>
      <p:pic>
        <p:nvPicPr>
          <p:cNvPr id="3" name="Picture 206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29801" y="2788102"/>
            <a:ext cx="1280429" cy="276225"/>
          </a:xfrm>
          <a:prstGeom prst="rect">
            <a:avLst/>
          </a:prstGeom>
        </p:spPr>
      </p:pic>
      <p:grpSp>
        <p:nvGrpSpPr>
          <p:cNvPr id="4" name="Group 20"/>
          <p:cNvGrpSpPr/>
          <p:nvPr/>
        </p:nvGrpSpPr>
        <p:grpSpPr>
          <a:xfrm>
            <a:off x="2824017" y="1447800"/>
            <a:ext cx="1214583" cy="1024500"/>
            <a:chOff x="226360" y="2410715"/>
            <a:chExt cx="1178860" cy="1024500"/>
          </a:xfrm>
        </p:grpSpPr>
        <p:pic>
          <p:nvPicPr>
            <p:cNvPr id="5" name="Picture 50" descr="building gray w awn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430" y="2410715"/>
              <a:ext cx="609600" cy="661158"/>
            </a:xfrm>
            <a:prstGeom prst="rect">
              <a:avLst/>
            </a:prstGeom>
          </p:spPr>
        </p:pic>
        <p:sp>
          <p:nvSpPr>
            <p:cNvPr id="6" name="TextBox 51"/>
            <p:cNvSpPr txBox="1"/>
            <p:nvPr/>
          </p:nvSpPr>
          <p:spPr>
            <a:xfrm>
              <a:off x="226360" y="3028950"/>
              <a:ext cx="117886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Small Business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4010891" y="1163866"/>
            <a:ext cx="3532909" cy="987127"/>
            <a:chOff x="2819400" y="2291122"/>
            <a:chExt cx="3429000" cy="987127"/>
          </a:xfrm>
        </p:grpSpPr>
        <p:pic>
          <p:nvPicPr>
            <p:cNvPr id="8" name="Picture 53" descr="manufacturer oliv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8076" y="2291122"/>
              <a:ext cx="837920" cy="820782"/>
            </a:xfrm>
            <a:prstGeom prst="rect">
              <a:avLst/>
            </a:prstGeom>
          </p:spPr>
        </p:pic>
        <p:sp>
          <p:nvSpPr>
            <p:cNvPr id="9" name="TextBox 54"/>
            <p:cNvSpPr txBox="1"/>
            <p:nvPr/>
          </p:nvSpPr>
          <p:spPr>
            <a:xfrm>
              <a:off x="2819400" y="3028950"/>
              <a:ext cx="3429000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Mid-Size Business</a:t>
              </a:r>
            </a:p>
          </p:txBody>
        </p:sp>
      </p:grpSp>
      <p:cxnSp>
        <p:nvCxnSpPr>
          <p:cNvPr id="10" name="Straight Connector 56"/>
          <p:cNvCxnSpPr/>
          <p:nvPr/>
        </p:nvCxnSpPr>
        <p:spPr>
          <a:xfrm>
            <a:off x="7734300" y="2518677"/>
            <a:ext cx="1271525" cy="158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24"/>
          <p:cNvGrpSpPr/>
          <p:nvPr/>
        </p:nvGrpSpPr>
        <p:grpSpPr>
          <a:xfrm>
            <a:off x="7032433" y="1152932"/>
            <a:ext cx="2276764" cy="1284830"/>
            <a:chOff x="6629400" y="2174052"/>
            <a:chExt cx="2209800" cy="1284830"/>
          </a:xfrm>
        </p:grpSpPr>
        <p:pic>
          <p:nvPicPr>
            <p:cNvPr id="12" name="Picture 59" descr="enterprise blu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6370" y="2174052"/>
              <a:ext cx="619124" cy="928685"/>
            </a:xfrm>
            <a:prstGeom prst="rect">
              <a:avLst/>
            </a:prstGeom>
          </p:spPr>
        </p:pic>
        <p:sp>
          <p:nvSpPr>
            <p:cNvPr id="13" name="TextBox 60"/>
            <p:cNvSpPr txBox="1"/>
            <p:nvPr/>
          </p:nvSpPr>
          <p:spPr>
            <a:xfrm>
              <a:off x="6629400" y="3048000"/>
              <a:ext cx="2209800" cy="410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Enterprise Business</a:t>
              </a:r>
            </a:p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1000" b="1" kern="12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" name="TextBox 80"/>
          <p:cNvSpPr txBox="1"/>
          <p:nvPr/>
        </p:nvSpPr>
        <p:spPr>
          <a:xfrm>
            <a:off x="2400300" y="247724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b="1" kern="1200" dirty="0">
              <a:solidFill>
                <a:srgbClr val="A0A3A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b="1" kern="1200" dirty="0">
              <a:solidFill>
                <a:srgbClr val="A0A3A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5" name="Group 116"/>
          <p:cNvGrpSpPr/>
          <p:nvPr/>
        </p:nvGrpSpPr>
        <p:grpSpPr>
          <a:xfrm>
            <a:off x="1642918" y="1289951"/>
            <a:ext cx="1090758" cy="1054941"/>
            <a:chOff x="1709593" y="1495424"/>
            <a:chExt cx="1090758" cy="1054941"/>
          </a:xfrm>
        </p:grpSpPr>
        <p:pic>
          <p:nvPicPr>
            <p:cNvPr id="16" name="Picture 74" descr="Hom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1650" y="1495424"/>
              <a:ext cx="733425" cy="733425"/>
            </a:xfrm>
            <a:prstGeom prst="rect">
              <a:avLst/>
            </a:prstGeom>
          </p:spPr>
        </p:pic>
        <p:sp>
          <p:nvSpPr>
            <p:cNvPr id="17" name="TextBox 88"/>
            <p:cNvSpPr txBox="1"/>
            <p:nvPr/>
          </p:nvSpPr>
          <p:spPr>
            <a:xfrm>
              <a:off x="1709593" y="2107167"/>
              <a:ext cx="1090758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Consumer</a:t>
              </a:r>
            </a:p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1200" b="1" kern="12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8" name="Group 96"/>
          <p:cNvGrpSpPr/>
          <p:nvPr/>
        </p:nvGrpSpPr>
        <p:grpSpPr>
          <a:xfrm>
            <a:off x="2743200" y="2438400"/>
            <a:ext cx="990600" cy="544592"/>
            <a:chOff x="1812732" y="2375506"/>
            <a:chExt cx="678562" cy="330214"/>
          </a:xfrm>
        </p:grpSpPr>
        <p:pic>
          <p:nvPicPr>
            <p:cNvPr id="19" name="Picture 94" descr="curved arrow 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4139516">
              <a:off x="1836033" y="2352205"/>
              <a:ext cx="330214" cy="376816"/>
            </a:xfrm>
            <a:prstGeom prst="rect">
              <a:avLst/>
            </a:prstGeom>
          </p:spPr>
        </p:pic>
        <p:pic>
          <p:nvPicPr>
            <p:cNvPr id="20" name="Picture 95" descr="curved arrow 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7554696" flipH="1">
              <a:off x="2153524" y="2339044"/>
              <a:ext cx="298723" cy="376816"/>
            </a:xfrm>
            <a:prstGeom prst="rect">
              <a:avLst/>
            </a:prstGeom>
          </p:spPr>
        </p:pic>
      </p:grpSp>
      <p:sp>
        <p:nvSpPr>
          <p:cNvPr id="21" name="TextBox 101"/>
          <p:cNvSpPr txBox="1"/>
          <p:nvPr/>
        </p:nvSpPr>
        <p:spPr>
          <a:xfrm>
            <a:off x="123825" y="1852969"/>
            <a:ext cx="124777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Customer Segment</a:t>
            </a:r>
          </a:p>
        </p:txBody>
      </p:sp>
      <p:pic>
        <p:nvPicPr>
          <p:cNvPr id="22" name="Picture 113" descr="MSN icon people cha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594" y="1288402"/>
            <a:ext cx="554456" cy="906425"/>
          </a:xfrm>
          <a:prstGeom prst="rect">
            <a:avLst/>
          </a:prstGeom>
        </p:spPr>
      </p:pic>
      <p:cxnSp>
        <p:nvCxnSpPr>
          <p:cNvPr id="23" name="Straight Connector 117"/>
          <p:cNvCxnSpPr/>
          <p:nvPr/>
        </p:nvCxnSpPr>
        <p:spPr>
          <a:xfrm>
            <a:off x="1562100" y="2509152"/>
            <a:ext cx="785750" cy="158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121" descr="arrow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2998484">
            <a:off x="4662906" y="2170050"/>
            <a:ext cx="244985" cy="385761"/>
          </a:xfrm>
          <a:prstGeom prst="rect">
            <a:avLst/>
          </a:prstGeom>
        </p:spPr>
      </p:pic>
      <p:pic>
        <p:nvPicPr>
          <p:cNvPr id="25" name="Picture 122" descr="arrow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820546">
            <a:off x="6451541" y="2169198"/>
            <a:ext cx="244985" cy="385761"/>
          </a:xfrm>
          <a:prstGeom prst="rect">
            <a:avLst/>
          </a:prstGeom>
        </p:spPr>
      </p:pic>
      <p:pic>
        <p:nvPicPr>
          <p:cNvPr id="26" name="Picture 123" descr="arrow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>
            <a:off x="5562600" y="2205039"/>
            <a:ext cx="244985" cy="385761"/>
          </a:xfrm>
          <a:prstGeom prst="rect">
            <a:avLst/>
          </a:prstGeom>
        </p:spPr>
      </p:pic>
      <p:pic>
        <p:nvPicPr>
          <p:cNvPr id="27" name="Picture 204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6887" y="2728913"/>
            <a:ext cx="1162050" cy="276225"/>
          </a:xfrm>
          <a:prstGeom prst="rect">
            <a:avLst/>
          </a:prstGeom>
        </p:spPr>
      </p:pic>
      <p:pic>
        <p:nvPicPr>
          <p:cNvPr id="28" name="Picture 205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19513" y="2833689"/>
            <a:ext cx="762000" cy="276225"/>
          </a:xfrm>
          <a:prstGeom prst="rect">
            <a:avLst/>
          </a:prstGeom>
        </p:spPr>
      </p:pic>
      <p:pic>
        <p:nvPicPr>
          <p:cNvPr id="29" name="Picture 208" descr="arrow 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1100248" y="1804302"/>
            <a:ext cx="365967" cy="576262"/>
          </a:xfrm>
          <a:prstGeom prst="rect">
            <a:avLst/>
          </a:prstGeom>
        </p:spPr>
      </p:pic>
      <p:sp>
        <p:nvSpPr>
          <p:cNvPr id="30" name="TextBox 77"/>
          <p:cNvSpPr txBox="1"/>
          <p:nvPr/>
        </p:nvSpPr>
        <p:spPr>
          <a:xfrm>
            <a:off x="290745" y="4537502"/>
            <a:ext cx="984565" cy="399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1050" b="1" i="1" kern="1200" dirty="0" smtClean="0">
                <a:solidFill>
                  <a:srgbClr val="669900"/>
                </a:solidFill>
                <a:latin typeface="Arial" charset="0"/>
                <a:ea typeface="+mn-ea"/>
                <a:cs typeface="+mn-cs"/>
              </a:rPr>
              <a:t>Integrovaná </a:t>
            </a:r>
          </a:p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1050" b="1" i="1" kern="1200" dirty="0" smtClean="0">
                <a:solidFill>
                  <a:srgbClr val="669900"/>
                </a:solidFill>
                <a:latin typeface="Arial" charset="0"/>
                <a:ea typeface="+mn-ea"/>
                <a:cs typeface="+mn-cs"/>
              </a:rPr>
              <a:t>řešení</a:t>
            </a:r>
            <a:endParaRPr lang="en-US" sz="1050" b="1" i="1" kern="1200" dirty="0">
              <a:solidFill>
                <a:srgbClr val="6699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TextBox 78"/>
          <p:cNvSpPr txBox="1"/>
          <p:nvPr/>
        </p:nvSpPr>
        <p:spPr>
          <a:xfrm>
            <a:off x="290745" y="5268780"/>
            <a:ext cx="1377300" cy="399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1050" b="1" i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Servery </a:t>
            </a:r>
          </a:p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1050" b="1" i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pro obecné použití</a:t>
            </a:r>
            <a:endParaRPr lang="en-US" sz="1050" b="1" i="1" kern="12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ounded Rectangle 82"/>
          <p:cNvSpPr/>
          <p:nvPr/>
        </p:nvSpPr>
        <p:spPr>
          <a:xfrm>
            <a:off x="152400" y="4267200"/>
            <a:ext cx="8915400" cy="1600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3" name="Picture 2" descr="C:\Users\vikramg\Pictures\2008-05-11 PRESENTATION_DVD\Artwork_Imagery\HARDWARE_IMAGERY\Illustration - Misc Hardware\Windows Vista Illustration Icons\User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2514600"/>
            <a:ext cx="609600" cy="609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TextBox 75"/>
          <p:cNvSpPr txBox="1"/>
          <p:nvPr/>
        </p:nvSpPr>
        <p:spPr>
          <a:xfrm>
            <a:off x="1143000" y="2667000"/>
            <a:ext cx="1247775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Users</a:t>
            </a:r>
          </a:p>
        </p:txBody>
      </p:sp>
      <p:sp>
        <p:nvSpPr>
          <p:cNvPr id="35" name="TextBox 87"/>
          <p:cNvSpPr txBox="1"/>
          <p:nvPr/>
        </p:nvSpPr>
        <p:spPr>
          <a:xfrm>
            <a:off x="2327586" y="2895600"/>
            <a:ext cx="269626" cy="24929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TextBox 89"/>
          <p:cNvSpPr txBox="1"/>
          <p:nvPr/>
        </p:nvSpPr>
        <p:spPr>
          <a:xfrm>
            <a:off x="4038600" y="2971800"/>
            <a:ext cx="35458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50</a:t>
            </a:r>
          </a:p>
        </p:txBody>
      </p:sp>
      <p:sp>
        <p:nvSpPr>
          <p:cNvPr id="37" name="TextBox 90"/>
          <p:cNvSpPr txBox="1"/>
          <p:nvPr/>
        </p:nvSpPr>
        <p:spPr>
          <a:xfrm>
            <a:off x="7696200" y="2971800"/>
            <a:ext cx="43954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500</a:t>
            </a:r>
          </a:p>
        </p:txBody>
      </p:sp>
      <p:cxnSp>
        <p:nvCxnSpPr>
          <p:cNvPr id="38" name="Straight Arrow Connector 93"/>
          <p:cNvCxnSpPr/>
          <p:nvPr/>
        </p:nvCxnSpPr>
        <p:spPr>
          <a:xfrm>
            <a:off x="2362200" y="2895600"/>
            <a:ext cx="17526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97"/>
          <p:cNvCxnSpPr/>
          <p:nvPr/>
        </p:nvCxnSpPr>
        <p:spPr>
          <a:xfrm>
            <a:off x="4114800" y="2895600"/>
            <a:ext cx="36576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00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52686" y="3595688"/>
            <a:ext cx="1676400" cy="276225"/>
          </a:xfrm>
          <a:prstGeom prst="rect">
            <a:avLst/>
          </a:prstGeom>
        </p:spPr>
      </p:pic>
      <p:sp>
        <p:nvSpPr>
          <p:cNvPr id="41" name="Rectangle 102"/>
          <p:cNvSpPr/>
          <p:nvPr/>
        </p:nvSpPr>
        <p:spPr>
          <a:xfrm>
            <a:off x="3276600" y="2971800"/>
            <a:ext cx="354584" cy="249299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15</a:t>
            </a:r>
          </a:p>
        </p:txBody>
      </p:sp>
      <p:pic>
        <p:nvPicPr>
          <p:cNvPr id="42" name="Picture 108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76686" y="3519488"/>
            <a:ext cx="1524001" cy="276225"/>
          </a:xfrm>
          <a:prstGeom prst="rect">
            <a:avLst/>
          </a:prstGeom>
        </p:spPr>
      </p:pic>
      <p:sp>
        <p:nvSpPr>
          <p:cNvPr id="43" name="TextBox 114"/>
          <p:cNvSpPr txBox="1"/>
          <p:nvPr/>
        </p:nvSpPr>
        <p:spPr>
          <a:xfrm>
            <a:off x="4687440" y="2971800"/>
            <a:ext cx="354584" cy="249299"/>
          </a:xfrm>
          <a:prstGeom prst="rect">
            <a:avLst/>
          </a:prstGeom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75</a:t>
            </a:r>
          </a:p>
        </p:txBody>
      </p:sp>
      <p:pic>
        <p:nvPicPr>
          <p:cNvPr id="44" name="Picture 115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338887" y="3519488"/>
            <a:ext cx="1524001" cy="276225"/>
          </a:xfrm>
          <a:prstGeom prst="rect">
            <a:avLst/>
          </a:prstGeom>
        </p:spPr>
      </p:pic>
      <p:sp>
        <p:nvSpPr>
          <p:cNvPr id="45" name="TextBox 116"/>
          <p:cNvSpPr txBox="1"/>
          <p:nvPr/>
        </p:nvSpPr>
        <p:spPr>
          <a:xfrm>
            <a:off x="7047292" y="2971800"/>
            <a:ext cx="439543" cy="249299"/>
          </a:xfrm>
          <a:prstGeom prst="rect">
            <a:avLst/>
          </a:prstGeom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300</a:t>
            </a:r>
          </a:p>
        </p:txBody>
      </p:sp>
      <p:cxnSp>
        <p:nvCxnSpPr>
          <p:cNvPr id="46" name="Straight Connector 120"/>
          <p:cNvCxnSpPr/>
          <p:nvPr/>
        </p:nvCxnSpPr>
        <p:spPr>
          <a:xfrm flipV="1">
            <a:off x="152400" y="5029200"/>
            <a:ext cx="8915400" cy="76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Skupina 71"/>
          <p:cNvGrpSpPr/>
          <p:nvPr/>
        </p:nvGrpSpPr>
        <p:grpSpPr>
          <a:xfrm>
            <a:off x="1371600" y="4340771"/>
            <a:ext cx="1009650" cy="684000"/>
            <a:chOff x="1371600" y="4340771"/>
            <a:chExt cx="1009650" cy="684000"/>
          </a:xfrm>
          <a:solidFill>
            <a:srgbClr val="669900"/>
          </a:solidFill>
        </p:grpSpPr>
        <p:sp>
          <p:nvSpPr>
            <p:cNvPr id="48" name="Rounded Rectangle 139"/>
            <p:cNvSpPr/>
            <p:nvPr/>
          </p:nvSpPr>
          <p:spPr>
            <a:xfrm>
              <a:off x="1371600" y="4340771"/>
              <a:ext cx="1009650" cy="684000"/>
            </a:xfrm>
            <a:prstGeom prst="round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9" name="Obrázek 70" descr="ws-HmSvr_v_rgb_r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2622" y="4383944"/>
              <a:ext cx="750094" cy="504000"/>
            </a:xfrm>
            <a:prstGeom prst="rect">
              <a:avLst/>
            </a:prstGeom>
            <a:grpFill/>
          </p:spPr>
        </p:pic>
      </p:grpSp>
      <p:grpSp>
        <p:nvGrpSpPr>
          <p:cNvPr id="50" name="Skupina 78"/>
          <p:cNvGrpSpPr/>
          <p:nvPr/>
        </p:nvGrpSpPr>
        <p:grpSpPr>
          <a:xfrm>
            <a:off x="3321249" y="4348660"/>
            <a:ext cx="1403151" cy="684000"/>
            <a:chOff x="3321249" y="4348660"/>
            <a:chExt cx="1403151" cy="684000"/>
          </a:xfrm>
        </p:grpSpPr>
        <p:sp>
          <p:nvSpPr>
            <p:cNvPr id="51" name="Rounded Rectangle 153"/>
            <p:cNvSpPr/>
            <p:nvPr/>
          </p:nvSpPr>
          <p:spPr>
            <a:xfrm>
              <a:off x="3321249" y="4348660"/>
              <a:ext cx="1403151" cy="684000"/>
            </a:xfrm>
            <a:prstGeom prst="roundRect">
              <a:avLst/>
            </a:prstGeom>
            <a:solidFill>
              <a:srgbClr val="6699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2" name="Obrázek 72" descr="Win-SmBizSrvr08_v_rgb_r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9384" y="4476750"/>
              <a:ext cx="1214682" cy="432000"/>
            </a:xfrm>
            <a:prstGeom prst="rect">
              <a:avLst/>
            </a:prstGeom>
          </p:spPr>
        </p:pic>
      </p:grpSp>
      <p:grpSp>
        <p:nvGrpSpPr>
          <p:cNvPr id="53" name="Skupina 79"/>
          <p:cNvGrpSpPr/>
          <p:nvPr/>
        </p:nvGrpSpPr>
        <p:grpSpPr>
          <a:xfrm>
            <a:off x="4821620" y="4350630"/>
            <a:ext cx="2246692" cy="684000"/>
            <a:chOff x="4821620" y="4350630"/>
            <a:chExt cx="2246692" cy="684000"/>
          </a:xfrm>
        </p:grpSpPr>
        <p:sp>
          <p:nvSpPr>
            <p:cNvPr id="54" name="Rounded Rectangle 160"/>
            <p:cNvSpPr/>
            <p:nvPr/>
          </p:nvSpPr>
          <p:spPr>
            <a:xfrm>
              <a:off x="4821620" y="4350630"/>
              <a:ext cx="2246692" cy="684000"/>
            </a:xfrm>
            <a:prstGeom prst="roundRect">
              <a:avLst/>
            </a:prstGeom>
            <a:solidFill>
              <a:srgbClr val="6699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5" name="Obrázek 73" descr="Win-EssnBizSrvr08_v_rgb_r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8797" y="4419601"/>
              <a:ext cx="1706822" cy="540000"/>
            </a:xfrm>
            <a:prstGeom prst="rect">
              <a:avLst/>
            </a:prstGeom>
          </p:spPr>
        </p:pic>
      </p:grpSp>
      <p:grpSp>
        <p:nvGrpSpPr>
          <p:cNvPr id="56" name="Skupina 80"/>
          <p:cNvGrpSpPr/>
          <p:nvPr/>
        </p:nvGrpSpPr>
        <p:grpSpPr>
          <a:xfrm>
            <a:off x="2022278" y="5164425"/>
            <a:ext cx="1254322" cy="612000"/>
            <a:chOff x="2022278" y="5164425"/>
            <a:chExt cx="1254322" cy="612000"/>
          </a:xfrm>
        </p:grpSpPr>
        <p:sp>
          <p:nvSpPr>
            <p:cNvPr id="57" name="Rounded Rectangle 148"/>
            <p:cNvSpPr/>
            <p:nvPr/>
          </p:nvSpPr>
          <p:spPr>
            <a:xfrm>
              <a:off x="2022278" y="5164425"/>
              <a:ext cx="1254322" cy="612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8" name="Obrázek 74" descr="WS08R2-Found_v_rgb_r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92162" y="5236120"/>
              <a:ext cx="1120064" cy="432000"/>
            </a:xfrm>
            <a:prstGeom prst="rect">
              <a:avLst/>
            </a:prstGeom>
          </p:spPr>
        </p:pic>
      </p:grpSp>
      <p:grpSp>
        <p:nvGrpSpPr>
          <p:cNvPr id="59" name="Skupina 81"/>
          <p:cNvGrpSpPr/>
          <p:nvPr/>
        </p:nvGrpSpPr>
        <p:grpSpPr>
          <a:xfrm>
            <a:off x="3352800" y="5162550"/>
            <a:ext cx="5629275" cy="612000"/>
            <a:chOff x="3352800" y="5162550"/>
            <a:chExt cx="5629275" cy="612000"/>
          </a:xfrm>
        </p:grpSpPr>
        <p:sp>
          <p:nvSpPr>
            <p:cNvPr id="60" name="Rounded Rectangle 167"/>
            <p:cNvSpPr/>
            <p:nvPr/>
          </p:nvSpPr>
          <p:spPr>
            <a:xfrm>
              <a:off x="3352800" y="5162550"/>
              <a:ext cx="5629275" cy="612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61" name="Obrázek 75" descr="WS08-R2-Std_h_rgb_r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28999" y="5339204"/>
              <a:ext cx="1522847" cy="288000"/>
            </a:xfrm>
            <a:prstGeom prst="rect">
              <a:avLst/>
            </a:prstGeom>
          </p:spPr>
        </p:pic>
        <p:pic>
          <p:nvPicPr>
            <p:cNvPr id="62" name="Obrázek 76" descr="WS08-R2-Ent_v_rgb_r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8618" y="5236120"/>
              <a:ext cx="1161868" cy="468000"/>
            </a:xfrm>
            <a:prstGeom prst="rect">
              <a:avLst/>
            </a:prstGeom>
          </p:spPr>
        </p:pic>
        <p:pic>
          <p:nvPicPr>
            <p:cNvPr id="63" name="Obrázek 77" descr="WS08-R2-DtCnt_v_rgb_r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18906" y="5236120"/>
              <a:ext cx="1213404" cy="468000"/>
            </a:xfrm>
            <a:prstGeom prst="rect">
              <a:avLst/>
            </a:prstGeom>
          </p:spPr>
        </p:pic>
      </p:grpSp>
      <p:sp>
        <p:nvSpPr>
          <p:cNvPr id="64" name="Multiply 63"/>
          <p:cNvSpPr/>
          <p:nvPr/>
        </p:nvSpPr>
        <p:spPr>
          <a:xfrm>
            <a:off x="6227585" y="4250027"/>
            <a:ext cx="956067" cy="91439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5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9061"/>
            <a:ext cx="6629400" cy="747897"/>
          </a:xfrm>
        </p:spPr>
        <p:txBody>
          <a:bodyPr/>
          <a:lstStyle/>
          <a:p>
            <a:pPr algn="ctr"/>
            <a:r>
              <a:rPr lang="cs-CZ" sz="3600" b="1" dirty="0" smtClean="0"/>
              <a:t>Přehled Edic Windows Serveru</a:t>
            </a:r>
            <a:endParaRPr lang="en-US" sz="3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562600" y="1237129"/>
            <a:ext cx="2362200" cy="4736307"/>
            <a:chOff x="6500356" y="906958"/>
            <a:chExt cx="2362200" cy="4736307"/>
          </a:xfrm>
        </p:grpSpPr>
        <p:sp>
          <p:nvSpPr>
            <p:cNvPr id="4" name="TextBox 3"/>
            <p:cNvSpPr txBox="1"/>
            <p:nvPr/>
          </p:nvSpPr>
          <p:spPr>
            <a:xfrm>
              <a:off x="6500357" y="5181600"/>
              <a:ext cx="14001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latin typeface="Calibri" pitchFamily="34" charset="0"/>
                </a:rPr>
                <a:t>1 Physical processor</a:t>
              </a:r>
            </a:p>
            <a:p>
              <a:r>
                <a:rPr lang="en-US" sz="800" dirty="0" smtClean="0">
                  <a:latin typeface="Calibri" pitchFamily="34" charset="0"/>
                </a:rPr>
                <a:t>15 User Limit</a:t>
              </a:r>
            </a:p>
            <a:p>
              <a:r>
                <a:rPr lang="en-US" sz="800" dirty="0" smtClean="0">
                  <a:latin typeface="Calibri" pitchFamily="34" charset="0"/>
                </a:rPr>
                <a:t>8 GB RAM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57507" y="906958"/>
              <a:ext cx="2133600" cy="40277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  <a:latin typeface="Calibri" pitchFamily="34" charset="0"/>
                </a:rPr>
                <a:t>Specializované edice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57508" y="3899093"/>
              <a:ext cx="167640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4 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32 GB RAM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Web Role (IIS) Only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For Internet Facing Web Servers</a:t>
              </a:r>
              <a:endParaRPr lang="en-US" sz="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00357" y="1927286"/>
              <a:ext cx="2190750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64 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2 TB RAM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Unlimited Virtualization Rights</a:t>
              </a:r>
              <a:r>
                <a:rPr lang="en-US" sz="800" b="1" baseline="30000" dirty="0" smtClean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Add/Replace Memory*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Add/Replace Processors*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Failover Clustering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Cross-Fire Replication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Support for Intel’s MCA</a:t>
              </a:r>
              <a:r>
                <a:rPr lang="en-US" sz="800" baseline="30000" dirty="0" smtClean="0">
                  <a:solidFill>
                    <a:schemeClr val="tx1"/>
                  </a:solidFill>
                  <a:latin typeface="Calibri" pitchFamily="34" charset="0"/>
                </a:rPr>
                <a:t>2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Web (IIS) and Application Roles Only for Database, Customer and LOB Apps.</a:t>
              </a:r>
              <a:endParaRPr lang="en-US" sz="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 descr="WS08R2-Itanium_h_rg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031" y="1479701"/>
              <a:ext cx="2041681" cy="417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9" name="Picture 8" descr="WS-WebSvr08-R2_h_rg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0357" y="3474018"/>
              <a:ext cx="2362199" cy="340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10" name="Picture 9" descr="WS08R2-Found_h_rg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0356" y="4622829"/>
              <a:ext cx="2108356" cy="39873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1775594" y="1237129"/>
            <a:ext cx="2209802" cy="5323928"/>
            <a:chOff x="501593" y="906959"/>
            <a:chExt cx="2209802" cy="5323928"/>
          </a:xfrm>
        </p:grpSpPr>
        <p:sp>
          <p:nvSpPr>
            <p:cNvPr id="12" name="TextBox 11"/>
            <p:cNvSpPr txBox="1"/>
            <p:nvPr/>
          </p:nvSpPr>
          <p:spPr>
            <a:xfrm>
              <a:off x="583532" y="5769222"/>
              <a:ext cx="14478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4 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32 GB RAM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1 Virtual Machine + Host</a:t>
              </a:r>
              <a:endParaRPr lang="en-US" sz="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13" name="Picture 12" descr="WS08-R2-Ent_h_rgb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594" y="3437252"/>
              <a:ext cx="2014680" cy="384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sp>
          <p:nvSpPr>
            <p:cNvPr id="14" name="TextBox 13"/>
            <p:cNvSpPr txBox="1"/>
            <p:nvPr/>
          </p:nvSpPr>
          <p:spPr>
            <a:xfrm>
              <a:off x="501595" y="3909467"/>
              <a:ext cx="220980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8 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2 TB RAM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4 Virtual Machine + Host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 Memory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Failover Clustering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Cross-Fire Replication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Active Directory Federation Services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Active Directory Certificate Services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Unlimited RRAS, IAS</a:t>
              </a:r>
              <a:r>
                <a:rPr lang="cs-CZ" sz="800" dirty="0" smtClean="0">
                  <a:solidFill>
                    <a:schemeClr val="tx1"/>
                  </a:solidFill>
                  <a:latin typeface="Calibri" pitchFamily="34" charset="0"/>
                </a:rPr>
                <a:t>, RDS Gateway</a:t>
              </a:r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 Connections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1594" y="1897560"/>
              <a:ext cx="1860605" cy="1446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800" b="1" dirty="0" smtClean="0">
                  <a:solidFill>
                    <a:schemeClr val="tx1"/>
                  </a:solidFill>
                  <a:latin typeface="Calibri" pitchFamily="34" charset="0"/>
                </a:rPr>
                <a:t>64</a:t>
              </a:r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sz="800" b="1" dirty="0">
                  <a:solidFill>
                    <a:schemeClr val="tx1"/>
                  </a:solidFill>
                  <a:latin typeface="Calibri" pitchFamily="34" charset="0"/>
                </a:rPr>
                <a:t>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2 TB RAM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Unlimited Virtualization Rights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Add/Replace Memory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Add/Replace Processors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Failover Clustering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Cross-Fire Replication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Active Directory Federation Services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Active Directory Certificate Services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Unlimited RRAS, IAS</a:t>
              </a:r>
              <a:r>
                <a:rPr lang="cs-CZ" sz="800" dirty="0" smtClean="0">
                  <a:solidFill>
                    <a:schemeClr val="tx1"/>
                  </a:solidFill>
                  <a:latin typeface="Calibri" pitchFamily="34" charset="0"/>
                </a:rPr>
                <a:t>, RDS Gateway</a:t>
              </a:r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 Connections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01595" y="906959"/>
              <a:ext cx="2209800" cy="40277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  <a:latin typeface="Calibri" pitchFamily="34" charset="0"/>
                </a:rPr>
                <a:t>Edice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7" name="Picture 16" descr="WS08-R2-Std_h_rgb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593" y="5308630"/>
              <a:ext cx="2014681" cy="381015"/>
            </a:xfrm>
            <a:prstGeom prst="rect">
              <a:avLst/>
            </a:prstGeom>
          </p:spPr>
        </p:pic>
        <p:pic>
          <p:nvPicPr>
            <p:cNvPr id="18" name="Picture 17" descr="WS08-R2-DtCnt_h_rgb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595" y="1465420"/>
              <a:ext cx="1882771" cy="356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</p:grpSp>
      <p:pic>
        <p:nvPicPr>
          <p:cNvPr id="19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3"/>
          <p:cNvGraphicFramePr>
            <a:graphicFrameLocks noGrp="1"/>
          </p:cNvGraphicFramePr>
          <p:nvPr/>
        </p:nvGraphicFramePr>
        <p:xfrm>
          <a:off x="1" y="1190139"/>
          <a:ext cx="5029200" cy="546249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666999"/>
                <a:gridCol w="1295400"/>
                <a:gridCol w="1066801"/>
              </a:tblGrid>
              <a:tr h="32109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Role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Foundation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Standard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80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Active Directory Domain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Active Directory® Lightweight Directory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180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Active Directory® Rights Management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DHCP Server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DNS Server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File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Print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Fax Server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Hyper-V™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54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Web Services (Internet Information Services [IIS])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Server Core*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Access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BranchCache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Hosted Server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64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784" y="2032657"/>
            <a:ext cx="265831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5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784" y="1630632"/>
            <a:ext cx="265831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6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056" y="2514600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7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625" y="3657600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8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149" y="3314092"/>
            <a:ext cx="267307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9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625" y="4038600"/>
            <a:ext cx="267308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0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368" y="1629156"/>
            <a:ext cx="267308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1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579" y="5144369"/>
            <a:ext cx="265831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2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368" y="2057400"/>
            <a:ext cx="267308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3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369" y="2514600"/>
            <a:ext cx="267307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4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685" y="3276600"/>
            <a:ext cx="267307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5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3657600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6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4038600"/>
            <a:ext cx="265831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7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4761893"/>
            <a:ext cx="267307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8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685" y="5142893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9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5600093"/>
            <a:ext cx="267308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0" descr="Ann Do Not En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056" y="5600093"/>
            <a:ext cx="264354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1" descr="Ann Do Not En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579" y="4761893"/>
            <a:ext cx="264354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3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149" y="2933092"/>
            <a:ext cx="265831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4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369" y="2933092"/>
            <a:ext cx="267307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5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148" y="4380893"/>
            <a:ext cx="267308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6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4380893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0" descr="Ann Do Not En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79" y="5981093"/>
            <a:ext cx="264354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0" descr="Ann Do Not En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846" y="6324600"/>
            <a:ext cx="264354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8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169" y="5960073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8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169" y="6324600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Table 132"/>
          <p:cNvGraphicFramePr>
            <a:graphicFrameLocks noGrp="1"/>
          </p:cNvGraphicFramePr>
          <p:nvPr>
            <p:extLst>
              <p:ext uri="{C30F89C9-C2B1-4236-9925-C37C3D4A3176}">
                <p14:modificationId xmlns="" xmlns:p14="http://schemas.microsoft.com/office/powerpoint/2007/7/12/main" val="{77FBB130-A4DE-4888-9FDC-F465602104BC}"/>
              </p:ext>
            </p:extLst>
          </p:nvPr>
        </p:nvGraphicFramePr>
        <p:xfrm>
          <a:off x="5181600" y="1219200"/>
          <a:ext cx="3804744" cy="43661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04744"/>
              </a:tblGrid>
              <a:tr h="297005">
                <a:tc>
                  <a:txBody>
                    <a:bodyPr/>
                    <a:lstStyle/>
                    <a:p>
                      <a:pPr marL="0" lvl="0" indent="0" algn="l" defTabSz="914363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Dostupná pouze jako OEM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08" marR="27432" marT="27432" marB="27432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indent="0"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X64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– Bit Support Only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indent="0"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 socket Support Only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indent="0"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8GB Memory Support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 (ECC)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indent="0" algn="l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No Hyper-V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SMB Connections (30)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RRAS (50)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IAS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(10)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TSG (50)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Pack Support**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User Limit</a:t>
                      </a:r>
                      <a:r>
                        <a:rPr lang="cs-CZ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950646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 conditions – Foundation Server:</a:t>
                      </a:r>
                    </a:p>
                    <a:p>
                      <a:pPr marL="52388" marR="0" indent="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only be added to the root of the Forest</a:t>
                      </a:r>
                    </a:p>
                    <a:p>
                      <a:pPr marL="52388" marR="0" indent="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not contain  forest trusts in current forest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Virtual Image Use Rights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1600" y="159061"/>
            <a:ext cx="6629400" cy="74789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Windows Server 2008 R2 Foundation</a:t>
            </a:r>
            <a:endParaRPr lang="en-US" sz="3600" b="1" dirty="0"/>
          </a:p>
        </p:txBody>
      </p:sp>
      <p:pic>
        <p:nvPicPr>
          <p:cNvPr id="31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88166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6215857" y="865187"/>
            <a:ext cx="2947987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tangle 88166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3144044" y="865187"/>
            <a:ext cx="30702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tangle 881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-57944" y="3352800"/>
            <a:ext cx="9221788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88166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19844" y="865187"/>
            <a:ext cx="30702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3372644" y="1093787"/>
            <a:ext cx="2590800" cy="44291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</a:rPr>
              <a:t>Management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420644" y="1093787"/>
            <a:ext cx="2514600" cy="4127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solidFill>
                  <a:schemeClr val="bg2"/>
                </a:solidFill>
              </a:rPr>
              <a:t>Web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48444" y="1093787"/>
            <a:ext cx="2622550" cy="427038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2"/>
                </a:solidFill>
              </a:rPr>
              <a:t>Virtualiza</a:t>
            </a:r>
            <a:r>
              <a:rPr lang="cs-CZ" sz="2000" b="1" dirty="0" err="1" smtClean="0">
                <a:solidFill>
                  <a:schemeClr val="bg2"/>
                </a:solidFill>
              </a:rPr>
              <a:t>ce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invGray">
          <a:xfrm>
            <a:off x="6344444" y="1665287"/>
            <a:ext cx="2819400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17" tIns="38092" rIns="45717" bIns="38092"/>
          <a:lstStyle/>
          <a:p>
            <a:pPr>
              <a:lnSpc>
                <a:spcPct val="90000"/>
              </a:lnSpc>
            </a:pPr>
            <a:r>
              <a:rPr lang="en-US" sz="1400">
                <a:latin typeface="Segoe"/>
              </a:rPr>
              <a:t>IIS 7.5</a:t>
            </a:r>
          </a:p>
          <a:p>
            <a:pPr>
              <a:lnSpc>
                <a:spcPct val="90000"/>
              </a:lnSpc>
            </a:pPr>
            <a:endParaRPr lang="en-US" sz="140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Segoe"/>
              </a:rPr>
              <a:t>ASP .NET on Server Core</a:t>
            </a:r>
          </a:p>
          <a:p>
            <a:pPr>
              <a:lnSpc>
                <a:spcPct val="90000"/>
              </a:lnSpc>
            </a:pPr>
            <a:endParaRPr lang="en-US" sz="140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Segoe"/>
              </a:rPr>
              <a:t>Enhanced FTP and WebDAV</a:t>
            </a:r>
          </a:p>
          <a:p>
            <a:pPr>
              <a:lnSpc>
                <a:spcPct val="90000"/>
              </a:lnSpc>
            </a:pPr>
            <a:endParaRPr lang="en-US" sz="140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Segoe"/>
              </a:rPr>
              <a:t>Administration Modules &amp; Cmdlets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invGray">
          <a:xfrm>
            <a:off x="172244" y="1665287"/>
            <a:ext cx="2679700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17" tIns="38092" rIns="45717" bIns="38092"/>
          <a:lstStyle/>
          <a:p>
            <a:pPr>
              <a:lnSpc>
                <a:spcPct val="90000"/>
              </a:lnSpc>
            </a:pPr>
            <a:r>
              <a:rPr lang="en-US" sz="1400" dirty="0" smtClean="0">
                <a:latin typeface="Segoe"/>
              </a:rPr>
              <a:t>Hyper-V™ </a:t>
            </a:r>
            <a:r>
              <a:rPr lang="cs-CZ" sz="1400" dirty="0" smtClean="0">
                <a:latin typeface="Segoe"/>
              </a:rPr>
              <a:t>s</a:t>
            </a:r>
            <a:r>
              <a:rPr lang="en-US" sz="1400" dirty="0" smtClean="0">
                <a:latin typeface="Segoe"/>
              </a:rPr>
              <a:t> </a:t>
            </a:r>
            <a:r>
              <a:rPr lang="en-US" sz="1400" dirty="0">
                <a:latin typeface="Segoe"/>
              </a:rPr>
              <a:t>Live Migration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Hot Add/Remove VM Storage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Remote Desktop </a:t>
            </a:r>
            <a:r>
              <a:rPr lang="en-US" sz="1400" dirty="0" smtClean="0">
                <a:latin typeface="Segoe"/>
              </a:rPr>
              <a:t>Services</a:t>
            </a:r>
            <a:endParaRPr lang="cs-CZ" sz="1400" dirty="0" smtClean="0">
              <a:latin typeface="Segoe"/>
            </a:endParaRPr>
          </a:p>
          <a:p>
            <a:pPr>
              <a:lnSpc>
                <a:spcPct val="90000"/>
              </a:lnSpc>
            </a:pPr>
            <a:endParaRPr lang="cs-CZ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cs-CZ" sz="1400" dirty="0" smtClean="0">
                <a:latin typeface="Segoe"/>
              </a:rPr>
              <a:t>Processor compatibility mode</a:t>
            </a:r>
            <a:endParaRPr lang="en-US" sz="1400" dirty="0">
              <a:latin typeface="Segoe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19944" y="3665537"/>
            <a:ext cx="7486650" cy="427038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2"/>
                </a:solidFill>
              </a:rPr>
              <a:t>Další vlastnosti</a:t>
            </a:r>
            <a:endParaRPr 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invGray">
          <a:xfrm>
            <a:off x="3296444" y="1665287"/>
            <a:ext cx="26289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17" tIns="38092" rIns="45717" bIns="38092"/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Power Management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Segoe"/>
              </a:rPr>
              <a:t>Windows PowerShell</a:t>
            </a: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AD Administrative Center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Best Practices Analyzer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591844" y="4122737"/>
            <a:ext cx="3714750" cy="2857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bg2"/>
                </a:solidFill>
              </a:rPr>
              <a:t>Lepší spolu s </a:t>
            </a:r>
            <a:r>
              <a:rPr lang="en-US" sz="1600" b="1" dirty="0" smtClean="0">
                <a:solidFill>
                  <a:schemeClr val="bg2"/>
                </a:solidFill>
              </a:rPr>
              <a:t>Windows </a:t>
            </a:r>
            <a:r>
              <a:rPr lang="en-US" sz="1600" b="1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58044" y="4122737"/>
            <a:ext cx="3714750" cy="2857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bg2"/>
                </a:solidFill>
              </a:rPr>
              <a:t>Rozšiřitelnost a spolehlivost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4706144" y="4465637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 err="1" smtClean="0">
                <a:latin typeface="Segoe"/>
                <a:cs typeface="Arial" charset="0"/>
              </a:rPr>
              <a:t>DirectAccess</a:t>
            </a:r>
            <a:r>
              <a:rPr lang="en-US" sz="1400" dirty="0" smtClean="0">
                <a:latin typeface="Segoe"/>
              </a:rPr>
              <a:t>™</a:t>
            </a:r>
            <a:endParaRPr lang="en-US" sz="1400" dirty="0">
              <a:latin typeface="Segoe"/>
              <a:cs typeface="Arial" charset="0"/>
            </a:endParaRPr>
          </a:p>
          <a:p>
            <a:r>
              <a:rPr lang="en-US" sz="1400" dirty="0" err="1" smtClean="0">
                <a:latin typeface="Segoe"/>
                <a:cs typeface="Arial" charset="0"/>
              </a:rPr>
              <a:t>BranchCache</a:t>
            </a:r>
            <a:r>
              <a:rPr lang="en-US" sz="1400" dirty="0" smtClean="0">
                <a:latin typeface="Segoe"/>
              </a:rPr>
              <a:t>™</a:t>
            </a:r>
            <a:endParaRPr lang="en-US" sz="1400" dirty="0">
              <a:latin typeface="Segoe"/>
              <a:cs typeface="Arial" charset="0"/>
            </a:endParaRPr>
          </a:p>
          <a:p>
            <a:r>
              <a:rPr lang="en-US" sz="1400" dirty="0">
                <a:latin typeface="Segoe"/>
                <a:cs typeface="Arial" charset="0"/>
              </a:rPr>
              <a:t>Enhanced Group Policies </a:t>
            </a:r>
          </a:p>
          <a:p>
            <a:r>
              <a:rPr lang="en-US" sz="1400" dirty="0" err="1" smtClean="0">
                <a:latin typeface="Segoe"/>
                <a:cs typeface="Arial" charset="0"/>
              </a:rPr>
              <a:t>RemoteApp</a:t>
            </a:r>
            <a:r>
              <a:rPr lang="en-US" sz="1400" dirty="0" smtClean="0">
                <a:latin typeface="Segoe"/>
                <a:cs typeface="Arial" charset="0"/>
              </a:rPr>
              <a:t> &amp; Desktop Connections</a:t>
            </a:r>
            <a:endParaRPr lang="en-US" sz="1400" dirty="0">
              <a:latin typeface="Segoe"/>
              <a:cs typeface="Arial" charset="0"/>
            </a:endParaRPr>
          </a:p>
          <a:p>
            <a:endParaRPr lang="en-US" sz="1400" dirty="0">
              <a:latin typeface="Segoe"/>
              <a:cs typeface="Arial" charset="0"/>
            </a:endParaRP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781844" y="4465637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Segoe"/>
                <a:cs typeface="Arial" charset="0"/>
              </a:rPr>
              <a:t>256 Core Support</a:t>
            </a:r>
          </a:p>
          <a:p>
            <a:r>
              <a:rPr lang="cs-CZ" sz="1400" dirty="0" smtClean="0">
                <a:latin typeface="Segoe"/>
              </a:rPr>
              <a:t>Komponentizace</a:t>
            </a:r>
            <a:endParaRPr lang="en-US" sz="1400" dirty="0">
              <a:latin typeface="Segoe"/>
              <a:cs typeface="Arial" charset="0"/>
            </a:endParaRPr>
          </a:p>
          <a:p>
            <a:r>
              <a:rPr lang="en-US" sz="1400" dirty="0" smtClean="0">
                <a:latin typeface="Segoe"/>
                <a:cs typeface="Arial" charset="0"/>
              </a:rPr>
              <a:t>Boot</a:t>
            </a:r>
            <a:r>
              <a:rPr lang="cs-CZ" sz="1400" dirty="0" smtClean="0">
                <a:latin typeface="Segoe"/>
                <a:cs typeface="Arial" charset="0"/>
              </a:rPr>
              <a:t>ování ze</a:t>
            </a:r>
            <a:r>
              <a:rPr lang="en-US" sz="1400" dirty="0" smtClean="0">
                <a:latin typeface="Segoe"/>
                <a:cs typeface="Arial" charset="0"/>
              </a:rPr>
              <a:t> </a:t>
            </a:r>
            <a:r>
              <a:rPr lang="en-US" sz="1400" dirty="0">
                <a:latin typeface="Segoe"/>
                <a:cs typeface="Arial" charset="0"/>
              </a:rPr>
              <a:t>SAN or VHD</a:t>
            </a:r>
          </a:p>
          <a:p>
            <a:r>
              <a:rPr lang="cs-CZ" sz="1400" dirty="0" smtClean="0">
                <a:latin typeface="Segoe"/>
                <a:cs typeface="Arial" charset="0"/>
              </a:rPr>
              <a:t>Podpora pro SSD disky</a:t>
            </a:r>
            <a:endParaRPr lang="en-US" sz="1400" dirty="0" smtClean="0">
              <a:latin typeface="Segoe"/>
              <a:cs typeface="Arial" charset="0"/>
            </a:endParaRPr>
          </a:p>
          <a:p>
            <a:r>
              <a:rPr lang="en-US" sz="1400" dirty="0" smtClean="0">
                <a:latin typeface="Segoe"/>
                <a:cs typeface="Arial" charset="0"/>
              </a:rPr>
              <a:t>File Classification Infrastructure</a:t>
            </a:r>
            <a:endParaRPr lang="en-US" sz="1400" dirty="0">
              <a:latin typeface="Segoe"/>
              <a:cs typeface="Arial" charset="0"/>
            </a:endParaRPr>
          </a:p>
          <a:p>
            <a:endParaRPr lang="en-US" sz="1400" dirty="0">
              <a:latin typeface="Segoe"/>
              <a:cs typeface="Arial" charset="0"/>
            </a:endParaRPr>
          </a:p>
          <a:p>
            <a:endParaRPr lang="en-US" sz="1400" dirty="0">
              <a:latin typeface="Segoe"/>
              <a:cs typeface="Arial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364456" y="117290"/>
            <a:ext cx="6629400" cy="747897"/>
          </a:xfrm>
        </p:spPr>
        <p:txBody>
          <a:bodyPr/>
          <a:lstStyle/>
          <a:p>
            <a:pPr algn="ctr"/>
            <a:r>
              <a:rPr lang="cs-CZ" sz="3600" b="1" dirty="0" smtClean="0"/>
              <a:t>Vlastnosti</a:t>
            </a:r>
            <a:endParaRPr lang="en-US" sz="3600" b="1" dirty="0"/>
          </a:p>
        </p:txBody>
      </p:sp>
      <p:pic>
        <p:nvPicPr>
          <p:cNvPr id="18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709</Words>
  <Application>Microsoft Office PowerPoint</Application>
  <PresentationFormat>On-screen Show (4:3)</PresentationFormat>
  <Paragraphs>211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Serverový trh v ČR</vt:lpstr>
      <vt:lpstr>Historie Windows Serveru</vt:lpstr>
      <vt:lpstr>Historie Windows Serveru - pokračování</vt:lpstr>
      <vt:lpstr>Struktura obratu Microsoftu</vt:lpstr>
      <vt:lpstr>Rodina Windows Server</vt:lpstr>
      <vt:lpstr>Přehled Edic Windows Serveru</vt:lpstr>
      <vt:lpstr>Windows Server 2008 R2 Foundation</vt:lpstr>
      <vt:lpstr>Vlastnosti</vt:lpstr>
      <vt:lpstr>Internet Information Services 7.5</vt:lpstr>
      <vt:lpstr>Nižší spotřeba WS03 vs. WS08 vs. WS08 R2</vt:lpstr>
      <vt:lpstr>Výhoda platformy Microsoft</vt:lpstr>
      <vt:lpstr>Interoperabilita</vt:lpstr>
      <vt:lpstr>Vyzkoušejte si sami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vaclavr</dc:creator>
  <cp:lastModifiedBy>vaclavr</cp:lastModifiedBy>
  <cp:revision>16</cp:revision>
  <dcterms:created xsi:type="dcterms:W3CDTF">2010-06-25T09:08:44Z</dcterms:created>
  <dcterms:modified xsi:type="dcterms:W3CDTF">2010-06-30T12:36:58Z</dcterms:modified>
</cp:coreProperties>
</file>