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handoutMasterIdLst>
    <p:handoutMasterId r:id="rId87"/>
  </p:handoutMasterIdLst>
  <p:sldIdLst>
    <p:sldId id="1497" r:id="rId2"/>
    <p:sldId id="1334" r:id="rId3"/>
    <p:sldId id="1261" r:id="rId4"/>
    <p:sldId id="705" r:id="rId5"/>
    <p:sldId id="712" r:id="rId6"/>
    <p:sldId id="1269" r:id="rId7"/>
    <p:sldId id="1265" r:id="rId8"/>
    <p:sldId id="536" r:id="rId9"/>
    <p:sldId id="1498" r:id="rId10"/>
    <p:sldId id="1442" r:id="rId11"/>
    <p:sldId id="1443" r:id="rId12"/>
    <p:sldId id="1444" r:id="rId13"/>
    <p:sldId id="1445" r:id="rId14"/>
    <p:sldId id="1270" r:id="rId15"/>
    <p:sldId id="1271" r:id="rId16"/>
    <p:sldId id="1272" r:id="rId17"/>
    <p:sldId id="1283" r:id="rId18"/>
    <p:sldId id="1284" r:id="rId19"/>
    <p:sldId id="1286" r:id="rId20"/>
    <p:sldId id="1287" r:id="rId21"/>
    <p:sldId id="1307" r:id="rId22"/>
    <p:sldId id="1305" r:id="rId23"/>
    <p:sldId id="1306" r:id="rId24"/>
    <p:sldId id="1289" r:id="rId25"/>
    <p:sldId id="1309" r:id="rId26"/>
    <p:sldId id="1290" r:id="rId27"/>
    <p:sldId id="1312" r:id="rId28"/>
    <p:sldId id="1291" r:id="rId29"/>
    <p:sldId id="1335" r:id="rId30"/>
    <p:sldId id="1293" r:id="rId31"/>
    <p:sldId id="1295" r:id="rId32"/>
    <p:sldId id="1296" r:id="rId33"/>
    <p:sldId id="1315" r:id="rId34"/>
    <p:sldId id="1299" r:id="rId35"/>
    <p:sldId id="1300" r:id="rId36"/>
    <p:sldId id="1304" r:id="rId37"/>
    <p:sldId id="1303" r:id="rId38"/>
    <p:sldId id="1282" r:id="rId39"/>
    <p:sldId id="1336" r:id="rId40"/>
    <p:sldId id="1330" r:id="rId41"/>
    <p:sldId id="1341" r:id="rId42"/>
    <p:sldId id="1472" r:id="rId43"/>
    <p:sldId id="1404" r:id="rId44"/>
    <p:sldId id="1474" r:id="rId45"/>
    <p:sldId id="1476" r:id="rId46"/>
    <p:sldId id="1356" r:id="rId47"/>
    <p:sldId id="1342" r:id="rId48"/>
    <p:sldId id="1354" r:id="rId49"/>
    <p:sldId id="1477" r:id="rId50"/>
    <p:sldId id="1343" r:id="rId51"/>
    <p:sldId id="1331" r:id="rId52"/>
    <p:sldId id="1351" r:id="rId53"/>
    <p:sldId id="1363" r:id="rId54"/>
    <p:sldId id="1366" r:id="rId55"/>
    <p:sldId id="1344" r:id="rId56"/>
    <p:sldId id="1359" r:id="rId57"/>
    <p:sldId id="1487" r:id="rId58"/>
    <p:sldId id="1345" r:id="rId59"/>
    <p:sldId id="1346" r:id="rId60"/>
    <p:sldId id="1316" r:id="rId61"/>
    <p:sldId id="1493" r:id="rId62"/>
    <p:sldId id="1317" r:id="rId63"/>
    <p:sldId id="1417" r:id="rId64"/>
    <p:sldId id="1418" r:id="rId65"/>
    <p:sldId id="1419" r:id="rId66"/>
    <p:sldId id="1410" r:id="rId67"/>
    <p:sldId id="1415" r:id="rId68"/>
    <p:sldId id="1409" r:id="rId69"/>
    <p:sldId id="1408" r:id="rId70"/>
    <p:sldId id="1412" r:id="rId71"/>
    <p:sldId id="1318" r:id="rId72"/>
    <p:sldId id="1461" r:id="rId73"/>
    <p:sldId id="1462" r:id="rId74"/>
    <p:sldId id="1463" r:id="rId75"/>
    <p:sldId id="1464" r:id="rId76"/>
    <p:sldId id="1465" r:id="rId77"/>
    <p:sldId id="1466" r:id="rId78"/>
    <p:sldId id="1467" r:id="rId79"/>
    <p:sldId id="1468" r:id="rId80"/>
    <p:sldId id="1245" r:id="rId81"/>
    <p:sldId id="697" r:id="rId82"/>
    <p:sldId id="1321" r:id="rId83"/>
    <p:sldId id="1411" r:id="rId84"/>
    <p:sldId id="1441" r:id="rId8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44336"/>
    <a:srgbClr val="B3C829"/>
    <a:srgbClr val="A5B826"/>
    <a:srgbClr val="BAD808"/>
    <a:srgbClr val="95B871"/>
    <a:srgbClr val="FF5722"/>
    <a:srgbClr val="FFE309"/>
    <a:srgbClr val="FEA790"/>
    <a:srgbClr val="FFEB00"/>
    <a:srgbClr val="E5D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919" autoAdjust="0"/>
    <p:restoredTop sz="97998" autoAdjust="0"/>
  </p:normalViewPr>
  <p:slideViewPr>
    <p:cSldViewPr snapToGrid="0">
      <p:cViewPr varScale="1">
        <p:scale>
          <a:sx n="202" d="100"/>
          <a:sy n="202" d="100"/>
        </p:scale>
        <p:origin x="-888" y="-104"/>
      </p:cViewPr>
      <p:guideLst>
        <p:guide orient="horz" pos="3062"/>
        <p:guide orient="horz" pos="1790"/>
        <p:guide orient="horz" pos="174"/>
        <p:guide orient="horz" pos="527"/>
        <p:guide pos="5598"/>
        <p:guide pos="224"/>
        <p:guide pos="2881"/>
        <p:guide pos="160"/>
      </p:guideLst>
    </p:cSldViewPr>
  </p:slideViewPr>
  <p:notesTextViewPr>
    <p:cViewPr>
      <p:scale>
        <a:sx n="1" d="1"/>
        <a:sy n="1" d="1"/>
      </p:scale>
      <p:origin x="0" y="0"/>
    </p:cViewPr>
  </p:notesTextViewPr>
  <p:sorterViewPr>
    <p:cViewPr>
      <p:scale>
        <a:sx n="202" d="100"/>
        <a:sy n="202"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b="0">
                <a:solidFill>
                  <a:schemeClr val="tx1">
                    <a:lumMod val="50000"/>
                  </a:schemeClr>
                </a:solidFill>
                <a:latin typeface="Roboto Medium"/>
                <a:cs typeface="Roboto Medium"/>
              </a:defRPr>
            </a:pPr>
            <a:r>
              <a:rPr lang="en-US" sz="1600" dirty="0" smtClean="0"/>
              <a:t>SSD and HDD </a:t>
            </a:r>
            <a:r>
              <a:rPr lang="en-US" sz="1600" dirty="0"/>
              <a:t>Cost</a:t>
            </a:r>
          </a:p>
        </c:rich>
      </c:tx>
      <c:layout/>
      <c:overlay val="0"/>
    </c:title>
    <c:autoTitleDeleted val="0"/>
    <c:plotArea>
      <c:layout/>
      <c:barChart>
        <c:barDir val="col"/>
        <c:grouping val="clustered"/>
        <c:varyColors val="0"/>
        <c:ser>
          <c:idx val="0"/>
          <c:order val="0"/>
          <c:tx>
            <c:strRef>
              <c:f>Sheet1!$B$5</c:f>
              <c:strCache>
                <c:ptCount val="1"/>
                <c:pt idx="0">
                  <c:v>SSD + Disk Cost</c:v>
                </c:pt>
              </c:strCache>
            </c:strRef>
          </c:tx>
          <c:spPr>
            <a:gradFill flip="none" rotWithShape="1">
              <a:gsLst>
                <a:gs pos="0">
                  <a:srgbClr val="FC4111"/>
                </a:gs>
                <a:gs pos="100000">
                  <a:srgbClr val="FC4111"/>
                </a:gs>
              </a:gsLst>
              <a:lin ang="5400000" scaled="0"/>
              <a:tileRect/>
            </a:gradFill>
            <a:effectLst/>
          </c:spPr>
          <c:invertIfNegative val="0"/>
          <c:dPt>
            <c:idx val="0"/>
            <c:invertIfNegative val="0"/>
            <c:bubble3D val="0"/>
            <c:spPr>
              <a:solidFill>
                <a:srgbClr val="FF5722"/>
              </a:solidFill>
              <a:effectLst/>
            </c:spPr>
          </c:dPt>
          <c:dPt>
            <c:idx val="1"/>
            <c:invertIfNegative val="0"/>
            <c:bubble3D val="0"/>
            <c:spPr>
              <a:gradFill flip="none" rotWithShape="1">
                <a:gsLst>
                  <a:gs pos="0">
                    <a:srgbClr val="FF5722"/>
                  </a:gs>
                  <a:gs pos="32000">
                    <a:srgbClr val="FF5722"/>
                  </a:gs>
                  <a:gs pos="42000">
                    <a:schemeClr val="accent1"/>
                  </a:gs>
                </a:gsLst>
                <a:lin ang="5400000" scaled="0"/>
                <a:tileRect/>
              </a:gradFill>
              <a:effectLst/>
            </c:spPr>
          </c:dPt>
          <c:dPt>
            <c:idx val="2"/>
            <c:invertIfNegative val="0"/>
            <c:bubble3D val="0"/>
            <c:spPr>
              <a:gradFill flip="none" rotWithShape="1">
                <a:gsLst>
                  <a:gs pos="0">
                    <a:srgbClr val="FC4111"/>
                  </a:gs>
                  <a:gs pos="16000">
                    <a:srgbClr val="FF5722"/>
                  </a:gs>
                  <a:gs pos="21000">
                    <a:schemeClr val="accent5"/>
                  </a:gs>
                  <a:gs pos="37000">
                    <a:schemeClr val="accent5"/>
                  </a:gs>
                  <a:gs pos="42000">
                    <a:schemeClr val="accent1"/>
                  </a:gs>
                </a:gsLst>
                <a:lin ang="5400000" scaled="0"/>
                <a:tileRect/>
              </a:gradFill>
              <a:effectLst/>
            </c:spPr>
          </c:dPt>
          <c:cat>
            <c:strRef>
              <c:f>Sheet1!$C$4:$E$4</c:f>
              <c:strCache>
                <c:ptCount val="3"/>
                <c:pt idx="0">
                  <c:v>All SSD_x000d_Raw Capacity: 23TB_x000d__x000d_100% Hot Data Reservation</c:v>
                </c:pt>
                <c:pt idx="1">
                  <c:v>2 Tiers: SSD + NL SAS_x000d_Raw Capacity: 23.7TB_x000d__x000d_32% Hot Data Reservation</c:v>
                </c:pt>
                <c:pt idx="2">
                  <c:v>3 Tiers: SSD + 15K SAS + NL SAS_x000d_Raw Capacity: 23.4TB_x000d__x000d_16% Hot Data Reservation</c:v>
                </c:pt>
              </c:strCache>
            </c:strRef>
          </c:cat>
          <c:val>
            <c:numRef>
              <c:f>Sheet1!$C$5:$E$5</c:f>
              <c:numCache>
                <c:formatCode>[$$-409]#,##0</c:formatCode>
                <c:ptCount val="3"/>
                <c:pt idx="0">
                  <c:v>22608.0</c:v>
                </c:pt>
                <c:pt idx="1">
                  <c:v>8336.0</c:v>
                </c:pt>
                <c:pt idx="2">
                  <c:v>6008.0</c:v>
                </c:pt>
              </c:numCache>
            </c:numRef>
          </c:val>
        </c:ser>
        <c:dLbls>
          <c:showLegendKey val="0"/>
          <c:showVal val="0"/>
          <c:showCatName val="0"/>
          <c:showSerName val="0"/>
          <c:showPercent val="0"/>
          <c:showBubbleSize val="0"/>
        </c:dLbls>
        <c:gapWidth val="150"/>
        <c:axId val="1796942008"/>
        <c:axId val="1796341800"/>
      </c:barChart>
      <c:catAx>
        <c:axId val="1796942008"/>
        <c:scaling>
          <c:orientation val="minMax"/>
        </c:scaling>
        <c:delete val="0"/>
        <c:axPos val="b"/>
        <c:majorTickMark val="none"/>
        <c:minorTickMark val="none"/>
        <c:tickLblPos val="nextTo"/>
        <c:spPr>
          <a:ln w="6350"/>
        </c:spPr>
        <c:txPr>
          <a:bodyPr/>
          <a:lstStyle/>
          <a:p>
            <a:pPr>
              <a:defRPr sz="800">
                <a:solidFill>
                  <a:schemeClr val="tx1">
                    <a:lumMod val="50000"/>
                  </a:schemeClr>
                </a:solidFill>
                <a:latin typeface="Roboto Light"/>
                <a:cs typeface="Roboto Light"/>
              </a:defRPr>
            </a:pPr>
            <a:endParaRPr lang="en-US"/>
          </a:p>
        </c:txPr>
        <c:crossAx val="1796341800"/>
        <c:crosses val="autoZero"/>
        <c:auto val="1"/>
        <c:lblAlgn val="ctr"/>
        <c:lblOffset val="100"/>
        <c:noMultiLvlLbl val="0"/>
      </c:catAx>
      <c:valAx>
        <c:axId val="1796341800"/>
        <c:scaling>
          <c:orientation val="minMax"/>
        </c:scaling>
        <c:delete val="1"/>
        <c:axPos val="l"/>
        <c:majorGridlines>
          <c:spPr>
            <a:ln w="3175"/>
          </c:spPr>
        </c:majorGridlines>
        <c:numFmt formatCode="[$$-409]#,##0" sourceLinked="1"/>
        <c:majorTickMark val="out"/>
        <c:minorTickMark val="none"/>
        <c:tickLblPos val="nextTo"/>
        <c:crossAx val="1796942008"/>
        <c:crosses val="autoZero"/>
        <c:crossBetween val="between"/>
        <c:majorUnit val="5000.0"/>
      </c:valAx>
      <c:spPr>
        <a:ln w="3175"/>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4"/>
            </a:solidFill>
            <a:ln w="12700" cap="flat">
              <a:noFill/>
              <a:miter lim="400000"/>
            </a:ln>
            <a:effectLst/>
          </c:spPr>
          <c:dPt>
            <c:idx val="0"/>
            <c:bubble3D val="0"/>
          </c:dPt>
          <c:dPt>
            <c:idx val="1"/>
            <c:bubble3D val="0"/>
          </c:dPt>
          <c:cat>
            <c:strRef>
              <c:f>Sheet1!$B$1:$C$1</c:f>
              <c:strCache>
                <c:ptCount val="2"/>
                <c:pt idx="0">
                  <c:v>Active</c:v>
                </c:pt>
                <c:pt idx="1">
                  <c:v>non Active</c:v>
                </c:pt>
              </c:strCache>
            </c:strRef>
          </c:cat>
          <c:val>
            <c:numRef>
              <c:f>Sheet1!$B$2:$C$2</c:f>
              <c:numCache>
                <c:formatCode>General</c:formatCode>
                <c:ptCount val="2"/>
                <c:pt idx="0">
                  <c:v>100.0</c:v>
                </c:pt>
                <c:pt idx="1">
                  <c:v>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3"/>
            </a:solidFill>
            <a:ln w="12700" cap="flat">
              <a:noFill/>
              <a:miter lim="400000"/>
            </a:ln>
            <a:effectLst/>
          </c:spPr>
          <c:explosion val="1"/>
          <c:dPt>
            <c:idx val="0"/>
            <c:bubble3D val="0"/>
          </c:dPt>
          <c:dPt>
            <c:idx val="1"/>
            <c:bubble3D val="0"/>
          </c:dPt>
          <c:cat>
            <c:strRef>
              <c:f>Sheet1!$B$1:$C$1</c:f>
              <c:strCache>
                <c:ptCount val="2"/>
                <c:pt idx="0">
                  <c:v>Active</c:v>
                </c:pt>
                <c:pt idx="1">
                  <c:v>non Active</c:v>
                </c:pt>
              </c:strCache>
            </c:strRef>
          </c:cat>
          <c:val>
            <c:numRef>
              <c:f>Sheet1!$B$2:$C$2</c:f>
              <c:numCache>
                <c:formatCode>General</c:formatCode>
                <c:ptCount val="2"/>
                <c:pt idx="0">
                  <c:v>100.0</c:v>
                </c:pt>
                <c:pt idx="1">
                  <c:v>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3D5FB1-F599-9743-9717-ACE3973B7724}" type="datetime1">
              <a:rPr lang="en-US" smtClean="0"/>
              <a:t>5/18/16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9FACB1-6D3D-B447-A340-EAC5DB278D2D}" type="slidenum">
              <a:rPr lang="en-US" smtClean="0"/>
              <a:t>‹#›</a:t>
            </a:fld>
            <a:endParaRPr lang="en-US" dirty="0"/>
          </a:p>
        </p:txBody>
      </p:sp>
    </p:spTree>
    <p:extLst>
      <p:ext uri="{BB962C8B-B14F-4D97-AF65-F5344CB8AC3E}">
        <p14:creationId xmlns:p14="http://schemas.microsoft.com/office/powerpoint/2010/main" val="7420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326751-FD82-2F4C-8D90-ED85AA0BE9CD}" type="datetime1">
              <a:rPr lang="en-US" smtClean="0"/>
              <a:t>5/18/16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B1D99-645B-4C81-9F93-33ED6CF3D97F}" type="slidenum">
              <a:rPr lang="en-US" smtClean="0"/>
              <a:t>‹#›</a:t>
            </a:fld>
            <a:endParaRPr lang="en-US" dirty="0"/>
          </a:p>
        </p:txBody>
      </p:sp>
    </p:spTree>
    <p:extLst>
      <p:ext uri="{BB962C8B-B14F-4D97-AF65-F5344CB8AC3E}">
        <p14:creationId xmlns:p14="http://schemas.microsoft.com/office/powerpoint/2010/main" val="1851466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Roboto Thin"/>
                <a:cs typeface="Roboto Thin"/>
              </a:rPr>
              <a:t>Qsan</a:t>
            </a:r>
            <a:r>
              <a:rPr lang="en-US" sz="1400" baseline="0" dirty="0" smtClean="0">
                <a:latin typeface="Roboto Thin"/>
                <a:cs typeface="Roboto Thin"/>
              </a:rPr>
              <a:t> XCubeSAN USP</a:t>
            </a:r>
            <a:endParaRPr lang="en-US" sz="1400" dirty="0">
              <a:latin typeface="Roboto Thin"/>
              <a:cs typeface="Roboto Thin"/>
            </a:endParaRPr>
          </a:p>
        </p:txBody>
      </p:sp>
      <p:sp>
        <p:nvSpPr>
          <p:cNvPr id="4" name="Slide Number Placeholder 3"/>
          <p:cNvSpPr>
            <a:spLocks noGrp="1"/>
          </p:cNvSpPr>
          <p:nvPr>
            <p:ph type="sldNum" sz="quarter" idx="10"/>
          </p:nvPr>
        </p:nvSpPr>
        <p:spPr/>
        <p:txBody>
          <a:bodyPr/>
          <a:lstStyle/>
          <a:p>
            <a:fld id="{FD3B1D99-645B-4C81-9F93-33ED6CF3D97F}" type="slidenum">
              <a:rPr lang="en-US" smtClean="0"/>
              <a:t>6</a:t>
            </a:fld>
            <a:endParaRPr lang="en-US" dirty="0"/>
          </a:p>
        </p:txBody>
      </p:sp>
    </p:spTree>
    <p:extLst>
      <p:ext uri="{BB962C8B-B14F-4D97-AF65-F5344CB8AC3E}">
        <p14:creationId xmlns:p14="http://schemas.microsoft.com/office/powerpoint/2010/main" val="31782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8AE140A8-611B-45EF-9555-0BDE7E7A8DE5}" type="slidenum">
              <a:rPr lang="id-ID" smtClean="0"/>
              <a:t>61</a:t>
            </a:fld>
            <a:endParaRPr lang="id-ID"/>
          </a:p>
        </p:txBody>
      </p:sp>
    </p:spTree>
    <p:extLst>
      <p:ext uri="{BB962C8B-B14F-4D97-AF65-F5344CB8AC3E}">
        <p14:creationId xmlns:p14="http://schemas.microsoft.com/office/powerpoint/2010/main" val="17905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Focus on the application</a:t>
            </a:r>
            <a:r>
              <a:rPr lang="en-US" sz="1200" baseline="0" dirty="0" smtClean="0"/>
              <a:t> requirements, and explain what we have to these requirements. </a:t>
            </a:r>
            <a:endParaRPr lang="en-US" sz="1200" dirty="0"/>
          </a:p>
        </p:txBody>
      </p:sp>
      <p:sp>
        <p:nvSpPr>
          <p:cNvPr id="4" name="Slide Number Placeholder 3"/>
          <p:cNvSpPr>
            <a:spLocks noGrp="1"/>
          </p:cNvSpPr>
          <p:nvPr>
            <p:ph type="sldNum" sz="quarter" idx="10"/>
          </p:nvPr>
        </p:nvSpPr>
        <p:spPr/>
        <p:txBody>
          <a:bodyPr/>
          <a:lstStyle/>
          <a:p>
            <a:fld id="{FD3B1D99-645B-4C81-9F93-33ED6CF3D97F}" type="slidenum">
              <a:rPr lang="en-US" smtClean="0"/>
              <a:t>63</a:t>
            </a:fld>
            <a:endParaRPr lang="en-US" dirty="0"/>
          </a:p>
        </p:txBody>
      </p:sp>
    </p:spTree>
    <p:extLst>
      <p:ext uri="{BB962C8B-B14F-4D97-AF65-F5344CB8AC3E}">
        <p14:creationId xmlns:p14="http://schemas.microsoft.com/office/powerpoint/2010/main" val="412314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Roboto Thin"/>
                <a:cs typeface="Roboto Thin"/>
              </a:rPr>
              <a:t>Qsan</a:t>
            </a:r>
            <a:r>
              <a:rPr lang="en-US" sz="1400" baseline="0" dirty="0" smtClean="0">
                <a:latin typeface="Roboto Thin"/>
                <a:cs typeface="Roboto Thin"/>
              </a:rPr>
              <a:t> XCubeSAN USP</a:t>
            </a:r>
            <a:endParaRPr lang="en-US" sz="1400" dirty="0">
              <a:latin typeface="Roboto Thin"/>
              <a:cs typeface="Roboto Thin"/>
            </a:endParaRPr>
          </a:p>
        </p:txBody>
      </p:sp>
      <p:sp>
        <p:nvSpPr>
          <p:cNvPr id="4" name="Slide Number Placeholder 3"/>
          <p:cNvSpPr>
            <a:spLocks noGrp="1"/>
          </p:cNvSpPr>
          <p:nvPr>
            <p:ph type="sldNum" sz="quarter" idx="10"/>
          </p:nvPr>
        </p:nvSpPr>
        <p:spPr/>
        <p:txBody>
          <a:bodyPr/>
          <a:lstStyle/>
          <a:p>
            <a:fld id="{FD3B1D99-645B-4C81-9F93-33ED6CF3D97F}" type="slidenum">
              <a:rPr lang="en-US" smtClean="0"/>
              <a:t>72</a:t>
            </a:fld>
            <a:endParaRPr lang="en-US" dirty="0"/>
          </a:p>
        </p:txBody>
      </p:sp>
    </p:spTree>
    <p:extLst>
      <p:ext uri="{BB962C8B-B14F-4D97-AF65-F5344CB8AC3E}">
        <p14:creationId xmlns:p14="http://schemas.microsoft.com/office/powerpoint/2010/main" val="317829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Performance Comprise</a:t>
            </a:r>
          </a:p>
          <a:p>
            <a:r>
              <a:rPr lang="en-US" dirty="0" smtClean="0"/>
              <a:t>--</a:t>
            </a:r>
            <a:r>
              <a:rPr lang="en-US" baseline="0" dirty="0" smtClean="0"/>
              <a:t> full data bandwidth is reserved in each slot</a:t>
            </a:r>
          </a:p>
          <a:p>
            <a:endParaRPr lang="en-US" baseline="0" dirty="0" smtClean="0"/>
          </a:p>
          <a:p>
            <a:r>
              <a:rPr lang="en-US" baseline="0" dirty="0" smtClean="0"/>
              <a:t>Flexible to Start Small</a:t>
            </a:r>
          </a:p>
          <a:p>
            <a:r>
              <a:rPr lang="en-US" baseline="0" dirty="0" smtClean="0"/>
              <a:t>-- One system can support all your need </a:t>
            </a:r>
          </a:p>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75</a:t>
            </a:fld>
            <a:endParaRPr lang="en-US" dirty="0"/>
          </a:p>
        </p:txBody>
      </p:sp>
    </p:spTree>
    <p:extLst>
      <p:ext uri="{BB962C8B-B14F-4D97-AF65-F5344CB8AC3E}">
        <p14:creationId xmlns:p14="http://schemas.microsoft.com/office/powerpoint/2010/main" val="89822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15</a:t>
            </a:fld>
            <a:endParaRPr lang="en-US" dirty="0"/>
          </a:p>
        </p:txBody>
      </p:sp>
    </p:spTree>
    <p:extLst>
      <p:ext uri="{BB962C8B-B14F-4D97-AF65-F5344CB8AC3E}">
        <p14:creationId xmlns:p14="http://schemas.microsoft.com/office/powerpoint/2010/main" val="268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Controller</a:t>
            </a:r>
            <a:r>
              <a:rPr lang="en-US" baseline="0" dirty="0" smtClean="0"/>
              <a:t> failover time </a:t>
            </a:r>
          </a:p>
          <a:p>
            <a:pPr marL="171450" indent="-171450">
              <a:buFontTx/>
              <a:buChar char="-"/>
            </a:pPr>
            <a:r>
              <a:rPr lang="en-US" baseline="0" dirty="0" smtClean="0"/>
              <a:t>Without IO: under 3 seconds</a:t>
            </a:r>
          </a:p>
          <a:p>
            <a:pPr marL="171450" indent="-171450">
              <a:buFontTx/>
              <a:buChar char="-"/>
            </a:pPr>
            <a:r>
              <a:rPr lang="en-US" baseline="0" dirty="0" smtClean="0"/>
              <a:t>With IO: 30 to 35 seconds</a:t>
            </a:r>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32</a:t>
            </a:fld>
            <a:endParaRPr lang="en-US" dirty="0"/>
          </a:p>
        </p:txBody>
      </p:sp>
    </p:spTree>
    <p:extLst>
      <p:ext uri="{BB962C8B-B14F-4D97-AF65-F5344CB8AC3E}">
        <p14:creationId xmlns:p14="http://schemas.microsoft.com/office/powerpoint/2010/main" val="104289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NTB Non-Transparent Bridge</a:t>
            </a:r>
          </a:p>
          <a:p>
            <a:r>
              <a:rPr lang="en-US" dirty="0" smtClean="0"/>
              <a:t>IPC Inter Process</a:t>
            </a:r>
            <a:r>
              <a:rPr lang="en-US" baseline="0" dirty="0" smtClean="0"/>
              <a:t> Communication</a:t>
            </a:r>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34</a:t>
            </a:fld>
            <a:endParaRPr lang="en-US" dirty="0"/>
          </a:p>
        </p:txBody>
      </p:sp>
    </p:spTree>
    <p:extLst>
      <p:ext uri="{BB962C8B-B14F-4D97-AF65-F5344CB8AC3E}">
        <p14:creationId xmlns:p14="http://schemas.microsoft.com/office/powerpoint/2010/main" val="75905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43</a:t>
            </a:fld>
            <a:endParaRPr lang="en-US" dirty="0"/>
          </a:p>
        </p:txBody>
      </p:sp>
    </p:spTree>
    <p:extLst>
      <p:ext uri="{BB962C8B-B14F-4D97-AF65-F5344CB8AC3E}">
        <p14:creationId xmlns:p14="http://schemas.microsoft.com/office/powerpoint/2010/main" val="89367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Light"/>
                <a:ea typeface="Open Sans Light" pitchFamily="34" charset="0"/>
                <a:cs typeface="Roboto Light"/>
              </a:rPr>
              <a:t>Qsan Fast Rebuild only rebuilds the partitions with data. With embedded hardware RAID engine, it can greatly reduce the system loading, minimize the performance impact, and reduce rebuilding time as well.</a:t>
            </a:r>
          </a:p>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54</a:t>
            </a:fld>
            <a:endParaRPr lang="en-US" dirty="0"/>
          </a:p>
        </p:txBody>
      </p:sp>
    </p:spTree>
    <p:extLst>
      <p:ext uri="{BB962C8B-B14F-4D97-AF65-F5344CB8AC3E}">
        <p14:creationId xmlns:p14="http://schemas.microsoft.com/office/powerpoint/2010/main" val="303984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56</a:t>
            </a:fld>
            <a:endParaRPr lang="en-US" dirty="0"/>
          </a:p>
        </p:txBody>
      </p:sp>
    </p:spTree>
    <p:extLst>
      <p:ext uri="{BB962C8B-B14F-4D97-AF65-F5344CB8AC3E}">
        <p14:creationId xmlns:p14="http://schemas.microsoft.com/office/powerpoint/2010/main" val="347487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B1D99-645B-4C81-9F93-33ED6CF3D97F}" type="slidenum">
              <a:rPr lang="en-US" smtClean="0"/>
              <a:t>57</a:t>
            </a:fld>
            <a:endParaRPr lang="en-US" dirty="0"/>
          </a:p>
        </p:txBody>
      </p:sp>
    </p:spTree>
    <p:extLst>
      <p:ext uri="{BB962C8B-B14F-4D97-AF65-F5344CB8AC3E}">
        <p14:creationId xmlns:p14="http://schemas.microsoft.com/office/powerpoint/2010/main" val="347487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100000">
                <a:srgbClr val="F44336"/>
              </a:gs>
              <a:gs pos="10000">
                <a:schemeClr val="accent5"/>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984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30000">
                <a:srgbClr val="23B3BB"/>
              </a:gs>
              <a:gs pos="100000">
                <a:schemeClr val="accent5"/>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71778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30000">
                <a:schemeClr val="accent1">
                  <a:lumMod val="75000"/>
                </a:schemeClr>
              </a:gs>
              <a:gs pos="100000">
                <a:schemeClr val="accent1">
                  <a:alpha val="95000"/>
                </a:schemeClr>
              </a:gs>
            </a:gsLst>
            <a:path path="circle">
              <a:fillToRect l="50000" t="50000" r="50000" b="50000"/>
            </a:path>
            <a:tileRect/>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676098" y="2228919"/>
            <a:ext cx="7772400" cy="674484"/>
          </a:xfrm>
          <a:prstGeom prst="rect">
            <a:avLst/>
          </a:prstGeom>
        </p:spPr>
        <p:txBody>
          <a:bodyPr rIns="0" anchor="b" anchorCtr="0"/>
          <a:lstStyle>
            <a:lvl1pPr algn="ctr">
              <a:defRPr sz="4000" b="0" i="0" cap="none">
                <a:solidFill>
                  <a:srgbClr val="FFFFFF"/>
                </a:solidFill>
                <a:effectLst/>
                <a:latin typeface="Roboto Light"/>
                <a:cs typeface="Roboto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56708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9460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456032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456511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baseline="0">
                <a:solidFill>
                  <a:schemeClr val="tx2"/>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lumMod val="5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baseline="0">
                <a:solidFill>
                  <a:schemeClr val="tx2"/>
                </a:solidFill>
                <a:effectLst/>
                <a:latin typeface="Roboto Light"/>
                <a:cs typeface="Roboto Light"/>
              </a:defRPr>
            </a:lvl1pPr>
          </a:lstStyle>
          <a:p>
            <a:endParaRPr lang="en-US" dirty="0"/>
          </a:p>
        </p:txBody>
      </p:sp>
    </p:spTree>
    <p:extLst>
      <p:ext uri="{BB962C8B-B14F-4D97-AF65-F5344CB8AC3E}">
        <p14:creationId xmlns:p14="http://schemas.microsoft.com/office/powerpoint/2010/main" val="37216271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979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FFFFFF"/>
                </a:solidFill>
                <a:effectLst/>
                <a:latin typeface="Roboto Light"/>
                <a:cs typeface="Roboto Light"/>
              </a:defRPr>
            </a:lvl1pPr>
          </a:lstStyle>
          <a:p>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5"/>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6"/>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0487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96133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p:spPr>
        <p:txBody>
          <a:bodyPr lIns="0" rIns="0" anchor="b" anchorCtr="0"/>
          <a:lstStyle>
            <a:lvl1pPr marL="0" algn="l">
              <a:lnSpc>
                <a:spcPts val="4600"/>
              </a:lnSpc>
              <a:defRPr sz="4400" b="0" i="0" baseline="0">
                <a:solidFill>
                  <a:schemeClr val="bg2"/>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p:spPr>
        <p:txBody>
          <a:bodyPr lIns="0" rIns="0"/>
          <a:lstStyle>
            <a:lvl1pPr marL="0" indent="0" algn="l">
              <a:buNone/>
              <a:defRPr sz="2200">
                <a:solidFill>
                  <a:schemeClr val="bg2"/>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TextBox 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7368523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a:noFill/>
        </p:spPr>
        <p:txBody>
          <a:bodyPr lIns="0" rIns="0" anchor="b" anchorCtr="0"/>
          <a:lstStyle>
            <a:lvl1pPr marL="0" algn="l">
              <a:lnSpc>
                <a:spcPts val="4600"/>
              </a:lnSpc>
              <a:defRPr sz="4400" b="0" i="0" baseline="0">
                <a:solidFill>
                  <a:schemeClr val="bg1"/>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a:noFill/>
        </p:spPr>
        <p:txBody>
          <a:bodyPr lIns="0" rIns="0"/>
          <a:lstStyle>
            <a:lvl1pPr marL="0" indent="0" algn="l">
              <a:buNone/>
              <a:defRPr sz="2200">
                <a:solidFill>
                  <a:schemeClr val="bg1"/>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1565" y="2269448"/>
            <a:ext cx="2340000" cy="673920"/>
          </a:xfrm>
          <a:prstGeom prst="rect">
            <a:avLst/>
          </a:prstGeom>
          <a:noFill/>
        </p:spPr>
      </p:pic>
      <p:sp>
        <p:nvSpPr>
          <p:cNvPr id="9" name="Rectangle 8"/>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7" name="TextBox 6"/>
          <p:cNvSpPr txBox="1"/>
          <p:nvPr userDrawn="1"/>
        </p:nvSpPr>
        <p:spPr>
          <a:xfrm>
            <a:off x="445751" y="4957557"/>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0443114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835" y="1830081"/>
            <a:ext cx="5573765" cy="1258831"/>
          </a:xfrm>
          <a:prstGeom prst="rect">
            <a:avLst/>
          </a:prstGeom>
        </p:spPr>
        <p:txBody>
          <a:bodyPr lIns="0" rIns="0" anchor="b" anchorCtr="0"/>
          <a:lstStyle>
            <a:lvl1pPr marL="0" algn="l">
              <a:lnSpc>
                <a:spcPts val="4600"/>
              </a:lnSpc>
              <a:defRPr sz="4400" b="0" i="0" baseline="0">
                <a:solidFill>
                  <a:srgbClr val="FFFFFF"/>
                </a:solidFill>
                <a:effectLst/>
                <a:latin typeface="Roboto Light"/>
                <a:cs typeface="Roboto Light"/>
              </a:defRPr>
            </a:lvl1pPr>
          </a:lstStyle>
          <a:p>
            <a:endParaRPr lang="en-US" dirty="0"/>
          </a:p>
        </p:txBody>
      </p:sp>
      <p:sp>
        <p:nvSpPr>
          <p:cNvPr id="3" name="Subtitle 2"/>
          <p:cNvSpPr>
            <a:spLocks noGrp="1"/>
          </p:cNvSpPr>
          <p:nvPr>
            <p:ph type="subTitle" idx="1"/>
          </p:nvPr>
        </p:nvSpPr>
        <p:spPr>
          <a:xfrm>
            <a:off x="261505" y="3118830"/>
            <a:ext cx="5572480" cy="794358"/>
          </a:xfrm>
          <a:prstGeom prst="rect">
            <a:avLst/>
          </a:prstGeom>
        </p:spPr>
        <p:txBody>
          <a:bodyPr lIns="0" rIns="0"/>
          <a:lstStyle>
            <a:lvl1pPr marL="0" indent="0" algn="l">
              <a:buNone/>
              <a:defRPr sz="2200">
                <a:solidFill>
                  <a:srgbClr val="FFFFFF"/>
                </a:solidFill>
                <a:effectLst/>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3" name="Group 12"/>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6" name="TextBox 5"/>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4" name="Picture 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31429757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6" name="文字方塊 15"/>
          <p:cNvSpPr txBox="1">
            <a:spLocks noChangeArrowheads="1"/>
          </p:cNvSpPr>
          <p:nvPr userDrawn="1"/>
        </p:nvSpPr>
        <p:spPr bwMode="auto">
          <a:xfrm>
            <a:off x="247414" y="3229111"/>
            <a:ext cx="8642987" cy="162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charset="0"/>
                <a:ea typeface="微軟正黑體" charset="0"/>
                <a:cs typeface="微軟正黑體" charset="0"/>
              </a:defRPr>
            </a:lvl1pPr>
            <a:lvl2pPr marL="742950" indent="-285750">
              <a:defRPr>
                <a:solidFill>
                  <a:schemeClr val="tx1"/>
                </a:solidFill>
                <a:latin typeface="Calibri" charset="0"/>
                <a:ea typeface="微軟正黑體" charset="0"/>
                <a:cs typeface="微軟正黑體" charset="0"/>
              </a:defRPr>
            </a:lvl2pPr>
            <a:lvl3pPr marL="1143000" indent="-228600">
              <a:defRPr>
                <a:solidFill>
                  <a:schemeClr val="tx1"/>
                </a:solidFill>
                <a:latin typeface="Calibri" charset="0"/>
                <a:ea typeface="微軟正黑體" charset="0"/>
                <a:cs typeface="微軟正黑體" charset="0"/>
              </a:defRPr>
            </a:lvl3pPr>
            <a:lvl4pPr marL="1600200" indent="-228600">
              <a:defRPr>
                <a:solidFill>
                  <a:schemeClr val="tx1"/>
                </a:solidFill>
                <a:latin typeface="Calibri" charset="0"/>
                <a:ea typeface="微軟正黑體" charset="0"/>
                <a:cs typeface="微軟正黑體" charset="0"/>
              </a:defRPr>
            </a:lvl4pPr>
            <a:lvl5pPr marL="2057400" indent="-228600">
              <a:defRPr>
                <a:solidFill>
                  <a:schemeClr val="tx1"/>
                </a:solidFill>
                <a:latin typeface="Calibri" charset="0"/>
                <a:ea typeface="微軟正黑體" charset="0"/>
                <a:cs typeface="微軟正黑體" charset="0"/>
              </a:defRPr>
            </a:lvl5pPr>
            <a:lvl6pPr marL="2514600" indent="-228600" fontAlgn="base">
              <a:spcBef>
                <a:spcPct val="0"/>
              </a:spcBef>
              <a:spcAft>
                <a:spcPct val="0"/>
              </a:spcAft>
              <a:defRPr>
                <a:solidFill>
                  <a:schemeClr val="tx1"/>
                </a:solidFill>
                <a:latin typeface="Calibri" charset="0"/>
                <a:ea typeface="微軟正黑體" charset="0"/>
                <a:cs typeface="微軟正黑體" charset="0"/>
              </a:defRPr>
            </a:lvl6pPr>
            <a:lvl7pPr marL="2971800" indent="-228600" fontAlgn="base">
              <a:spcBef>
                <a:spcPct val="0"/>
              </a:spcBef>
              <a:spcAft>
                <a:spcPct val="0"/>
              </a:spcAft>
              <a:defRPr>
                <a:solidFill>
                  <a:schemeClr val="tx1"/>
                </a:solidFill>
                <a:latin typeface="Calibri" charset="0"/>
                <a:ea typeface="微軟正黑體" charset="0"/>
                <a:cs typeface="微軟正黑體" charset="0"/>
              </a:defRPr>
            </a:lvl7pPr>
            <a:lvl8pPr marL="3429000" indent="-228600" fontAlgn="base">
              <a:spcBef>
                <a:spcPct val="0"/>
              </a:spcBef>
              <a:spcAft>
                <a:spcPct val="0"/>
              </a:spcAft>
              <a:defRPr>
                <a:solidFill>
                  <a:schemeClr val="tx1"/>
                </a:solidFill>
                <a:latin typeface="Calibri" charset="0"/>
                <a:ea typeface="微軟正黑體" charset="0"/>
                <a:cs typeface="微軟正黑體" charset="0"/>
              </a:defRPr>
            </a:lvl8pPr>
            <a:lvl9pPr marL="3886200" indent="-228600" fontAlgn="base">
              <a:spcBef>
                <a:spcPct val="0"/>
              </a:spcBef>
              <a:spcAft>
                <a:spcPct val="0"/>
              </a:spcAft>
              <a:defRPr>
                <a:solidFill>
                  <a:schemeClr val="tx1"/>
                </a:solidFill>
                <a:latin typeface="Calibri" charset="0"/>
                <a:ea typeface="微軟正黑體" charset="0"/>
                <a:cs typeface="微軟正黑體" charset="0"/>
              </a:defRPr>
            </a:lvl9pPr>
          </a:lstStyle>
          <a:p>
            <a:pPr algn="ctr" eaLnBrk="1" hangingPunct="1">
              <a:spcAft>
                <a:spcPts val="600"/>
              </a:spcAft>
            </a:pPr>
            <a:r>
              <a:rPr lang="en-US" altLang="zh-TW" sz="1100" b="0" i="0" dirty="0">
                <a:solidFill>
                  <a:srgbClr val="FFFFFF"/>
                </a:solidFill>
                <a:effectLst/>
                <a:latin typeface="Roboto"/>
                <a:cs typeface="Roboto"/>
              </a:rPr>
              <a:t>PROPRIETARY NOTE</a:t>
            </a:r>
            <a:endParaRPr lang="zh-TW" sz="1100" b="0" i="0" dirty="0">
              <a:solidFill>
                <a:srgbClr val="FFFFFF"/>
              </a:solidFill>
              <a:effectLst/>
              <a:latin typeface="Roboto"/>
              <a:cs typeface="Roboto"/>
            </a:endParaRPr>
          </a:p>
          <a:p>
            <a:pPr algn="just" eaLnBrk="1" hangingPunct="1"/>
            <a:r>
              <a:rPr lang="en-US" altLang="zh-TW" sz="1000" b="0" i="0" dirty="0">
                <a:solidFill>
                  <a:srgbClr val="FFFFFF"/>
                </a:solidFill>
                <a:effectLst/>
                <a:latin typeface="Roboto Light"/>
                <a:cs typeface="Roboto Light"/>
              </a:rPr>
              <a:t>This item is the property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and contains confidential and trade secret information. This item may not be transferred from the custody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except as authorized by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and then only by way of loan for limited purposes. It must not be reproduced in whole or in part and must be returned to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 upon request and in all events upon completion of the purpose of the loan. Neither this item nor the information it contains may be used by or disclosed to persons not having a need for such use or disclosure consistent with the purpose to the loan without prior written consent of </a:t>
            </a:r>
            <a:r>
              <a:rPr lang="en-US" altLang="zh-TW" sz="1000" b="0" i="0" dirty="0" smtClean="0">
                <a:solidFill>
                  <a:srgbClr val="FFFFFF"/>
                </a:solidFill>
                <a:effectLst/>
                <a:latin typeface="Roboto Light"/>
                <a:cs typeface="Roboto Light"/>
              </a:rPr>
              <a:t>QSAN Technology, </a:t>
            </a:r>
            <a:r>
              <a:rPr lang="en-US" altLang="zh-TW" sz="1000" b="0" i="0" dirty="0">
                <a:solidFill>
                  <a:srgbClr val="FFFFFF"/>
                </a:solidFill>
                <a:effectLst/>
                <a:latin typeface="Roboto Light"/>
                <a:cs typeface="Roboto Light"/>
              </a:rPr>
              <a:t>Inc.</a:t>
            </a:r>
            <a:endParaRPr lang="zh-TW" sz="1000" b="0" i="0" dirty="0">
              <a:solidFill>
                <a:srgbClr val="FFFFFF"/>
              </a:solidFill>
              <a:effectLst/>
              <a:latin typeface="Roboto Light"/>
              <a:cs typeface="Roboto Light"/>
            </a:endParaRPr>
          </a:p>
          <a:p>
            <a:pPr algn="just" eaLnBrk="1" hangingPunct="1"/>
            <a:r>
              <a:rPr lang="en-US" altLang="zh-TW" sz="1000" b="0" i="0" dirty="0">
                <a:solidFill>
                  <a:srgbClr val="FFFFFF"/>
                </a:solidFill>
                <a:effectLst/>
                <a:latin typeface="Roboto Light"/>
                <a:cs typeface="Roboto Light"/>
              </a:rPr>
              <a:t> </a:t>
            </a:r>
            <a:endParaRPr lang="zh-TW" sz="1000" b="0" i="0" dirty="0">
              <a:solidFill>
                <a:srgbClr val="FFFFFF"/>
              </a:solidFill>
              <a:effectLst/>
              <a:latin typeface="Roboto Light"/>
              <a:cs typeface="Roboto Light"/>
            </a:endParaRPr>
          </a:p>
          <a:p>
            <a:pPr algn="just" eaLnBrk="1" hangingPunct="1"/>
            <a:r>
              <a:rPr lang="en-US" altLang="zh-TW" sz="1000" b="0" i="0" dirty="0">
                <a:solidFill>
                  <a:srgbClr val="FFFFFF"/>
                </a:solidFill>
                <a:effectLst/>
                <a:latin typeface="Roboto Light"/>
                <a:cs typeface="Roboto Light"/>
              </a:rPr>
              <a:t>This document is approved for general use on the date indicated. The latest level is guaranteed to be current only on the date of retrieval from the repository. The user of this document is responsible for obtaining the correct version and removing obsolete copies from the workplace.</a:t>
            </a:r>
            <a:endParaRPr lang="zh-TW" sz="1000" b="0" i="0" dirty="0">
              <a:solidFill>
                <a:srgbClr val="FFFFFF"/>
              </a:solidFill>
              <a:effectLst/>
              <a:latin typeface="Roboto Light"/>
              <a:cs typeface="Roboto Light"/>
            </a:endParaRPr>
          </a:p>
        </p:txBody>
      </p:sp>
      <p:cxnSp>
        <p:nvCxnSpPr>
          <p:cNvPr id="5" name="Straight Connector 28"/>
          <p:cNvCxnSpPr>
            <a:cxnSpLocks noChangeShapeType="1"/>
          </p:cNvCxnSpPr>
          <p:nvPr userDrawn="1"/>
        </p:nvCxnSpPr>
        <p:spPr bwMode="auto">
          <a:xfrm>
            <a:off x="256341" y="3217915"/>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grpSp>
        <p:nvGrpSpPr>
          <p:cNvPr id="10" name="Group 9"/>
          <p:cNvGrpSpPr/>
          <p:nvPr userDrawn="1"/>
        </p:nvGrpSpPr>
        <p:grpSpPr>
          <a:xfrm>
            <a:off x="0" y="4892154"/>
            <a:ext cx="9143999" cy="251346"/>
            <a:chOff x="0" y="4892154"/>
            <a:chExt cx="9143999" cy="251346"/>
          </a:xfrm>
        </p:grpSpPr>
        <p:sp>
          <p:nvSpPr>
            <p:cNvPr id="16" name="Rectangle 15"/>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7" name="TextBox 16"/>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8" name="Picture 17"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9" name="TextBox 1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8743830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0" name="Group 9"/>
          <p:cNvGrpSpPr/>
          <p:nvPr userDrawn="1"/>
        </p:nvGrpSpPr>
        <p:grpSpPr>
          <a:xfrm>
            <a:off x="0" y="4892154"/>
            <a:ext cx="9143999" cy="251346"/>
            <a:chOff x="0" y="4892154"/>
            <a:chExt cx="9143999" cy="251346"/>
          </a:xfrm>
        </p:grpSpPr>
        <p:sp>
          <p:nvSpPr>
            <p:cNvPr id="11" name="Rectangle 10"/>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2" name="TextBox 11"/>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3" name="Picture 12"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4" name="TextBox 1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5760941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098" y="2043841"/>
            <a:ext cx="7772400" cy="674484"/>
          </a:xfrm>
          <a:prstGeom prst="rect">
            <a:avLst/>
          </a:prstGeom>
        </p:spPr>
        <p:txBody>
          <a:bodyPr rIns="0" anchor="b" anchorCtr="0"/>
          <a:lstStyle>
            <a:lvl1pPr algn="ctr">
              <a:defRPr sz="4000" b="0" i="0" cap="none">
                <a:solidFill>
                  <a:schemeClr val="bg1"/>
                </a:solidFill>
                <a:effectLst/>
                <a:latin typeface="Roboto Light"/>
                <a:cs typeface="Roboto Light"/>
              </a:defRPr>
            </a:lvl1pPr>
          </a:lstStyle>
          <a:p>
            <a:r>
              <a:rPr lang="en-US" dirty="0" smtClean="0"/>
              <a:t>Click to edit master title style</a:t>
            </a:r>
            <a:endParaRPr lang="en-US" dirty="0"/>
          </a:p>
        </p:txBody>
      </p:sp>
      <p:grpSp>
        <p:nvGrpSpPr>
          <p:cNvPr id="11" name="Group 10"/>
          <p:cNvGrpSpPr/>
          <p:nvPr userDrawn="1"/>
        </p:nvGrpSpPr>
        <p:grpSpPr>
          <a:xfrm>
            <a:off x="0" y="4892154"/>
            <a:ext cx="9143999" cy="251346"/>
            <a:chOff x="0" y="4892154"/>
            <a:chExt cx="9143999" cy="251346"/>
          </a:xfrm>
        </p:grpSpPr>
        <p:sp>
          <p:nvSpPr>
            <p:cNvPr id="12" name="Rectangle 11"/>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3" name="TextBox 12"/>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4" name="Picture 1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5" name="TextBox 1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8827202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rgbClr val="FFFFFF"/>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rgbClr val="FFFFFF"/>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rgbClr val="FFFFFF"/>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rgbClr val="FFFFFF"/>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rgbClr val="FFFFFF"/>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rgbClr val="FFFFFF"/>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rgbClr val="FFFFFF"/>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4" name="Group 13"/>
          <p:cNvGrpSpPr/>
          <p:nvPr userDrawn="1"/>
        </p:nvGrpSpPr>
        <p:grpSpPr>
          <a:xfrm>
            <a:off x="0" y="4892154"/>
            <a:ext cx="9143999" cy="251346"/>
            <a:chOff x="0" y="4892154"/>
            <a:chExt cx="9143999" cy="251346"/>
          </a:xfrm>
        </p:grpSpPr>
        <p:sp>
          <p:nvSpPr>
            <p:cNvPr id="15" name="Rectangle 14"/>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6" name="TextBox 15"/>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7" name="Picture 16"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8" name="TextBox 17"/>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457764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4207485" cy="479822"/>
          </a:xfrm>
          <a:prstGeom prst="rect">
            <a:avLst/>
          </a:prstGeom>
        </p:spPr>
        <p:txBody>
          <a:bodyPr lIns="0" rIns="0" anchor="b"/>
          <a:lstStyle>
            <a:lvl1pPr marL="0" indent="0">
              <a:buNone/>
              <a:defRPr sz="2400" b="0">
                <a:solidFill>
                  <a:srgbClr val="DBDBDB"/>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76595" y="833844"/>
            <a:ext cx="4212083" cy="479822"/>
          </a:xfrm>
          <a:prstGeom prst="rect">
            <a:avLst/>
          </a:prstGeom>
        </p:spPr>
        <p:txBody>
          <a:bodyPr lIns="0" rIns="0" anchor="b"/>
          <a:lstStyle>
            <a:lvl1pPr marL="0" indent="0">
              <a:buNone/>
              <a:defRPr sz="2400" b="0">
                <a:solidFill>
                  <a:srgbClr val="DBDBDB"/>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DBDBDB"/>
                </a:solidFill>
                <a:effectLst/>
                <a:latin typeface="Roboto"/>
                <a:cs typeface="Roboto"/>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6" name="Group 15"/>
          <p:cNvGrpSpPr/>
          <p:nvPr userDrawn="1"/>
        </p:nvGrpSpPr>
        <p:grpSpPr>
          <a:xfrm>
            <a:off x="0" y="4892154"/>
            <a:ext cx="9143999" cy="251346"/>
            <a:chOff x="0" y="4892154"/>
            <a:chExt cx="9143999" cy="251346"/>
          </a:xfrm>
        </p:grpSpPr>
        <p:sp>
          <p:nvSpPr>
            <p:cNvPr id="17" name="Rectangle 16"/>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8" name="TextBox 17"/>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9" name="Picture 18"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20" name="TextBox 19"/>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8967612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8632721" cy="479822"/>
          </a:xfrm>
          <a:prstGeom prst="rect">
            <a:avLst/>
          </a:prstGeom>
        </p:spPr>
        <p:txBody>
          <a:bodyPr lIns="0" rIns="0" anchor="b"/>
          <a:lstStyle>
            <a:lvl1pPr marL="0" indent="0">
              <a:buNone/>
              <a:defRPr sz="2400" b="0">
                <a:solidFill>
                  <a:schemeClr val="tx1">
                    <a:lumMod val="20000"/>
                    <a:lumOff val="80000"/>
                  </a:schemeClr>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4892154"/>
            <a:ext cx="9143999" cy="251346"/>
            <a:chOff x="0" y="4892154"/>
            <a:chExt cx="9143999" cy="251346"/>
          </a:xfrm>
        </p:grpSpPr>
        <p:sp>
          <p:nvSpPr>
            <p:cNvPr id="16" name="Rectangle 15"/>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7" name="TextBox 16"/>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8" name="Picture 17"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9" name="TextBox 1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990136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grpSp>
        <p:nvGrpSpPr>
          <p:cNvPr id="9" name="Group 8"/>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1" name="TextBox 10"/>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2" name="Picture 11"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3" name="TextBox 12"/>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9018776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0" y="4892154"/>
            <a:ext cx="9143999" cy="251346"/>
            <a:chOff x="0" y="4892154"/>
            <a:chExt cx="9143999" cy="251346"/>
          </a:xfrm>
        </p:grpSpPr>
        <p:sp>
          <p:nvSpPr>
            <p:cNvPr id="10" name="Rectangle 9"/>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1" name="TextBox 10"/>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2" name="Picture 11"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3" name="TextBox 12"/>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10543105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文字方塊 15"/>
          <p:cNvSpPr txBox="1">
            <a:spLocks noChangeArrowheads="1"/>
          </p:cNvSpPr>
          <p:nvPr userDrawn="1"/>
        </p:nvSpPr>
        <p:spPr bwMode="auto">
          <a:xfrm>
            <a:off x="247414" y="3229111"/>
            <a:ext cx="8642987" cy="162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Calibri" charset="0"/>
                <a:ea typeface="微軟正黑體" charset="0"/>
                <a:cs typeface="微軟正黑體" charset="0"/>
              </a:defRPr>
            </a:lvl1pPr>
            <a:lvl2pPr marL="742950" indent="-285750">
              <a:defRPr>
                <a:solidFill>
                  <a:schemeClr val="tx1"/>
                </a:solidFill>
                <a:latin typeface="Calibri" charset="0"/>
                <a:ea typeface="微軟正黑體" charset="0"/>
                <a:cs typeface="微軟正黑體" charset="0"/>
              </a:defRPr>
            </a:lvl2pPr>
            <a:lvl3pPr marL="1143000" indent="-228600">
              <a:defRPr>
                <a:solidFill>
                  <a:schemeClr val="tx1"/>
                </a:solidFill>
                <a:latin typeface="Calibri" charset="0"/>
                <a:ea typeface="微軟正黑體" charset="0"/>
                <a:cs typeface="微軟正黑體" charset="0"/>
              </a:defRPr>
            </a:lvl3pPr>
            <a:lvl4pPr marL="1600200" indent="-228600">
              <a:defRPr>
                <a:solidFill>
                  <a:schemeClr val="tx1"/>
                </a:solidFill>
                <a:latin typeface="Calibri" charset="0"/>
                <a:ea typeface="微軟正黑體" charset="0"/>
                <a:cs typeface="微軟正黑體" charset="0"/>
              </a:defRPr>
            </a:lvl4pPr>
            <a:lvl5pPr marL="2057400" indent="-228600">
              <a:defRPr>
                <a:solidFill>
                  <a:schemeClr val="tx1"/>
                </a:solidFill>
                <a:latin typeface="Calibri" charset="0"/>
                <a:ea typeface="微軟正黑體" charset="0"/>
                <a:cs typeface="微軟正黑體" charset="0"/>
              </a:defRPr>
            </a:lvl5pPr>
            <a:lvl6pPr marL="2514600" indent="-228600" fontAlgn="base">
              <a:spcBef>
                <a:spcPct val="0"/>
              </a:spcBef>
              <a:spcAft>
                <a:spcPct val="0"/>
              </a:spcAft>
              <a:defRPr>
                <a:solidFill>
                  <a:schemeClr val="tx1"/>
                </a:solidFill>
                <a:latin typeface="Calibri" charset="0"/>
                <a:ea typeface="微軟正黑體" charset="0"/>
                <a:cs typeface="微軟正黑體" charset="0"/>
              </a:defRPr>
            </a:lvl6pPr>
            <a:lvl7pPr marL="2971800" indent="-228600" fontAlgn="base">
              <a:spcBef>
                <a:spcPct val="0"/>
              </a:spcBef>
              <a:spcAft>
                <a:spcPct val="0"/>
              </a:spcAft>
              <a:defRPr>
                <a:solidFill>
                  <a:schemeClr val="tx1"/>
                </a:solidFill>
                <a:latin typeface="Calibri" charset="0"/>
                <a:ea typeface="微軟正黑體" charset="0"/>
                <a:cs typeface="微軟正黑體" charset="0"/>
              </a:defRPr>
            </a:lvl7pPr>
            <a:lvl8pPr marL="3429000" indent="-228600" fontAlgn="base">
              <a:spcBef>
                <a:spcPct val="0"/>
              </a:spcBef>
              <a:spcAft>
                <a:spcPct val="0"/>
              </a:spcAft>
              <a:defRPr>
                <a:solidFill>
                  <a:schemeClr val="tx1"/>
                </a:solidFill>
                <a:latin typeface="Calibri" charset="0"/>
                <a:ea typeface="微軟正黑體" charset="0"/>
                <a:cs typeface="微軟正黑體" charset="0"/>
              </a:defRPr>
            </a:lvl8pPr>
            <a:lvl9pPr marL="3886200" indent="-228600" fontAlgn="base">
              <a:spcBef>
                <a:spcPct val="0"/>
              </a:spcBef>
              <a:spcAft>
                <a:spcPct val="0"/>
              </a:spcAft>
              <a:defRPr>
                <a:solidFill>
                  <a:schemeClr val="tx1"/>
                </a:solidFill>
                <a:latin typeface="Calibri" charset="0"/>
                <a:ea typeface="微軟正黑體" charset="0"/>
                <a:cs typeface="微軟正黑體" charset="0"/>
              </a:defRPr>
            </a:lvl9pPr>
          </a:lstStyle>
          <a:p>
            <a:pPr algn="ctr" eaLnBrk="1" hangingPunct="1">
              <a:spcAft>
                <a:spcPts val="600"/>
              </a:spcAft>
            </a:pPr>
            <a:r>
              <a:rPr lang="en-US" altLang="zh-TW" sz="1100" b="0" i="0" dirty="0">
                <a:solidFill>
                  <a:schemeClr val="bg2"/>
                </a:solidFill>
                <a:effectLst/>
                <a:latin typeface="Roboto"/>
                <a:cs typeface="Roboto"/>
              </a:rPr>
              <a:t>PROPRIETARY NOTE</a:t>
            </a:r>
            <a:endParaRPr lang="zh-TW" sz="1100" b="0" i="0" dirty="0">
              <a:solidFill>
                <a:schemeClr val="bg2"/>
              </a:solidFill>
              <a:effectLst/>
              <a:latin typeface="Roboto"/>
              <a:cs typeface="Roboto"/>
            </a:endParaRPr>
          </a:p>
          <a:p>
            <a:pPr algn="just" eaLnBrk="1" hangingPunct="1"/>
            <a:r>
              <a:rPr lang="en-US" altLang="zh-TW" sz="1000" b="0" i="0" dirty="0">
                <a:solidFill>
                  <a:schemeClr val="bg2"/>
                </a:solidFill>
                <a:effectLst/>
                <a:latin typeface="Roboto Light"/>
                <a:cs typeface="Roboto Light"/>
              </a:rPr>
              <a:t>This item is the property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and contains confidential and trade secret information. This item may not be transferred from the custody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except as authorized by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and then only by way of loan for limited purposes. It must not be reproduced in whole or in part and must be returned to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 upon request and in all events upon completion of the purpose of the loan. Neither this item nor the information it contains may be used by or disclosed to persons not having a need for such use or disclosure consistent with the purpose to the loan without prior written consent of </a:t>
            </a:r>
            <a:r>
              <a:rPr lang="en-US" altLang="zh-TW" sz="1000" b="0" i="0" dirty="0" smtClean="0">
                <a:solidFill>
                  <a:schemeClr val="bg2"/>
                </a:solidFill>
                <a:effectLst/>
                <a:latin typeface="Roboto Light"/>
                <a:cs typeface="Roboto Light"/>
              </a:rPr>
              <a:t>QSAN Technology, </a:t>
            </a:r>
            <a:r>
              <a:rPr lang="en-US" altLang="zh-TW" sz="1000" b="0" i="0" dirty="0">
                <a:solidFill>
                  <a:schemeClr val="bg2"/>
                </a:solidFill>
                <a:effectLst/>
                <a:latin typeface="Roboto Light"/>
                <a:cs typeface="Roboto Light"/>
              </a:rPr>
              <a:t>Inc.</a:t>
            </a:r>
            <a:endParaRPr lang="zh-TW" sz="1000" b="0" i="0" dirty="0">
              <a:solidFill>
                <a:schemeClr val="bg2"/>
              </a:solidFill>
              <a:effectLst/>
              <a:latin typeface="Roboto Light"/>
              <a:cs typeface="Roboto Light"/>
            </a:endParaRPr>
          </a:p>
          <a:p>
            <a:pPr algn="just" eaLnBrk="1" hangingPunct="1"/>
            <a:r>
              <a:rPr lang="en-US" altLang="zh-TW" sz="1000" b="0" i="0" dirty="0">
                <a:solidFill>
                  <a:schemeClr val="bg2"/>
                </a:solidFill>
                <a:effectLst/>
                <a:latin typeface="Roboto Light"/>
                <a:cs typeface="Roboto Light"/>
              </a:rPr>
              <a:t> </a:t>
            </a:r>
            <a:endParaRPr lang="zh-TW" sz="1000" b="0" i="0" dirty="0">
              <a:solidFill>
                <a:schemeClr val="bg2"/>
              </a:solidFill>
              <a:effectLst/>
              <a:latin typeface="Roboto Light"/>
              <a:cs typeface="Roboto Light"/>
            </a:endParaRPr>
          </a:p>
          <a:p>
            <a:pPr algn="just" eaLnBrk="1" hangingPunct="1"/>
            <a:r>
              <a:rPr lang="en-US" altLang="zh-TW" sz="1000" b="0" i="0" dirty="0">
                <a:solidFill>
                  <a:schemeClr val="bg2"/>
                </a:solidFill>
                <a:effectLst/>
                <a:latin typeface="Roboto Light"/>
                <a:cs typeface="Roboto Light"/>
              </a:rPr>
              <a:t>This document is approved for general use on the date indicated. The latest level is guaranteed to be current only on the date of retrieval from the repository. The user of this document is responsible for obtaining the correct version and removing obsolete copies from the workplace.</a:t>
            </a:r>
            <a:endParaRPr lang="zh-TW" sz="1000" b="0" i="0" dirty="0">
              <a:solidFill>
                <a:schemeClr val="bg2"/>
              </a:solidFill>
              <a:effectLst/>
              <a:latin typeface="Roboto Light"/>
              <a:cs typeface="Roboto Light"/>
            </a:endParaRPr>
          </a:p>
        </p:txBody>
      </p:sp>
      <p:cxnSp>
        <p:nvCxnSpPr>
          <p:cNvPr id="5" name="Straight Connector 28"/>
          <p:cNvCxnSpPr>
            <a:cxnSpLocks noChangeShapeType="1"/>
          </p:cNvCxnSpPr>
          <p:nvPr userDrawn="1"/>
        </p:nvCxnSpPr>
        <p:spPr bwMode="auto">
          <a:xfrm>
            <a:off x="256341" y="3217915"/>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sp>
        <p:nvSpPr>
          <p:cNvPr id="7" name="TextBox 6"/>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20809083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tx1">
                    <a:lumMod val="20000"/>
                    <a:lumOff val="80000"/>
                  </a:schemeClr>
                </a:solidFill>
                <a:effectLst/>
                <a:latin typeface="Roboto"/>
                <a:cs typeface="Roboto"/>
              </a:defRPr>
            </a:lvl1pPr>
          </a:lstStyle>
          <a:p>
            <a:endParaRPr lang="en-US" dirty="0"/>
          </a:p>
        </p:txBody>
      </p:sp>
      <p:sp>
        <p:nvSpPr>
          <p:cNvPr id="3" name="Content Placeholder 2"/>
          <p:cNvSpPr>
            <a:spLocks noGrp="1"/>
          </p:cNvSpPr>
          <p:nvPr>
            <p:ph idx="1"/>
          </p:nvPr>
        </p:nvSpPr>
        <p:spPr>
          <a:xfrm>
            <a:off x="250825" y="833410"/>
            <a:ext cx="8631237" cy="4014923"/>
          </a:xfrm>
          <a:prstGeom prst="rect">
            <a:avLst/>
          </a:prstGeom>
        </p:spPr>
        <p:txBody>
          <a:bodyPr lIns="0" rIns="0"/>
          <a:lstStyle>
            <a:lvl1pPr marL="0" indent="0" algn="just">
              <a:buClr>
                <a:schemeClr val="tx1">
                  <a:lumMod val="60000"/>
                  <a:lumOff val="40000"/>
                </a:schemeClr>
              </a:buClr>
              <a:buSzPct val="80000"/>
              <a:buFont typeface="Wingdings" charset="2"/>
              <a:buNone/>
              <a:defRPr sz="1600">
                <a:solidFill>
                  <a:schemeClr val="bg1"/>
                </a:solidFill>
                <a:effectLst/>
                <a:latin typeface="Roboto Light"/>
                <a:cs typeface="Roboto Light"/>
              </a:defRPr>
            </a:lvl1pPr>
            <a:lvl2pPr marL="4572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2pPr>
            <a:lvl3pPr marL="9144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3pPr>
            <a:lvl4pPr marL="13716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4pPr>
            <a:lvl5pPr marL="1828800" indent="0">
              <a:buClr>
                <a:schemeClr val="tx1">
                  <a:lumMod val="60000"/>
                  <a:lumOff val="40000"/>
                </a:schemeClr>
              </a:buClr>
              <a:buSzPct val="80000"/>
              <a:buFont typeface="Wingdings" charset="2"/>
              <a:buNone/>
              <a:defRPr sz="1600">
                <a:solidFill>
                  <a:schemeClr val="tx1"/>
                </a:solidFill>
                <a:effectLst/>
                <a:latin typeface="Roboto Light"/>
                <a:cs typeface="Roboto Light"/>
              </a:defRPr>
            </a:lvl5pPr>
          </a:lstStyle>
          <a:p>
            <a:pPr lvl="0"/>
            <a:r>
              <a:rPr lang="en-US" dirty="0" smtClean="0"/>
              <a:t>Click to edit Master text styles</a:t>
            </a:r>
          </a:p>
        </p:txBody>
      </p:sp>
      <p:grpSp>
        <p:nvGrpSpPr>
          <p:cNvPr id="10" name="Group 9"/>
          <p:cNvGrpSpPr/>
          <p:nvPr userDrawn="1"/>
        </p:nvGrpSpPr>
        <p:grpSpPr>
          <a:xfrm>
            <a:off x="0" y="4892154"/>
            <a:ext cx="9143999" cy="251346"/>
            <a:chOff x="0" y="4892154"/>
            <a:chExt cx="9143999" cy="251346"/>
          </a:xfrm>
        </p:grpSpPr>
        <p:sp>
          <p:nvSpPr>
            <p:cNvPr id="11" name="Rectangle 10"/>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2" name="TextBox 11"/>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3" name="Picture 12"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4" name="TextBox 13"/>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2874807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826" y="280987"/>
            <a:ext cx="2864700" cy="795337"/>
          </a:xfrm>
          <a:prstGeom prst="rect">
            <a:avLst/>
          </a:prstGeom>
        </p:spPr>
        <p:txBody>
          <a:bodyPr lIns="0" rIns="0" anchor="t" anchorCtr="0"/>
          <a:lstStyle>
            <a:lvl1pPr algn="l">
              <a:defRPr sz="2400" b="0">
                <a:solidFill>
                  <a:schemeClr val="tx1">
                    <a:lumMod val="20000"/>
                    <a:lumOff val="80000"/>
                  </a:schemeClr>
                </a:solidFill>
                <a:effectLst/>
                <a:latin typeface="Roboto"/>
                <a:cs typeface="Roboto"/>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250825" y="1076326"/>
            <a:ext cx="2864700" cy="3783012"/>
          </a:xfrm>
          <a:prstGeom prst="rect">
            <a:avLst/>
          </a:prstGeom>
        </p:spPr>
        <p:txBody>
          <a:bodyPr lIns="0" rIns="0"/>
          <a:lstStyle>
            <a:lvl1pPr marL="0" indent="0">
              <a:buNone/>
              <a:defRPr sz="1600" b="0">
                <a:solidFill>
                  <a:schemeClr val="tx1">
                    <a:lumMod val="20000"/>
                    <a:lumOff val="80000"/>
                  </a:schemeClr>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Content Placeholder 2"/>
          <p:cNvSpPr>
            <a:spLocks noGrp="1"/>
          </p:cNvSpPr>
          <p:nvPr>
            <p:ph idx="1"/>
          </p:nvPr>
        </p:nvSpPr>
        <p:spPr>
          <a:xfrm>
            <a:off x="3201516" y="280988"/>
            <a:ext cx="5682030" cy="4578350"/>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bg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bg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bg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bg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4892154"/>
            <a:ext cx="9143999" cy="251346"/>
            <a:chOff x="0" y="4892154"/>
            <a:chExt cx="9143999" cy="251346"/>
          </a:xfrm>
        </p:grpSpPr>
        <p:sp>
          <p:nvSpPr>
            <p:cNvPr id="13" name="Rectangle 12"/>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4" name="TextBox 13"/>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5" name="Picture 14"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6" name="TextBox 15"/>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30822057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3523" y="3818712"/>
            <a:ext cx="5486400" cy="425054"/>
          </a:xfrm>
          <a:prstGeom prst="rect">
            <a:avLst/>
          </a:prstGeom>
        </p:spPr>
        <p:txBody>
          <a:bodyPr lIns="0" rIns="0" anchor="b"/>
          <a:lstStyle>
            <a:lvl1pPr algn="ctr">
              <a:defRPr sz="2000" b="1">
                <a:solidFill>
                  <a:schemeClr val="bg1"/>
                </a:solidFill>
                <a:effectLst/>
                <a:latin typeface="Roboto Light"/>
                <a:cs typeface="Roboto Ligh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33523" y="294231"/>
            <a:ext cx="5486400" cy="3509032"/>
          </a:xfrm>
          <a:prstGeom prst="rect">
            <a:avLst/>
          </a:prstGeom>
        </p:spPr>
        <p:txBody>
          <a:bodyPr lIns="0" rIns="0"/>
          <a:lstStyle>
            <a:lvl1pPr marL="0" indent="0" algn="ctr">
              <a:buNone/>
              <a:defRPr sz="3200">
                <a:solidFill>
                  <a:schemeClr val="bg1"/>
                </a:solidFill>
                <a:effectLst/>
                <a:latin typeface="Roboto Light"/>
                <a:cs typeface="Roboto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33523" y="4243765"/>
            <a:ext cx="5486400" cy="603647"/>
          </a:xfrm>
          <a:prstGeom prst="rect">
            <a:avLst/>
          </a:prstGeom>
        </p:spPr>
        <p:txBody>
          <a:bodyPr lIns="0" rIns="0"/>
          <a:lstStyle>
            <a:lvl1pPr marL="0" indent="0" algn="ctr">
              <a:buNone/>
              <a:defRPr sz="1400">
                <a:solidFill>
                  <a:schemeClr val="bg1"/>
                </a:solidFill>
                <a:effectLst/>
                <a:latin typeface="Roboto Light"/>
                <a:cs typeface="Robot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grpSp>
        <p:nvGrpSpPr>
          <p:cNvPr id="11" name="Group 10"/>
          <p:cNvGrpSpPr/>
          <p:nvPr userDrawn="1"/>
        </p:nvGrpSpPr>
        <p:grpSpPr>
          <a:xfrm>
            <a:off x="0" y="4892154"/>
            <a:ext cx="9143999" cy="251346"/>
            <a:chOff x="0" y="4892154"/>
            <a:chExt cx="9143999" cy="251346"/>
          </a:xfrm>
        </p:grpSpPr>
        <p:sp>
          <p:nvSpPr>
            <p:cNvPr id="12" name="Rectangle 11"/>
            <p:cNvSpPr/>
            <p:nvPr userDrawn="1"/>
          </p:nvSpPr>
          <p:spPr>
            <a:xfrm>
              <a:off x="0" y="4892154"/>
              <a:ext cx="9143999" cy="251346"/>
            </a:xfrm>
            <a:prstGeom prst="rect">
              <a:avLst/>
            </a:prstGeom>
            <a:solidFill>
              <a:schemeClr val="tx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3" name="TextBox 12"/>
            <p:cNvSpPr txBox="1"/>
            <p:nvPr userDrawn="1"/>
          </p:nvSpPr>
          <p:spPr>
            <a:xfrm>
              <a:off x="442612"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1"/>
                  </a:solidFill>
                  <a:effectLst/>
                  <a:latin typeface="Roboto Light"/>
                  <a:cs typeface="Roboto Light"/>
                </a:rPr>
                <a:t>©2016 QSAN Confidential. All rights reserved.</a:t>
              </a:r>
              <a:endParaRPr lang="zh-TW" altLang="en-US" sz="800" b="0" i="0" dirty="0" smtClean="0">
                <a:solidFill>
                  <a:schemeClr val="bg1"/>
                </a:solidFill>
                <a:effectLst/>
                <a:latin typeface="Roboto Light"/>
                <a:cs typeface="Roboto Light"/>
              </a:endParaRPr>
            </a:p>
          </p:txBody>
        </p:sp>
        <p:pic>
          <p:nvPicPr>
            <p:cNvPr id="14" name="Picture 13" descr="QSAN-Logo-Whitex1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58" y="4907675"/>
              <a:ext cx="576000" cy="167040"/>
            </a:xfrm>
            <a:prstGeom prst="rect">
              <a:avLst/>
            </a:prstGeom>
          </p:spPr>
        </p:pic>
        <p:sp>
          <p:nvSpPr>
            <p:cNvPr id="15" name="TextBox 14"/>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rgbClr val="FFFFFF"/>
                  </a:solidFill>
                  <a:effectLst/>
                  <a:latin typeface="Roboto Light"/>
                  <a:ea typeface="Open Sans Light" pitchFamily="34" charset="0"/>
                  <a:cs typeface="Roboto Light"/>
                </a:rPr>
                <a:pPr algn="l"/>
                <a:t>‹#›</a:t>
              </a:fld>
              <a:endParaRPr lang="en-US" sz="900" dirty="0" smtClean="0">
                <a:solidFill>
                  <a:srgbClr val="FFFFFF"/>
                </a:solidFill>
                <a:effectLst/>
                <a:latin typeface="Roboto Light"/>
                <a:ea typeface="Open Sans Light" pitchFamily="34" charset="0"/>
                <a:cs typeface="Roboto Light"/>
              </a:endParaRPr>
            </a:p>
          </p:txBody>
        </p:sp>
      </p:grpSp>
    </p:spTree>
    <p:extLst>
      <p:ext uri="{BB962C8B-B14F-4D97-AF65-F5344CB8AC3E}">
        <p14:creationId xmlns:p14="http://schemas.microsoft.com/office/powerpoint/2010/main" val="40813383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0_Title Only">
    <p:spTree>
      <p:nvGrpSpPr>
        <p:cNvPr id="1" name=""/>
        <p:cNvGrpSpPr/>
        <p:nvPr/>
      </p:nvGrpSpPr>
      <p:grpSpPr>
        <a:xfrm>
          <a:off x="0" y="0"/>
          <a:ext cx="0" cy="0"/>
          <a:chOff x="0" y="0"/>
          <a:chExt cx="0" cy="0"/>
        </a:xfrm>
      </p:grpSpPr>
      <p:sp>
        <p:nvSpPr>
          <p:cNvPr id="19" name="Rectangle 18"/>
          <p:cNvSpPr/>
          <p:nvPr userDrawn="1"/>
        </p:nvSpPr>
        <p:spPr>
          <a:xfrm>
            <a:off x="0" y="0"/>
            <a:ext cx="9144000" cy="5143500"/>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Light"/>
              <a:cs typeface="Roboto Light"/>
            </a:endParaRPr>
          </a:p>
        </p:txBody>
      </p:sp>
      <p:sp>
        <p:nvSpPr>
          <p:cNvPr id="21" name="Shape 1835"/>
          <p:cNvSpPr/>
          <p:nvPr userDrawn="1"/>
        </p:nvSpPr>
        <p:spPr>
          <a:xfrm>
            <a:off x="7314276" y="3007425"/>
            <a:ext cx="1826911" cy="1834095"/>
          </a:xfrm>
          <a:prstGeom prst="rect">
            <a:avLst/>
          </a:prstGeom>
          <a:solidFill>
            <a:schemeClr val="accent2"/>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2" name="Shape 1831"/>
          <p:cNvSpPr/>
          <p:nvPr userDrawn="1"/>
        </p:nvSpPr>
        <p:spPr>
          <a:xfrm>
            <a:off x="1829561" y="1177469"/>
            <a:ext cx="1826911" cy="1834094"/>
          </a:xfrm>
          <a:prstGeom prst="rect">
            <a:avLst/>
          </a:prstGeom>
          <a:solidFill>
            <a:schemeClr val="accent3"/>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3" name="Shape 1832"/>
          <p:cNvSpPr/>
          <p:nvPr userDrawn="1"/>
        </p:nvSpPr>
        <p:spPr>
          <a:xfrm>
            <a:off x="2747" y="3007425"/>
            <a:ext cx="1826912" cy="1834095"/>
          </a:xfrm>
          <a:prstGeom prst="rect">
            <a:avLst/>
          </a:prstGeom>
          <a:solidFill>
            <a:schemeClr val="accent1"/>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4" name="Shape 1833"/>
          <p:cNvSpPr/>
          <p:nvPr userDrawn="1"/>
        </p:nvSpPr>
        <p:spPr>
          <a:xfrm>
            <a:off x="3663308" y="3007425"/>
            <a:ext cx="1826911" cy="1834095"/>
          </a:xfrm>
          <a:prstGeom prst="rect">
            <a:avLst/>
          </a:prstGeom>
          <a:solidFill>
            <a:srgbClr val="FFE40D"/>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5" name="Shape 1834"/>
          <p:cNvSpPr/>
          <p:nvPr userDrawn="1"/>
        </p:nvSpPr>
        <p:spPr>
          <a:xfrm>
            <a:off x="5486326" y="1177469"/>
            <a:ext cx="1826911" cy="1834094"/>
          </a:xfrm>
          <a:prstGeom prst="rect">
            <a:avLst/>
          </a:prstGeom>
          <a:solidFill>
            <a:schemeClr val="accent4"/>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7" name="Text Placeholder 4"/>
          <p:cNvSpPr>
            <a:spLocks noGrp="1"/>
          </p:cNvSpPr>
          <p:nvPr>
            <p:ph type="body" sz="quarter" idx="13"/>
          </p:nvPr>
        </p:nvSpPr>
        <p:spPr>
          <a:xfrm>
            <a:off x="2062446" y="1730487"/>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8" name="Text Placeholder 5"/>
          <p:cNvSpPr>
            <a:spLocks noGrp="1"/>
          </p:cNvSpPr>
          <p:nvPr>
            <p:ph type="body" sz="quarter" idx="14" hasCustomPrompt="1"/>
          </p:nvPr>
        </p:nvSpPr>
        <p:spPr>
          <a:xfrm>
            <a:off x="2084288" y="2055522"/>
            <a:ext cx="1424225"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5" name="Text Placeholder 4"/>
          <p:cNvSpPr>
            <a:spLocks noGrp="1"/>
          </p:cNvSpPr>
          <p:nvPr>
            <p:ph type="body" sz="quarter" idx="20"/>
          </p:nvPr>
        </p:nvSpPr>
        <p:spPr>
          <a:xfrm>
            <a:off x="5712157" y="1730487"/>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46" name="Text Placeholder 5"/>
          <p:cNvSpPr>
            <a:spLocks noGrp="1"/>
          </p:cNvSpPr>
          <p:nvPr>
            <p:ph type="body" sz="quarter" idx="21" hasCustomPrompt="1"/>
          </p:nvPr>
        </p:nvSpPr>
        <p:spPr>
          <a:xfrm>
            <a:off x="5733999" y="2055522"/>
            <a:ext cx="1436856"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7" name="Text Placeholder 4"/>
          <p:cNvSpPr>
            <a:spLocks noGrp="1"/>
          </p:cNvSpPr>
          <p:nvPr>
            <p:ph type="body" sz="quarter" idx="22"/>
          </p:nvPr>
        </p:nvSpPr>
        <p:spPr>
          <a:xfrm>
            <a:off x="7556093" y="3564498"/>
            <a:ext cx="1500554" cy="306559"/>
          </a:xfrm>
          <a:prstGeom prst="rect">
            <a:avLst/>
          </a:prstGeom>
        </p:spPr>
        <p:txBody>
          <a:bodyPr lIns="0" tIns="0" rIns="0" bIns="0" anchor="ctr">
            <a:normAutofit/>
          </a:bodyPr>
          <a:lstStyle>
            <a:lvl1pPr marL="0" indent="0">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48" name="Text Placeholder 5"/>
          <p:cNvSpPr>
            <a:spLocks noGrp="1"/>
          </p:cNvSpPr>
          <p:nvPr>
            <p:ph type="body" sz="quarter" idx="23" hasCustomPrompt="1"/>
          </p:nvPr>
        </p:nvSpPr>
        <p:spPr>
          <a:xfrm>
            <a:off x="7558057" y="3889533"/>
            <a:ext cx="1436856" cy="794890"/>
          </a:xfrm>
          <a:prstGeom prst="rect">
            <a:avLst/>
          </a:prstGeom>
        </p:spPr>
        <p:txBody>
          <a:bodyPr lIns="0" tIns="0" rIns="0" bIns="0">
            <a:normAutofit/>
          </a:bodyPr>
          <a:lstStyle>
            <a:lvl1pPr marL="0" indent="0">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49" name="Text Placeholder 4"/>
          <p:cNvSpPr>
            <a:spLocks noGrp="1"/>
          </p:cNvSpPr>
          <p:nvPr>
            <p:ph type="body" sz="quarter" idx="24"/>
          </p:nvPr>
        </p:nvSpPr>
        <p:spPr>
          <a:xfrm>
            <a:off x="3722856" y="3564430"/>
            <a:ext cx="1498590" cy="306559"/>
          </a:xfrm>
          <a:prstGeom prst="rect">
            <a:avLst/>
          </a:prstGeom>
        </p:spPr>
        <p:txBody>
          <a:bodyPr lIns="0" tIns="0" rIns="0" bIns="0" anchor="ctr">
            <a:normAutofit/>
          </a:bodyPr>
          <a:lstStyle>
            <a:lvl1pPr marL="0" indent="0" algn="r">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50" name="Text Placeholder 5"/>
          <p:cNvSpPr>
            <a:spLocks noGrp="1"/>
          </p:cNvSpPr>
          <p:nvPr>
            <p:ph type="body" sz="quarter" idx="25" hasCustomPrompt="1"/>
          </p:nvPr>
        </p:nvSpPr>
        <p:spPr>
          <a:xfrm>
            <a:off x="3796340" y="3898204"/>
            <a:ext cx="1425106" cy="794890"/>
          </a:xfrm>
          <a:prstGeom prst="rect">
            <a:avLst/>
          </a:prstGeom>
        </p:spPr>
        <p:txBody>
          <a:bodyPr lIns="0" tIns="0" rIns="0" bIns="0">
            <a:normAutofit/>
          </a:bodyPr>
          <a:lstStyle>
            <a:lvl1pPr marL="0" indent="0" algn="r">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51" name="Text Placeholder 4"/>
          <p:cNvSpPr>
            <a:spLocks noGrp="1"/>
          </p:cNvSpPr>
          <p:nvPr>
            <p:ph type="body" sz="quarter" idx="26"/>
          </p:nvPr>
        </p:nvSpPr>
        <p:spPr>
          <a:xfrm>
            <a:off x="85542" y="3564430"/>
            <a:ext cx="1498590" cy="306559"/>
          </a:xfrm>
          <a:prstGeom prst="rect">
            <a:avLst/>
          </a:prstGeom>
        </p:spPr>
        <p:txBody>
          <a:bodyPr lIns="0" tIns="0" rIns="0" bIns="0" anchor="ctr">
            <a:normAutofit/>
          </a:bodyPr>
          <a:lstStyle>
            <a:lvl1pPr marL="0" indent="0" algn="r">
              <a:buNone/>
              <a:defRPr sz="1100">
                <a:solidFill>
                  <a:schemeClr val="bg1"/>
                </a:solidFill>
                <a:latin typeface="Roboto Light"/>
                <a:ea typeface="Open Sans" panose="020B0606030504020204" pitchFamily="34" charset="0"/>
                <a:cs typeface="Roboto Light"/>
              </a:defRPr>
            </a:lvl1pPr>
          </a:lstStyle>
          <a:p>
            <a:pPr lvl="0"/>
            <a:r>
              <a:rPr lang="en-US" dirty="0" smtClean="0"/>
              <a:t>Click to edit</a:t>
            </a:r>
            <a:endParaRPr lang="en-GB" dirty="0"/>
          </a:p>
        </p:txBody>
      </p:sp>
      <p:sp>
        <p:nvSpPr>
          <p:cNvPr id="52" name="Text Placeholder 5"/>
          <p:cNvSpPr>
            <a:spLocks noGrp="1"/>
          </p:cNvSpPr>
          <p:nvPr>
            <p:ph type="body" sz="quarter" idx="27" hasCustomPrompt="1"/>
          </p:nvPr>
        </p:nvSpPr>
        <p:spPr>
          <a:xfrm>
            <a:off x="159026" y="3898204"/>
            <a:ext cx="1425106" cy="794890"/>
          </a:xfrm>
          <a:prstGeom prst="rect">
            <a:avLst/>
          </a:prstGeom>
        </p:spPr>
        <p:txBody>
          <a:bodyPr lIns="0" tIns="0" rIns="0" bIns="0">
            <a:normAutofit/>
          </a:bodyPr>
          <a:lstStyle>
            <a:lvl1pPr marL="0" indent="0" algn="r">
              <a:lnSpc>
                <a:spcPts val="1125"/>
              </a:lnSpc>
              <a:spcBef>
                <a:spcPts val="0"/>
              </a:spcBef>
              <a:buNone/>
              <a:defRPr sz="800">
                <a:solidFill>
                  <a:schemeClr val="bg1"/>
                </a:solidFill>
                <a:latin typeface="Roboto Light"/>
                <a:ea typeface="Open Sans" panose="020B0606030504020204" pitchFamily="34" charset="0"/>
                <a:cs typeface="Roboto Light"/>
              </a:defRPr>
            </a:lvl1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aleh</a:t>
            </a:r>
            <a:r>
              <a:rPr lang="en-US" dirty="0" smtClean="0"/>
              <a:t> </a:t>
            </a:r>
            <a:r>
              <a:rPr lang="en-US" dirty="0" err="1" smtClean="0"/>
              <a:t>pue</a:t>
            </a:r>
            <a:r>
              <a:rPr lang="en-US" dirty="0" smtClean="0"/>
              <a:t> h </a:t>
            </a:r>
            <a:r>
              <a:rPr lang="en-US" dirty="0" err="1" smtClean="0"/>
              <a:t>om</a:t>
            </a:r>
            <a:r>
              <a:rPr lang="en-US" dirty="0" smtClean="0"/>
              <a:t> </a:t>
            </a:r>
            <a:r>
              <a:rPr lang="en-US" dirty="0" err="1" smtClean="0"/>
              <a:t>alah</a:t>
            </a:r>
            <a:r>
              <a:rPr lang="en-US" dirty="0" smtClean="0"/>
              <a:t> </a:t>
            </a:r>
            <a:r>
              <a:rPr lang="en-US" dirty="0" err="1" smtClean="0"/>
              <a:t>hai</a:t>
            </a:r>
            <a:r>
              <a:rPr lang="en-US" dirty="0" smtClean="0"/>
              <a:t> </a:t>
            </a:r>
            <a:r>
              <a:rPr lang="en-US" dirty="0" err="1" smtClean="0"/>
              <a:t>meutuwah</a:t>
            </a:r>
            <a:r>
              <a:rPr lang="en-US" dirty="0" smtClean="0"/>
              <a:t> </a:t>
            </a:r>
            <a:r>
              <a:rPr lang="en-US" dirty="0" err="1" smtClean="0"/>
              <a:t>ka</a:t>
            </a:r>
            <a:r>
              <a:rPr lang="en-US" dirty="0" smtClean="0"/>
              <a:t> </a:t>
            </a:r>
            <a:r>
              <a:rPr lang="en-US" dirty="0" err="1" smtClean="0"/>
              <a:t>abeh</a:t>
            </a:r>
            <a:r>
              <a:rPr lang="en-US" dirty="0" smtClean="0"/>
              <a:t> </a:t>
            </a:r>
            <a:r>
              <a:rPr lang="en-US" dirty="0" err="1" smtClean="0"/>
              <a:t>cara</a:t>
            </a:r>
            <a:r>
              <a:rPr lang="en-US" dirty="0" smtClean="0"/>
              <a:t> </a:t>
            </a:r>
            <a:r>
              <a:rPr lang="en-US" dirty="0" err="1" smtClean="0"/>
              <a:t>mita</a:t>
            </a:r>
            <a:r>
              <a:rPr lang="en-US" dirty="0" smtClean="0"/>
              <a:t> </a:t>
            </a:r>
            <a:r>
              <a:rPr lang="en-US" dirty="0" err="1" smtClean="0"/>
              <a:t>peng</a:t>
            </a:r>
            <a:endParaRPr lang="en-US" dirty="0" smtClean="0"/>
          </a:p>
        </p:txBody>
      </p:sp>
      <p:sp>
        <p:nvSpPr>
          <p:cNvPr id="53" name="Picture Placeholder 3"/>
          <p:cNvSpPr>
            <a:spLocks noGrp="1"/>
          </p:cNvSpPr>
          <p:nvPr>
            <p:ph type="pic" sz="quarter" idx="15"/>
          </p:nvPr>
        </p:nvSpPr>
        <p:spPr>
          <a:xfrm>
            <a:off x="-2118" y="1178033"/>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4" name="Picture Placeholder 3"/>
          <p:cNvSpPr>
            <a:spLocks noGrp="1"/>
          </p:cNvSpPr>
          <p:nvPr>
            <p:ph type="pic" sz="quarter" idx="16"/>
          </p:nvPr>
        </p:nvSpPr>
        <p:spPr>
          <a:xfrm>
            <a:off x="3654527" y="1186512"/>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5" name="Picture Placeholder 3"/>
          <p:cNvSpPr>
            <a:spLocks noGrp="1"/>
          </p:cNvSpPr>
          <p:nvPr>
            <p:ph type="pic" sz="quarter" idx="17"/>
          </p:nvPr>
        </p:nvSpPr>
        <p:spPr>
          <a:xfrm>
            <a:off x="7312431" y="1186512"/>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6" name="Picture Placeholder 3"/>
          <p:cNvSpPr>
            <a:spLocks noGrp="1"/>
          </p:cNvSpPr>
          <p:nvPr>
            <p:ph type="pic" sz="quarter" idx="18"/>
          </p:nvPr>
        </p:nvSpPr>
        <p:spPr>
          <a:xfrm>
            <a:off x="1838040" y="3016469"/>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57" name="Picture Placeholder 3"/>
          <p:cNvSpPr>
            <a:spLocks noGrp="1"/>
          </p:cNvSpPr>
          <p:nvPr>
            <p:ph type="pic" sz="quarter" idx="19"/>
          </p:nvPr>
        </p:nvSpPr>
        <p:spPr>
          <a:xfrm>
            <a:off x="5475360" y="3006564"/>
            <a:ext cx="1830600" cy="1830600"/>
          </a:xfrm>
          <a:prstGeom prst="rect">
            <a:avLst/>
          </a:prstGeom>
          <a:solidFill>
            <a:schemeClr val="bg1">
              <a:lumMod val="85000"/>
            </a:schemeClr>
          </a:solidFill>
        </p:spPr>
        <p:txBody>
          <a:bodyPr lIns="68580" tIns="34290" rIns="68580" bIns="34290">
            <a:normAutofit/>
          </a:bodyPr>
          <a:lstStyle>
            <a:lvl1pPr>
              <a:defRPr sz="600">
                <a:latin typeface="Roboto Light"/>
                <a:cs typeface="Roboto Light"/>
              </a:defRPr>
            </a:lvl1pPr>
          </a:lstStyle>
          <a:p>
            <a:endParaRPr lang="id-ID"/>
          </a:p>
        </p:txBody>
      </p:sp>
      <p:sp>
        <p:nvSpPr>
          <p:cNvPr id="20" name="Title 1"/>
          <p:cNvSpPr>
            <a:spLocks noGrp="1"/>
          </p:cNvSpPr>
          <p:nvPr>
            <p:ph type="title"/>
          </p:nvPr>
        </p:nvSpPr>
        <p:spPr>
          <a:xfrm>
            <a:off x="250825" y="285347"/>
            <a:ext cx="8631238" cy="541445"/>
          </a:xfrm>
          <a:prstGeom prst="rect">
            <a:avLst/>
          </a:prstGeom>
        </p:spPr>
        <p:txBody>
          <a:bodyPr lIns="0" tIns="46800" rIns="0" anchor="b" anchorCtr="0"/>
          <a:lstStyle>
            <a:lvl1pPr algn="ctr">
              <a:defRPr sz="3200">
                <a:solidFill>
                  <a:schemeClr val="tx1"/>
                </a:solidFill>
                <a:effectLst/>
                <a:latin typeface="Roboto Light"/>
                <a:cs typeface="Roboto Light"/>
              </a:defRPr>
            </a:lvl1pPr>
          </a:lstStyle>
          <a:p>
            <a:endParaRPr lang="en-US" dirty="0"/>
          </a:p>
        </p:txBody>
      </p:sp>
    </p:spTree>
    <p:extLst>
      <p:ext uri="{BB962C8B-B14F-4D97-AF65-F5344CB8AC3E}">
        <p14:creationId xmlns:p14="http://schemas.microsoft.com/office/powerpoint/2010/main" val="3445514555"/>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107303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6" name="Content Placeholder 2"/>
          <p:cNvSpPr>
            <a:spLocks noGrp="1"/>
          </p:cNvSpPr>
          <p:nvPr>
            <p:ph idx="1"/>
          </p:nvPr>
        </p:nvSpPr>
        <p:spPr>
          <a:xfrm>
            <a:off x="250826" y="833410"/>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35517583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rgbClr val="888888"/>
                </a:solidFill>
                <a:effectLst/>
                <a:latin typeface="Roboto Light"/>
                <a:cs typeface="Roboto Light"/>
              </a:defRPr>
            </a:lvl1pPr>
          </a:lstStyle>
          <a:p>
            <a:endParaRPr lang="en-US" dirty="0"/>
          </a:p>
        </p:txBody>
      </p:sp>
      <p:sp>
        <p:nvSpPr>
          <p:cNvPr id="7" name="Content Placeholder 2"/>
          <p:cNvSpPr>
            <a:spLocks noGrp="1"/>
          </p:cNvSpPr>
          <p:nvPr>
            <p:ph idx="10"/>
          </p:nvPr>
        </p:nvSpPr>
        <p:spPr>
          <a:xfrm>
            <a:off x="4676324" y="840293"/>
            <a:ext cx="4207484" cy="4014923"/>
          </a:xfrm>
          <a:prstGeom prst="rect">
            <a:avLst/>
          </a:prstGeom>
        </p:spPr>
        <p:txBody>
          <a:bodyPr lIns="0" rIns="0"/>
          <a:lstStyle>
            <a:lvl1pPr marL="342900" indent="-342900">
              <a:buClr>
                <a:schemeClr val="tx1">
                  <a:lumMod val="60000"/>
                  <a:lumOff val="40000"/>
                </a:schemeClr>
              </a:buClr>
              <a:buSzPct val="80000"/>
              <a:buFont typeface="Wingdings" charset="2"/>
              <a:buChar char="§"/>
              <a:defRPr sz="28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4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20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40589326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825" y="840477"/>
            <a:ext cx="4207485" cy="479822"/>
          </a:xfrm>
          <a:prstGeom prst="rect">
            <a:avLst/>
          </a:prstGeom>
        </p:spPr>
        <p:txBody>
          <a:bodyPr lIns="0" rIns="0" anchor="b"/>
          <a:lstStyle>
            <a:lvl1pPr marL="0" indent="0">
              <a:buNone/>
              <a:defRPr sz="2400" b="0">
                <a:solidFill>
                  <a:schemeClr val="bg2"/>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76595" y="833844"/>
            <a:ext cx="4212083" cy="479822"/>
          </a:xfrm>
          <a:prstGeom prst="rect">
            <a:avLst/>
          </a:prstGeom>
        </p:spPr>
        <p:txBody>
          <a:bodyPr lIns="0" rIns="0" anchor="b"/>
          <a:lstStyle>
            <a:lvl1pPr marL="0" indent="0">
              <a:buNone/>
              <a:defRPr sz="2400" b="0">
                <a:solidFill>
                  <a:schemeClr val="bg2"/>
                </a:solidFill>
                <a:effectLst/>
                <a:latin typeface="Roboto"/>
                <a:cs typeface="Robot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Title 1"/>
          <p:cNvSpPr>
            <a:spLocks noGrp="1"/>
          </p:cNvSpPr>
          <p:nvPr>
            <p:ph type="title"/>
          </p:nvPr>
        </p:nvSpPr>
        <p:spPr>
          <a:xfrm>
            <a:off x="250825" y="285347"/>
            <a:ext cx="8631238" cy="541445"/>
          </a:xfrm>
          <a:prstGeom prst="rect">
            <a:avLst/>
          </a:prstGeom>
        </p:spPr>
        <p:txBody>
          <a:bodyPr lIns="0" tIns="46800" rIns="0" anchor="b" anchorCtr="0"/>
          <a:lstStyle>
            <a:lvl1pPr algn="l">
              <a:defRPr sz="3200">
                <a:solidFill>
                  <a:schemeClr val="bg2"/>
                </a:solidFill>
                <a:effectLst/>
                <a:latin typeface="Roboto Light"/>
                <a:cs typeface="Roboto Light"/>
              </a:defRPr>
            </a:lvl1pPr>
          </a:lstStyle>
          <a:p>
            <a:endParaRPr lang="en-US" dirty="0"/>
          </a:p>
        </p:txBody>
      </p:sp>
      <p:sp>
        <p:nvSpPr>
          <p:cNvPr id="8" name="Content Placeholder 2"/>
          <p:cNvSpPr>
            <a:spLocks noGrp="1"/>
          </p:cNvSpPr>
          <p:nvPr>
            <p:ph idx="10"/>
          </p:nvPr>
        </p:nvSpPr>
        <p:spPr>
          <a:xfrm>
            <a:off x="250826" y="1322847"/>
            <a:ext cx="4207484" cy="3532102"/>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p:nvPr>
        </p:nvSpPr>
        <p:spPr>
          <a:xfrm>
            <a:off x="4676324" y="1329729"/>
            <a:ext cx="4207484" cy="3518605"/>
          </a:xfrm>
          <a:prstGeom prst="rect">
            <a:avLst/>
          </a:prstGeom>
        </p:spPr>
        <p:txBody>
          <a:bodyPr lIns="0" rIns="0"/>
          <a:lstStyle>
            <a:lvl1pPr marL="342900" indent="-342900">
              <a:buClr>
                <a:schemeClr val="tx1">
                  <a:lumMod val="60000"/>
                  <a:lumOff val="40000"/>
                </a:schemeClr>
              </a:buClr>
              <a:buSzPct val="80000"/>
              <a:buFont typeface="Wingdings" charset="2"/>
              <a:buChar char="§"/>
              <a:defRPr sz="2400">
                <a:solidFill>
                  <a:schemeClr val="tx1"/>
                </a:solidFill>
                <a:effectLst/>
                <a:latin typeface="Roboto Light"/>
                <a:cs typeface="Roboto Light"/>
              </a:defRPr>
            </a:lvl1pPr>
            <a:lvl2pPr marL="742950" indent="-285750">
              <a:buClr>
                <a:schemeClr val="tx1">
                  <a:lumMod val="60000"/>
                  <a:lumOff val="40000"/>
                </a:schemeClr>
              </a:buClr>
              <a:buSzPct val="80000"/>
              <a:buFont typeface="Wingdings" charset="2"/>
              <a:buChar char="§"/>
              <a:defRPr sz="2000">
                <a:solidFill>
                  <a:schemeClr val="tx1"/>
                </a:solidFill>
                <a:effectLst/>
                <a:latin typeface="Roboto Light"/>
                <a:cs typeface="Roboto Light"/>
              </a:defRPr>
            </a:lvl2pPr>
            <a:lvl3pPr marL="1143000" indent="-228600">
              <a:buClr>
                <a:schemeClr val="tx1">
                  <a:lumMod val="60000"/>
                  <a:lumOff val="40000"/>
                </a:schemeClr>
              </a:buClr>
              <a:buSzPct val="80000"/>
              <a:buFont typeface="Wingdings" charset="2"/>
              <a:buChar char="§"/>
              <a:defRPr sz="1800">
                <a:solidFill>
                  <a:schemeClr val="tx1"/>
                </a:solidFill>
                <a:effectLst/>
                <a:latin typeface="Roboto Light"/>
                <a:cs typeface="Roboto Light"/>
              </a:defRPr>
            </a:lvl3pPr>
            <a:lvl4pPr marL="16002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4pPr>
            <a:lvl5pPr marL="2057400" indent="-228600">
              <a:buClr>
                <a:schemeClr val="tx1">
                  <a:lumMod val="60000"/>
                  <a:lumOff val="40000"/>
                </a:schemeClr>
              </a:buClr>
              <a:buSzPct val="80000"/>
              <a:buFont typeface="Wingdings" charset="2"/>
              <a:buChar char="§"/>
              <a:defRPr sz="1600">
                <a:solidFill>
                  <a:schemeClr val="tx1"/>
                </a:solidFill>
                <a:effectLst/>
                <a:latin typeface="Roboto Light"/>
                <a:cs typeface="Roboto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257440" y="4949150"/>
            <a:ext cx="231515" cy="138499"/>
          </a:xfrm>
          <a:prstGeom prst="rect">
            <a:avLst/>
          </a:prstGeom>
          <a:noFill/>
          <a:ln>
            <a:noFill/>
          </a:ln>
        </p:spPr>
        <p:txBody>
          <a:bodyPr wrap="square" lIns="0" tIns="0" rIns="0" bIns="0" rtlCol="0">
            <a:spAutoFit/>
          </a:bodyPr>
          <a:lstStyle/>
          <a:p>
            <a:pPr algn="l"/>
            <a:fld id="{D26F31FF-C8EE-334B-9B5C-21FF1293E212}" type="slidenum">
              <a:rPr lang="en-US" sz="900" smtClean="0">
                <a:solidFill>
                  <a:schemeClr val="bg2"/>
                </a:solidFill>
                <a:effectLst/>
                <a:latin typeface="Roboto Light"/>
                <a:ea typeface="Open Sans Light" pitchFamily="34" charset="0"/>
                <a:cs typeface="Roboto Light"/>
              </a:rPr>
              <a:pPr algn="l"/>
              <a:t>‹#›</a:t>
            </a:fld>
            <a:endParaRPr lang="en-US" sz="900" dirty="0" smtClean="0">
              <a:solidFill>
                <a:schemeClr val="bg2"/>
              </a:solidFill>
              <a:effectLst/>
              <a:latin typeface="Roboto Light"/>
              <a:ea typeface="Open Sans Light" pitchFamily="34" charset="0"/>
              <a:cs typeface="Roboto Light"/>
            </a:endParaRPr>
          </a:p>
        </p:txBody>
      </p:sp>
    </p:spTree>
    <p:extLst>
      <p:ext uri="{BB962C8B-B14F-4D97-AF65-F5344CB8AC3E}">
        <p14:creationId xmlns:p14="http://schemas.microsoft.com/office/powerpoint/2010/main" val="13791703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theme" Target="../theme/theme1.xml"/><Relationship Id="rId57" Type="http://schemas.openxmlformats.org/officeDocument/2006/relationships/image" Target="../media/image1.png"/><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28"/>
          <p:cNvCxnSpPr>
            <a:cxnSpLocks noChangeShapeType="1"/>
          </p:cNvCxnSpPr>
          <p:nvPr userDrawn="1"/>
        </p:nvCxnSpPr>
        <p:spPr bwMode="auto">
          <a:xfrm>
            <a:off x="256341" y="4858187"/>
            <a:ext cx="8640000" cy="0"/>
          </a:xfrm>
          <a:prstGeom prst="line">
            <a:avLst/>
          </a:prstGeom>
          <a:noFill/>
          <a:ln w="9525" cmpd="sng">
            <a:gradFill flip="none" rotWithShape="1">
              <a:gsLst>
                <a:gs pos="0">
                  <a:schemeClr val="accent1"/>
                </a:gs>
                <a:gs pos="100000">
                  <a:schemeClr val="accent3"/>
                </a:gs>
              </a:gsLst>
              <a:lin ang="0" scaled="1"/>
              <a:tileRect/>
            </a:gradFill>
            <a:round/>
            <a:headEnd/>
            <a:tailEnd/>
          </a:ln>
          <a:effectLst/>
          <a:extLst>
            <a:ext uri="{909E8E84-426E-40dd-AFC4-6F175D3DCCD1}">
              <a14:hiddenFill xmlns:a14="http://schemas.microsoft.com/office/drawing/2010/main">
                <a:noFill/>
              </a14:hiddenFill>
            </a:ext>
          </a:extLst>
        </p:spPr>
      </p:cxnSp>
      <p:sp>
        <p:nvSpPr>
          <p:cNvPr id="15" name="TextBox 14"/>
          <p:cNvSpPr txBox="1"/>
          <p:nvPr userDrawn="1"/>
        </p:nvSpPr>
        <p:spPr>
          <a:xfrm>
            <a:off x="443460" y="4959943"/>
            <a:ext cx="2111723" cy="123111"/>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00" b="0" i="0" dirty="0" smtClean="0">
                <a:solidFill>
                  <a:schemeClr val="bg2"/>
                </a:solidFill>
                <a:effectLst/>
                <a:latin typeface="Roboto Light"/>
                <a:cs typeface="Roboto Light"/>
              </a:rPr>
              <a:t>©2016 QSAN Confidential. All rights reserved.</a:t>
            </a:r>
            <a:endParaRPr lang="zh-TW" altLang="en-US" sz="800" b="0" i="0" dirty="0" smtClean="0">
              <a:solidFill>
                <a:schemeClr val="bg2"/>
              </a:solidFill>
              <a:effectLst/>
              <a:latin typeface="Roboto Light"/>
              <a:cs typeface="Roboto Light"/>
            </a:endParaRPr>
          </a:p>
        </p:txBody>
      </p:sp>
      <p:pic>
        <p:nvPicPr>
          <p:cNvPr id="4" name="Picture 3" descr="QSAN-Logo-Gray1x100.png"/>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8311799" y="4907674"/>
            <a:ext cx="576000" cy="167040"/>
          </a:xfrm>
          <a:prstGeom prst="rect">
            <a:avLst/>
          </a:prstGeom>
        </p:spPr>
      </p:pic>
    </p:spTree>
    <p:extLst>
      <p:ext uri="{BB962C8B-B14F-4D97-AF65-F5344CB8AC3E}">
        <p14:creationId xmlns:p14="http://schemas.microsoft.com/office/powerpoint/2010/main" val="414502030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7" r:id="rId4"/>
    <p:sldLayoutId id="2147483663" r:id="rId5"/>
    <p:sldLayoutId id="2147483652" r:id="rId6"/>
    <p:sldLayoutId id="2147483715" r:id="rId7"/>
    <p:sldLayoutId id="2147483716" r:id="rId8"/>
    <p:sldLayoutId id="2147483653" r:id="rId9"/>
    <p:sldLayoutId id="2147483669" r:id="rId10"/>
    <p:sldLayoutId id="2147483654" r:id="rId11"/>
    <p:sldLayoutId id="2147483655" r:id="rId12"/>
    <p:sldLayoutId id="2147483668" r:id="rId13"/>
    <p:sldLayoutId id="2147483656" r:id="rId14"/>
    <p:sldLayoutId id="2147483657" r:id="rId15"/>
    <p:sldLayoutId id="2147483688" r:id="rId16"/>
    <p:sldLayoutId id="2147483689" r:id="rId17"/>
    <p:sldLayoutId id="2147483691" r:id="rId18"/>
    <p:sldLayoutId id="2147483690" r:id="rId19"/>
    <p:sldLayoutId id="2147483703" r:id="rId20"/>
    <p:sldLayoutId id="2147483692" r:id="rId21"/>
    <p:sldLayoutId id="2147483714" r:id="rId22"/>
    <p:sldLayoutId id="2147483708" r:id="rId23"/>
    <p:sldLayoutId id="2147483702" r:id="rId24"/>
    <p:sldLayoutId id="2147483706" r:id="rId25"/>
    <p:sldLayoutId id="2147483709" r:id="rId26"/>
    <p:sldLayoutId id="2147483694" r:id="rId27"/>
    <p:sldLayoutId id="2147483705" r:id="rId28"/>
    <p:sldLayoutId id="2147483693" r:id="rId29"/>
    <p:sldLayoutId id="2147483695" r:id="rId30"/>
    <p:sldLayoutId id="2147483696" r:id="rId31"/>
    <p:sldLayoutId id="2147483697" r:id="rId32"/>
    <p:sldLayoutId id="2147483718" r:id="rId33"/>
    <p:sldLayoutId id="2147483707" r:id="rId34"/>
    <p:sldLayoutId id="2147483698" r:id="rId35"/>
    <p:sldLayoutId id="2147483699" r:id="rId36"/>
    <p:sldLayoutId id="2147483700" r:id="rId37"/>
    <p:sldLayoutId id="2147483701" r:id="rId38"/>
    <p:sldLayoutId id="2147483704" r:id="rId39"/>
    <p:sldLayoutId id="2147483670" r:id="rId40"/>
    <p:sldLayoutId id="2147483671" r:id="rId41"/>
    <p:sldLayoutId id="2147483672" r:id="rId42"/>
    <p:sldLayoutId id="2147483673" r:id="rId43"/>
    <p:sldLayoutId id="2147483674" r:id="rId44"/>
    <p:sldLayoutId id="2147483675" r:id="rId45"/>
    <p:sldLayoutId id="2147483676" r:id="rId46"/>
    <p:sldLayoutId id="2147483677" r:id="rId47"/>
    <p:sldLayoutId id="2147483678" r:id="rId48"/>
    <p:sldLayoutId id="2147483679" r:id="rId49"/>
    <p:sldLayoutId id="2147483680" r:id="rId50"/>
    <p:sldLayoutId id="2147483681" r:id="rId51"/>
    <p:sldLayoutId id="2147483682" r:id="rId52"/>
    <p:sldLayoutId id="2147483683" r:id="rId53"/>
    <p:sldLayoutId id="2147483717" r:id="rId54"/>
    <p:sldLayoutId id="2147483719" r:id="rId55"/>
  </p:sldLayoutIdLst>
  <p:transition xmlns:p14="http://schemas.microsoft.com/office/powerpoint/2010/main" spd="slow">
    <p:push dir="u"/>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3.png"/><Relationship Id="rId5" Type="http://schemas.microsoft.com/office/2007/relationships/hdphoto" Target="../media/hdphoto3.wdp"/><Relationship Id="rId6" Type="http://schemas.openxmlformats.org/officeDocument/2006/relationships/image" Target="../media/image14.png"/><Relationship Id="rId7" Type="http://schemas.microsoft.com/office/2007/relationships/hdphoto" Target="../media/hdphoto4.wdp"/><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1.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8.png"/><Relationship Id="rId5" Type="http://schemas.microsoft.com/office/2007/relationships/hdphoto" Target="../media/hdphoto9.wdp"/><Relationship Id="rId6" Type="http://schemas.openxmlformats.org/officeDocument/2006/relationships/image" Target="../media/image2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38.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 Type="http://schemas.openxmlformats.org/officeDocument/2006/relationships/slideLayout" Target="../slideLayouts/slideLayout39.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image" Target="../media/image25.png"/><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8.wdp"/><Relationship Id="rId5" Type="http://schemas.openxmlformats.org/officeDocument/2006/relationships/image" Target="../media/image28.png"/><Relationship Id="rId6" Type="http://schemas.microsoft.com/office/2007/relationships/hdphoto" Target="../media/hdphoto9.wdp"/><Relationship Id="rId7" Type="http://schemas.openxmlformats.org/officeDocument/2006/relationships/image" Target="../media/image29.png"/><Relationship Id="rId8" Type="http://schemas.microsoft.com/office/2007/relationships/hdphoto" Target="../media/hdphoto10.wdp"/><Relationship Id="rId9" Type="http://schemas.microsoft.com/office/2007/relationships/hdphoto" Target="../media/hdphoto11.wdp"/><Relationship Id="rId10" Type="http://schemas.openxmlformats.org/officeDocument/2006/relationships/image" Target="../media/image34.png"/><Relationship Id="rId11"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39.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24.png"/><Relationship Id="rId1" Type="http://schemas.openxmlformats.org/officeDocument/2006/relationships/slideLayout" Target="../slideLayouts/slideLayout38.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36.png"/><Relationship Id="rId1" Type="http://schemas.openxmlformats.org/officeDocument/2006/relationships/slideLayout" Target="../slideLayouts/slideLayout38.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8.png"/><Relationship Id="rId5" Type="http://schemas.microsoft.com/office/2007/relationships/hdphoto" Target="../media/hdphoto9.wdp"/><Relationship Id="rId6" Type="http://schemas.openxmlformats.org/officeDocument/2006/relationships/image" Target="../media/image29.png"/><Relationship Id="rId7" Type="http://schemas.microsoft.com/office/2007/relationships/hdphoto" Target="../media/hdphoto10.wdp"/><Relationship Id="rId8" Type="http://schemas.microsoft.com/office/2007/relationships/hdphoto" Target="../media/hdphoto11.wdp"/><Relationship Id="rId9"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59.png"/><Relationship Id="rId7"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52.png"/><Relationship Id="rId7" Type="http://schemas.openxmlformats.org/officeDocument/2006/relationships/image" Target="../media/image72.png"/><Relationship Id="rId1" Type="http://schemas.openxmlformats.org/officeDocument/2006/relationships/slideLayout" Target="../slideLayouts/slideLayout22.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11.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9.png"/><Relationship Id="rId3"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9.png"/><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38.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17.png"/><Relationship Id="rId13" Type="http://schemas.microsoft.com/office/2007/relationships/hdphoto" Target="../media/hdphoto7.wdp"/><Relationship Id="rId1" Type="http://schemas.openxmlformats.org/officeDocument/2006/relationships/slideLayout" Target="../slideLayouts/slideLayout12.xml"/><Relationship Id="rId2" Type="http://schemas.openxmlformats.org/officeDocument/2006/relationships/image" Target="../media/image12.png"/><Relationship Id="rId3" Type="http://schemas.microsoft.com/office/2007/relationships/hdphoto" Target="../media/hdphoto2.wdp"/><Relationship Id="rId4" Type="http://schemas.openxmlformats.org/officeDocument/2006/relationships/image" Target="../media/image13.png"/><Relationship Id="rId5" Type="http://schemas.microsoft.com/office/2007/relationships/hdphoto" Target="../media/hdphoto3.wdp"/><Relationship Id="rId6" Type="http://schemas.openxmlformats.org/officeDocument/2006/relationships/image" Target="../media/image14.png"/><Relationship Id="rId7" Type="http://schemas.microsoft.com/office/2007/relationships/hdphoto" Target="../media/hdphoto4.wdp"/><Relationship Id="rId8" Type="http://schemas.openxmlformats.org/officeDocument/2006/relationships/image" Target="../media/image15.png"/><Relationship Id="rId9" Type="http://schemas.microsoft.com/office/2007/relationships/hdphoto" Target="../media/hdphoto5.wdp"/><Relationship Id="rId10"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0.png"/><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 Type="http://schemas.openxmlformats.org/officeDocument/2006/relationships/slideLayout" Target="../slideLayouts/slideLayout11.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42.png"/><Relationship Id="rId9" Type="http://schemas.openxmlformats.org/officeDocument/2006/relationships/image" Target="../media/image40.png"/><Relationship Id="rId10"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4" Type="http://schemas.microsoft.com/office/2007/relationships/hdphoto" Target="../media/hdphoto12.wdp"/><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3.png"/></Relationships>
</file>

<file path=ppt/slides/_rels/slide59.xml.rels><?xml version="1.0" encoding="UTF-8" standalone="yes"?>
<Relationships xmlns="http://schemas.openxmlformats.org/package/2006/relationships"><Relationship Id="rId9" Type="http://schemas.openxmlformats.org/officeDocument/2006/relationships/image" Target="../media/image130.png"/><Relationship Id="rId20" Type="http://schemas.openxmlformats.org/officeDocument/2006/relationships/image" Target="../media/image141.png"/><Relationship Id="rId21" Type="http://schemas.openxmlformats.org/officeDocument/2006/relationships/image" Target="../media/image142.png"/><Relationship Id="rId22" Type="http://schemas.openxmlformats.org/officeDocument/2006/relationships/image" Target="../media/image143.png"/><Relationship Id="rId23" Type="http://schemas.openxmlformats.org/officeDocument/2006/relationships/image" Target="../media/image144.png"/><Relationship Id="rId24" Type="http://schemas.openxmlformats.org/officeDocument/2006/relationships/image" Target="../media/image145.png"/><Relationship Id="rId25" Type="http://schemas.openxmlformats.org/officeDocument/2006/relationships/image" Target="../media/image146.png"/><Relationship Id="rId26" Type="http://schemas.openxmlformats.org/officeDocument/2006/relationships/image" Target="../media/image147.png"/><Relationship Id="rId27" Type="http://schemas.openxmlformats.org/officeDocument/2006/relationships/image" Target="../media/image148.png"/><Relationship Id="rId28" Type="http://schemas.openxmlformats.org/officeDocument/2006/relationships/image" Target="../media/image149.png"/><Relationship Id="rId29" Type="http://schemas.openxmlformats.org/officeDocument/2006/relationships/image" Target="../media/image150.png"/><Relationship Id="rId10" Type="http://schemas.openxmlformats.org/officeDocument/2006/relationships/image" Target="../media/image131.png"/><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image" Target="../media/image135.png"/><Relationship Id="rId15" Type="http://schemas.openxmlformats.org/officeDocument/2006/relationships/image" Target="../media/image136.png"/><Relationship Id="rId16" Type="http://schemas.openxmlformats.org/officeDocument/2006/relationships/image" Target="../media/image137.png"/><Relationship Id="rId17" Type="http://schemas.openxmlformats.org/officeDocument/2006/relationships/image" Target="../media/image138.png"/><Relationship Id="rId18" Type="http://schemas.openxmlformats.org/officeDocument/2006/relationships/image" Target="../media/image139.png"/><Relationship Id="rId19" Type="http://schemas.openxmlformats.org/officeDocument/2006/relationships/image" Target="../media/image140.png"/><Relationship Id="rId1" Type="http://schemas.openxmlformats.org/officeDocument/2006/relationships/slideLayout" Target="../slideLayouts/slideLayout39.xml"/><Relationship Id="rId2" Type="http://schemas.openxmlformats.org/officeDocument/2006/relationships/image" Target="../media/image72.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5.png"/><Relationship Id="rId5" Type="http://schemas.microsoft.com/office/2007/relationships/hdphoto" Target="../media/hdphoto13.wdp"/><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153.jpeg"/><Relationship Id="rId6" Type="http://schemas.openxmlformats.org/officeDocument/2006/relationships/image" Target="../media/image154.jpeg"/><Relationship Id="rId7" Type="http://schemas.openxmlformats.org/officeDocument/2006/relationships/image" Target="../media/image155.jpe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6.jpeg"/><Relationship Id="rId3" Type="http://schemas.openxmlformats.org/officeDocument/2006/relationships/image" Target="../media/image1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6.jpeg"/><Relationship Id="rId3"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8.jpg"/><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59.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27.xml"/><Relationship Id="rId2" Type="http://schemas.openxmlformats.org/officeDocument/2006/relationships/image" Target="../media/image15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0.jpeg"/><Relationship Id="rId3" Type="http://schemas.openxmlformats.org/officeDocument/2006/relationships/image" Target="../media/image1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2.jpg"/><Relationship Id="rId3" Type="http://schemas.openxmlformats.org/officeDocument/2006/relationships/image" Target="../media/image1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4.jpeg"/><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53.png"/><Relationship Id="rId6" Type="http://schemas.openxmlformats.org/officeDocument/2006/relationships/image" Target="../media/image168.png"/><Relationship Id="rId1" Type="http://schemas.openxmlformats.org/officeDocument/2006/relationships/slideLayout" Target="../slideLayouts/slideLayout39.xml"/><Relationship Id="rId2" Type="http://schemas.openxmlformats.org/officeDocument/2006/relationships/image" Target="../media/image16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69.jpg"/></Relationships>
</file>

<file path=ppt/slides/_rels/slide75.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78.png"/><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74.png"/><Relationship Id="rId3" Type="http://schemas.microsoft.com/office/2007/relationships/hdphoto" Target="../media/hdphoto14.wdp"/></Relationships>
</file>

<file path=ppt/slides/_rels/slide78.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27.png"/><Relationship Id="rId5" Type="http://schemas.microsoft.com/office/2007/relationships/hdphoto" Target="../media/hdphoto8.wdp"/><Relationship Id="rId6" Type="http://schemas.openxmlformats.org/officeDocument/2006/relationships/image" Target="../media/image28.png"/><Relationship Id="rId7" Type="http://schemas.microsoft.com/office/2007/relationships/hdphoto" Target="../media/hdphoto9.wdp"/><Relationship Id="rId8" Type="http://schemas.openxmlformats.org/officeDocument/2006/relationships/image" Target="../media/image29.png"/><Relationship Id="rId9" Type="http://schemas.microsoft.com/office/2007/relationships/hdphoto" Target="../media/hdphoto10.wdp"/><Relationship Id="rId10" Type="http://schemas.microsoft.com/office/2007/relationships/hdphoto" Target="../media/hdphoto11.wdp"/><Relationship Id="rId1" Type="http://schemas.openxmlformats.org/officeDocument/2006/relationships/slideLayout" Target="../slideLayouts/slideLayout27.xml"/><Relationship Id="rId2" Type="http://schemas.openxmlformats.org/officeDocument/2006/relationships/image" Target="../media/image175.png"/></Relationships>
</file>

<file path=ppt/slides/_rels/slide79.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52.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81.png"/><Relationship Id="rId10" Type="http://schemas.openxmlformats.org/officeDocument/2006/relationships/image" Target="../media/image182.png"/><Relationship Id="rId1" Type="http://schemas.openxmlformats.org/officeDocument/2006/relationships/slideLayout" Target="../slideLayouts/slideLayout27.xml"/><Relationship Id="rId2" Type="http://schemas.openxmlformats.org/officeDocument/2006/relationships/image" Target="../media/image1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0.png"/><Relationship Id="rId1" Type="http://schemas.openxmlformats.org/officeDocument/2006/relationships/slideLayout" Target="../slideLayouts/slideLayout38.xml"/><Relationship Id="rId2" Type="http://schemas.openxmlformats.org/officeDocument/2006/relationships/image" Target="../media/image1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86.jpeg"/><Relationship Id="rId3" Type="http://schemas.openxmlformats.org/officeDocument/2006/relationships/image" Target="../media/image1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XCubeSAN </a:t>
            </a:r>
            <a:r>
              <a:rPr lang="en-US" altLang="zh-TW" dirty="0" smtClean="0"/>
              <a:t>XS5200 </a:t>
            </a:r>
            <a:r>
              <a:rPr lang="en-US" dirty="0" smtClean="0"/>
              <a:t>Introduction</a:t>
            </a:r>
            <a:endParaRPr lang="en-US" dirty="0"/>
          </a:p>
        </p:txBody>
      </p:sp>
      <p:sp>
        <p:nvSpPr>
          <p:cNvPr id="5" name="Subtitle 4"/>
          <p:cNvSpPr>
            <a:spLocks noGrp="1"/>
          </p:cNvSpPr>
          <p:nvPr>
            <p:ph type="subTitle" idx="1"/>
          </p:nvPr>
        </p:nvSpPr>
        <p:spPr/>
        <p:txBody>
          <a:bodyPr/>
          <a:lstStyle/>
          <a:p>
            <a:r>
              <a:rPr lang="en-US" dirty="0" smtClean="0"/>
              <a:t>May, 2016</a:t>
            </a:r>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6000"/>
                    </a14:imgEffect>
                    <a14:imgEffect>
                      <a14:saturation sat="8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2" y="3652706"/>
            <a:ext cx="9144000" cy="891540"/>
          </a:xfrm>
          <a:prstGeom prst="rect">
            <a:avLst/>
          </a:prstGeom>
          <a:effectLst>
            <a:reflection stA="30000" endPos="30000" dir="5400000" sy="-100000" algn="bl" rotWithShape="0"/>
          </a:effectLst>
        </p:spPr>
      </p:pic>
    </p:spTree>
    <p:extLst>
      <p:ext uri="{BB962C8B-B14F-4D97-AF65-F5344CB8AC3E}">
        <p14:creationId xmlns:p14="http://schemas.microsoft.com/office/powerpoint/2010/main" val="15421114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600" dirty="0" smtClean="0"/>
              <a:t>XCubeSAN </a:t>
            </a:r>
            <a:r>
              <a:rPr lang="en-US" sz="3600" dirty="0"/>
              <a:t>Series </a:t>
            </a:r>
            <a:r>
              <a:rPr lang="en-US" sz="3600" dirty="0" smtClean="0"/>
              <a:t>Answers the </a:t>
            </a:r>
            <a:r>
              <a:rPr lang="en-US" sz="3600" dirty="0"/>
              <a:t>Challenges</a:t>
            </a:r>
          </a:p>
        </p:txBody>
      </p:sp>
      <p:grpSp>
        <p:nvGrpSpPr>
          <p:cNvPr id="32" name="Group 31"/>
          <p:cNvGrpSpPr/>
          <p:nvPr/>
        </p:nvGrpSpPr>
        <p:grpSpPr>
          <a:xfrm>
            <a:off x="2523550" y="1672462"/>
            <a:ext cx="684000" cy="684000"/>
            <a:chOff x="2561731" y="1639460"/>
            <a:chExt cx="684000" cy="684000"/>
          </a:xfrm>
        </p:grpSpPr>
        <p:sp>
          <p:nvSpPr>
            <p:cNvPr id="33" name="Rounded Rectangle 32"/>
            <p:cNvSpPr/>
            <p:nvPr/>
          </p:nvSpPr>
          <p:spPr>
            <a:xfrm>
              <a:off x="2561731" y="1639460"/>
              <a:ext cx="684000" cy="684000"/>
            </a:xfrm>
            <a:prstGeom prst="roundRect">
              <a:avLst>
                <a:gd name="adj" fmla="val 7857"/>
              </a:avLst>
            </a:prstGeom>
            <a:solidFill>
              <a:schemeClr val="accent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9" name="Picture 38"/>
            <p:cNvPicPr>
              <a:picLocks noChangeAspect="1"/>
            </p:cNvPicPr>
            <p:nvPr/>
          </p:nvPicPr>
          <p:blipFill>
            <a:blip r:embed="rId3"/>
            <a:stretch>
              <a:fillRect/>
            </a:stretch>
          </p:blipFill>
          <p:spPr>
            <a:xfrm>
              <a:off x="2689583" y="1747193"/>
              <a:ext cx="455168" cy="455168"/>
            </a:xfrm>
            <a:prstGeom prst="rect">
              <a:avLst/>
            </a:prstGeom>
          </p:spPr>
        </p:pic>
      </p:grpSp>
      <p:grpSp>
        <p:nvGrpSpPr>
          <p:cNvPr id="26" name="Group 25"/>
          <p:cNvGrpSpPr/>
          <p:nvPr/>
        </p:nvGrpSpPr>
        <p:grpSpPr>
          <a:xfrm>
            <a:off x="2508670" y="3121658"/>
            <a:ext cx="684000" cy="684000"/>
            <a:chOff x="2530671" y="2999676"/>
            <a:chExt cx="684000" cy="684000"/>
          </a:xfrm>
        </p:grpSpPr>
        <p:sp>
          <p:nvSpPr>
            <p:cNvPr id="27" name="Rounded Rectangle 26"/>
            <p:cNvSpPr/>
            <p:nvPr/>
          </p:nvSpPr>
          <p:spPr>
            <a:xfrm>
              <a:off x="2530671" y="2999676"/>
              <a:ext cx="684000" cy="684000"/>
            </a:xfrm>
            <a:prstGeom prst="roundRect">
              <a:avLst>
                <a:gd name="adj" fmla="val 7857"/>
              </a:avLst>
            </a:prstGeom>
            <a:solidFill>
              <a:schemeClr val="accent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8" name="Picture 27"/>
            <p:cNvPicPr>
              <a:picLocks noChangeAspect="1"/>
            </p:cNvPicPr>
            <p:nvPr/>
          </p:nvPicPr>
          <p:blipFill>
            <a:blip r:embed="rId4"/>
            <a:stretch>
              <a:fillRect/>
            </a:stretch>
          </p:blipFill>
          <p:spPr>
            <a:xfrm>
              <a:off x="2647033" y="3100955"/>
              <a:ext cx="455168" cy="455168"/>
            </a:xfrm>
            <a:prstGeom prst="rect">
              <a:avLst/>
            </a:prstGeom>
          </p:spPr>
        </p:pic>
      </p:grpSp>
      <p:grpSp>
        <p:nvGrpSpPr>
          <p:cNvPr id="40" name="Group 39"/>
          <p:cNvGrpSpPr/>
          <p:nvPr/>
        </p:nvGrpSpPr>
        <p:grpSpPr>
          <a:xfrm>
            <a:off x="5993879" y="3120371"/>
            <a:ext cx="684000" cy="684000"/>
            <a:chOff x="5943079" y="2966033"/>
            <a:chExt cx="684000" cy="684000"/>
          </a:xfrm>
        </p:grpSpPr>
        <p:sp>
          <p:nvSpPr>
            <p:cNvPr id="41" name="Rounded Rectangle 40"/>
            <p:cNvSpPr/>
            <p:nvPr/>
          </p:nvSpPr>
          <p:spPr>
            <a:xfrm>
              <a:off x="5943079" y="2966033"/>
              <a:ext cx="684000" cy="684000"/>
            </a:xfrm>
            <a:prstGeom prst="roundRect">
              <a:avLst>
                <a:gd name="adj" fmla="val 7857"/>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2" name="Picture 41"/>
            <p:cNvPicPr>
              <a:picLocks noChangeAspect="1"/>
            </p:cNvPicPr>
            <p:nvPr/>
          </p:nvPicPr>
          <p:blipFill>
            <a:blip r:embed="rId5"/>
            <a:stretch>
              <a:fillRect/>
            </a:stretch>
          </p:blipFill>
          <p:spPr>
            <a:xfrm>
              <a:off x="6062844" y="3081853"/>
              <a:ext cx="455168" cy="455168"/>
            </a:xfrm>
            <a:prstGeom prst="rect">
              <a:avLst/>
            </a:prstGeom>
          </p:spPr>
        </p:pic>
      </p:grpSp>
      <p:grpSp>
        <p:nvGrpSpPr>
          <p:cNvPr id="29" name="Group 28"/>
          <p:cNvGrpSpPr/>
          <p:nvPr/>
        </p:nvGrpSpPr>
        <p:grpSpPr>
          <a:xfrm>
            <a:off x="5985792" y="1672464"/>
            <a:ext cx="684000" cy="684000"/>
            <a:chOff x="5983526" y="1599016"/>
            <a:chExt cx="684000" cy="684000"/>
          </a:xfrm>
        </p:grpSpPr>
        <p:sp>
          <p:nvSpPr>
            <p:cNvPr id="30" name="Rounded Rectangle 29"/>
            <p:cNvSpPr/>
            <p:nvPr/>
          </p:nvSpPr>
          <p:spPr>
            <a:xfrm>
              <a:off x="5983526" y="1599016"/>
              <a:ext cx="684000" cy="684000"/>
            </a:xfrm>
            <a:prstGeom prst="roundRect">
              <a:avLst>
                <a:gd name="adj" fmla="val 7857"/>
              </a:avLst>
            </a:prstGeom>
            <a:solidFill>
              <a:schemeClr val="accent4">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6"/>
            <a:stretch>
              <a:fillRect/>
            </a:stretch>
          </p:blipFill>
          <p:spPr>
            <a:xfrm>
              <a:off x="6119469" y="1682482"/>
              <a:ext cx="455168" cy="455168"/>
            </a:xfrm>
            <a:prstGeom prst="rect">
              <a:avLst/>
            </a:prstGeom>
          </p:spPr>
        </p:pic>
      </p:grpSp>
      <p:grpSp>
        <p:nvGrpSpPr>
          <p:cNvPr id="38" name="Group 37"/>
          <p:cNvGrpSpPr/>
          <p:nvPr/>
        </p:nvGrpSpPr>
        <p:grpSpPr>
          <a:xfrm>
            <a:off x="3439716" y="1550148"/>
            <a:ext cx="2261650" cy="2592384"/>
            <a:chOff x="3020696" y="1256527"/>
            <a:chExt cx="3075304" cy="3525023"/>
          </a:xfrm>
        </p:grpSpPr>
        <p:sp>
          <p:nvSpPr>
            <p:cNvPr id="8" name="Freeform 5"/>
            <p:cNvSpPr>
              <a:spLocks/>
            </p:cNvSpPr>
            <p:nvPr/>
          </p:nvSpPr>
          <p:spPr bwMode="auto">
            <a:xfrm>
              <a:off x="3020696" y="1256527"/>
              <a:ext cx="3075304" cy="3525023"/>
            </a:xfrm>
            <a:custGeom>
              <a:avLst/>
              <a:gdLst>
                <a:gd name="T0" fmla="*/ 658 w 1847"/>
                <a:gd name="T1" fmla="*/ 2115 h 2116"/>
                <a:gd name="T2" fmla="*/ 658 w 1847"/>
                <a:gd name="T3" fmla="*/ 2116 h 2116"/>
                <a:gd name="T4" fmla="*/ 1630 w 1847"/>
                <a:gd name="T5" fmla="*/ 2116 h 2116"/>
                <a:gd name="T6" fmla="*/ 1523 w 1847"/>
                <a:gd name="T7" fmla="*/ 1569 h 2116"/>
                <a:gd name="T8" fmla="*/ 1652 w 1847"/>
                <a:gd name="T9" fmla="*/ 1173 h 2116"/>
                <a:gd name="T10" fmla="*/ 1626 w 1847"/>
                <a:gd name="T11" fmla="*/ 320 h 2116"/>
                <a:gd name="T12" fmla="*/ 306 w 1847"/>
                <a:gd name="T13" fmla="*/ 427 h 2116"/>
                <a:gd name="T14" fmla="*/ 166 w 1847"/>
                <a:gd name="T15" fmla="*/ 814 h 2116"/>
                <a:gd name="T16" fmla="*/ 216 w 1847"/>
                <a:gd name="T17" fmla="*/ 931 h 2116"/>
                <a:gd name="T18" fmla="*/ 107 w 1847"/>
                <a:gd name="T19" fmla="*/ 1099 h 2116"/>
                <a:gd name="T20" fmla="*/ 27 w 1847"/>
                <a:gd name="T21" fmla="*/ 1214 h 2116"/>
                <a:gd name="T22" fmla="*/ 89 w 1847"/>
                <a:gd name="T23" fmla="*/ 1303 h 2116"/>
                <a:gd name="T24" fmla="*/ 150 w 1847"/>
                <a:gd name="T25" fmla="*/ 1333 h 2116"/>
                <a:gd name="T26" fmla="*/ 141 w 1847"/>
                <a:gd name="T27" fmla="*/ 1433 h 2116"/>
                <a:gd name="T28" fmla="*/ 129 w 1847"/>
                <a:gd name="T29" fmla="*/ 1494 h 2116"/>
                <a:gd name="T30" fmla="*/ 152 w 1847"/>
                <a:gd name="T31" fmla="*/ 1518 h 2116"/>
                <a:gd name="T32" fmla="*/ 143 w 1847"/>
                <a:gd name="T33" fmla="*/ 1558 h 2116"/>
                <a:gd name="T34" fmla="*/ 163 w 1847"/>
                <a:gd name="T35" fmla="*/ 1633 h 2116"/>
                <a:gd name="T36" fmla="*/ 142 w 1847"/>
                <a:gd name="T37" fmla="*/ 1749 h 2116"/>
                <a:gd name="T38" fmla="*/ 224 w 1847"/>
                <a:gd name="T39" fmla="*/ 1829 h 2116"/>
                <a:gd name="T40" fmla="*/ 658 w 1847"/>
                <a:gd name="T41" fmla="*/ 211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7" h="2116">
                  <a:moveTo>
                    <a:pt x="658" y="2115"/>
                  </a:moveTo>
                  <a:cubicBezTo>
                    <a:pt x="658" y="2115"/>
                    <a:pt x="658" y="2115"/>
                    <a:pt x="658" y="2116"/>
                  </a:cubicBezTo>
                  <a:cubicBezTo>
                    <a:pt x="1630" y="2116"/>
                    <a:pt x="1630" y="2116"/>
                    <a:pt x="1630" y="2116"/>
                  </a:cubicBezTo>
                  <a:cubicBezTo>
                    <a:pt x="1553" y="1972"/>
                    <a:pt x="1499" y="1795"/>
                    <a:pt x="1523" y="1569"/>
                  </a:cubicBezTo>
                  <a:cubicBezTo>
                    <a:pt x="1545" y="1357"/>
                    <a:pt x="1598" y="1253"/>
                    <a:pt x="1652" y="1173"/>
                  </a:cubicBezTo>
                  <a:cubicBezTo>
                    <a:pt x="1800" y="950"/>
                    <a:pt x="1847" y="593"/>
                    <a:pt x="1626" y="320"/>
                  </a:cubicBezTo>
                  <a:cubicBezTo>
                    <a:pt x="1368" y="0"/>
                    <a:pt x="452" y="21"/>
                    <a:pt x="306" y="427"/>
                  </a:cubicBezTo>
                  <a:cubicBezTo>
                    <a:pt x="211" y="692"/>
                    <a:pt x="212" y="663"/>
                    <a:pt x="166" y="814"/>
                  </a:cubicBezTo>
                  <a:cubicBezTo>
                    <a:pt x="147" y="877"/>
                    <a:pt x="217" y="877"/>
                    <a:pt x="216" y="931"/>
                  </a:cubicBezTo>
                  <a:cubicBezTo>
                    <a:pt x="215" y="953"/>
                    <a:pt x="162" y="1024"/>
                    <a:pt x="107" y="1099"/>
                  </a:cubicBezTo>
                  <a:cubicBezTo>
                    <a:pt x="55" y="1169"/>
                    <a:pt x="50" y="1168"/>
                    <a:pt x="27" y="1214"/>
                  </a:cubicBezTo>
                  <a:cubicBezTo>
                    <a:pt x="0" y="1268"/>
                    <a:pt x="39" y="1287"/>
                    <a:pt x="89" y="1303"/>
                  </a:cubicBezTo>
                  <a:cubicBezTo>
                    <a:pt x="117" y="1312"/>
                    <a:pt x="134" y="1314"/>
                    <a:pt x="150" y="1333"/>
                  </a:cubicBezTo>
                  <a:cubicBezTo>
                    <a:pt x="182" y="1370"/>
                    <a:pt x="154" y="1411"/>
                    <a:pt x="141" y="1433"/>
                  </a:cubicBezTo>
                  <a:cubicBezTo>
                    <a:pt x="129" y="1453"/>
                    <a:pt x="112" y="1473"/>
                    <a:pt x="129" y="1494"/>
                  </a:cubicBezTo>
                  <a:cubicBezTo>
                    <a:pt x="145" y="1513"/>
                    <a:pt x="163" y="1513"/>
                    <a:pt x="152" y="1518"/>
                  </a:cubicBezTo>
                  <a:cubicBezTo>
                    <a:pt x="149" y="1520"/>
                    <a:pt x="135" y="1543"/>
                    <a:pt x="143" y="1558"/>
                  </a:cubicBezTo>
                  <a:cubicBezTo>
                    <a:pt x="158" y="1590"/>
                    <a:pt x="190" y="1588"/>
                    <a:pt x="163" y="1633"/>
                  </a:cubicBezTo>
                  <a:cubicBezTo>
                    <a:pt x="137" y="1679"/>
                    <a:pt x="137" y="1721"/>
                    <a:pt x="142" y="1749"/>
                  </a:cubicBezTo>
                  <a:cubicBezTo>
                    <a:pt x="145" y="1766"/>
                    <a:pt x="165" y="1818"/>
                    <a:pt x="224" y="1829"/>
                  </a:cubicBezTo>
                  <a:cubicBezTo>
                    <a:pt x="312" y="1845"/>
                    <a:pt x="562" y="1816"/>
                    <a:pt x="658" y="211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p:nvGrpSpPr>
          <p:grpSpPr>
            <a:xfrm>
              <a:off x="3627437" y="1522412"/>
              <a:ext cx="2208214" cy="1978026"/>
              <a:chOff x="3627437" y="1522412"/>
              <a:chExt cx="2208214" cy="1978026"/>
            </a:xfrm>
          </p:grpSpPr>
          <p:sp>
            <p:nvSpPr>
              <p:cNvPr id="18" name="Freeform 5"/>
              <p:cNvSpPr>
                <a:spLocks/>
              </p:cNvSpPr>
              <p:nvPr/>
            </p:nvSpPr>
            <p:spPr bwMode="auto">
              <a:xfrm>
                <a:off x="5249863" y="2217738"/>
                <a:ext cx="585788" cy="1154113"/>
              </a:xfrm>
              <a:custGeom>
                <a:avLst/>
                <a:gdLst>
                  <a:gd name="T0" fmla="*/ 533 w 540"/>
                  <a:gd name="T1" fmla="*/ 323 h 1063"/>
                  <a:gd name="T2" fmla="*/ 394 w 540"/>
                  <a:gd name="T3" fmla="*/ 0 h 1063"/>
                  <a:gd name="T4" fmla="*/ 0 w 540"/>
                  <a:gd name="T5" fmla="*/ 679 h 1063"/>
                  <a:gd name="T6" fmla="*/ 91 w 540"/>
                  <a:gd name="T7" fmla="*/ 1063 h 1063"/>
                  <a:gd name="T8" fmla="*/ 98 w 540"/>
                  <a:gd name="T9" fmla="*/ 1044 h 1063"/>
                  <a:gd name="T10" fmla="*/ 296 w 540"/>
                  <a:gd name="T11" fmla="*/ 692 h 1063"/>
                  <a:gd name="T12" fmla="*/ 533 w 540"/>
                  <a:gd name="T13" fmla="*/ 323 h 1063"/>
                </a:gdLst>
                <a:ahLst/>
                <a:cxnLst>
                  <a:cxn ang="0">
                    <a:pos x="T0" y="T1"/>
                  </a:cxn>
                  <a:cxn ang="0">
                    <a:pos x="T2" y="T3"/>
                  </a:cxn>
                  <a:cxn ang="0">
                    <a:pos x="T4" y="T5"/>
                  </a:cxn>
                  <a:cxn ang="0">
                    <a:pos x="T6" y="T7"/>
                  </a:cxn>
                  <a:cxn ang="0">
                    <a:pos x="T8" y="T9"/>
                  </a:cxn>
                  <a:cxn ang="0">
                    <a:pos x="T10" y="T11"/>
                  </a:cxn>
                  <a:cxn ang="0">
                    <a:pos x="T12" y="T13"/>
                  </a:cxn>
                </a:cxnLst>
                <a:rect l="0" t="0" r="r" b="b"/>
                <a:pathLst>
                  <a:path w="540" h="1063">
                    <a:moveTo>
                      <a:pt x="533" y="323"/>
                    </a:moveTo>
                    <a:cubicBezTo>
                      <a:pt x="525" y="108"/>
                      <a:pt x="414" y="15"/>
                      <a:pt x="394" y="0"/>
                    </a:cubicBezTo>
                    <a:cubicBezTo>
                      <a:pt x="165" y="97"/>
                      <a:pt x="0" y="364"/>
                      <a:pt x="0" y="679"/>
                    </a:cubicBezTo>
                    <a:cubicBezTo>
                      <a:pt x="0" y="820"/>
                      <a:pt x="34" y="952"/>
                      <a:pt x="91" y="1063"/>
                    </a:cubicBezTo>
                    <a:cubicBezTo>
                      <a:pt x="96" y="1052"/>
                      <a:pt x="98" y="1044"/>
                      <a:pt x="98" y="1044"/>
                    </a:cubicBezTo>
                    <a:cubicBezTo>
                      <a:pt x="351" y="946"/>
                      <a:pt x="296" y="692"/>
                      <a:pt x="296" y="692"/>
                    </a:cubicBezTo>
                    <a:cubicBezTo>
                      <a:pt x="401" y="676"/>
                      <a:pt x="540" y="559"/>
                      <a:pt x="533" y="323"/>
                    </a:cubicBezTo>
                    <a:close/>
                  </a:path>
                </a:pathLst>
              </a:custGeom>
              <a:solidFill>
                <a:srgbClr val="8BC34A"/>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6"/>
              <p:cNvSpPr>
                <a:spLocks/>
              </p:cNvSpPr>
              <p:nvPr/>
            </p:nvSpPr>
            <p:spPr bwMode="auto">
              <a:xfrm>
                <a:off x="4175125" y="2317750"/>
                <a:ext cx="1174750" cy="1182688"/>
              </a:xfrm>
              <a:custGeom>
                <a:avLst/>
                <a:gdLst>
                  <a:gd name="T0" fmla="*/ 365 w 1083"/>
                  <a:gd name="T1" fmla="*/ 0 h 1090"/>
                  <a:gd name="T2" fmla="*/ 0 w 1083"/>
                  <a:gd name="T3" fmla="*/ 399 h 1090"/>
                  <a:gd name="T4" fmla="*/ 60 w 1083"/>
                  <a:gd name="T5" fmla="*/ 511 h 1090"/>
                  <a:gd name="T6" fmla="*/ 52 w 1083"/>
                  <a:gd name="T7" fmla="*/ 522 h 1090"/>
                  <a:gd name="T8" fmla="*/ 465 w 1083"/>
                  <a:gd name="T9" fmla="*/ 782 h 1090"/>
                  <a:gd name="T10" fmla="*/ 467 w 1083"/>
                  <a:gd name="T11" fmla="*/ 791 h 1090"/>
                  <a:gd name="T12" fmla="*/ 469 w 1083"/>
                  <a:gd name="T13" fmla="*/ 792 h 1090"/>
                  <a:gd name="T14" fmla="*/ 494 w 1083"/>
                  <a:gd name="T15" fmla="*/ 860 h 1090"/>
                  <a:gd name="T16" fmla="*/ 491 w 1083"/>
                  <a:gd name="T17" fmla="*/ 859 h 1090"/>
                  <a:gd name="T18" fmla="*/ 503 w 1083"/>
                  <a:gd name="T19" fmla="*/ 882 h 1090"/>
                  <a:gd name="T20" fmla="*/ 503 w 1083"/>
                  <a:gd name="T21" fmla="*/ 882 h 1090"/>
                  <a:gd name="T22" fmla="*/ 503 w 1083"/>
                  <a:gd name="T23" fmla="*/ 882 h 1090"/>
                  <a:gd name="T24" fmla="*/ 869 w 1083"/>
                  <a:gd name="T25" fmla="*/ 1083 h 1090"/>
                  <a:gd name="T26" fmla="*/ 1083 w 1083"/>
                  <a:gd name="T27" fmla="*/ 969 h 1090"/>
                  <a:gd name="T28" fmla="*/ 992 w 1083"/>
                  <a:gd name="T29" fmla="*/ 585 h 1090"/>
                  <a:gd name="T30" fmla="*/ 1059 w 1083"/>
                  <a:gd name="T31" fmla="*/ 250 h 1090"/>
                  <a:gd name="T32" fmla="*/ 905 w 1083"/>
                  <a:gd name="T33" fmla="*/ 268 h 1090"/>
                  <a:gd name="T34" fmla="*/ 365 w 1083"/>
                  <a:gd name="T3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3" h="1090">
                    <a:moveTo>
                      <a:pt x="365" y="0"/>
                    </a:moveTo>
                    <a:cubicBezTo>
                      <a:pt x="301" y="178"/>
                      <a:pt x="168" y="322"/>
                      <a:pt x="0" y="399"/>
                    </a:cubicBezTo>
                    <a:cubicBezTo>
                      <a:pt x="60" y="511"/>
                      <a:pt x="60" y="511"/>
                      <a:pt x="60" y="511"/>
                    </a:cubicBezTo>
                    <a:cubicBezTo>
                      <a:pt x="58" y="516"/>
                      <a:pt x="55" y="519"/>
                      <a:pt x="52" y="522"/>
                    </a:cubicBezTo>
                    <a:cubicBezTo>
                      <a:pt x="84" y="807"/>
                      <a:pt x="465" y="782"/>
                      <a:pt x="465" y="782"/>
                    </a:cubicBezTo>
                    <a:cubicBezTo>
                      <a:pt x="466" y="785"/>
                      <a:pt x="467" y="787"/>
                      <a:pt x="467" y="791"/>
                    </a:cubicBezTo>
                    <a:cubicBezTo>
                      <a:pt x="467" y="791"/>
                      <a:pt x="468" y="791"/>
                      <a:pt x="469" y="792"/>
                    </a:cubicBezTo>
                    <a:cubicBezTo>
                      <a:pt x="494" y="860"/>
                      <a:pt x="494" y="860"/>
                      <a:pt x="494" y="860"/>
                    </a:cubicBezTo>
                    <a:cubicBezTo>
                      <a:pt x="493" y="859"/>
                      <a:pt x="492" y="859"/>
                      <a:pt x="491" y="859"/>
                    </a:cubicBezTo>
                    <a:cubicBezTo>
                      <a:pt x="495" y="867"/>
                      <a:pt x="498" y="875"/>
                      <a:pt x="503" y="882"/>
                    </a:cubicBezTo>
                    <a:cubicBezTo>
                      <a:pt x="503" y="882"/>
                      <a:pt x="503" y="882"/>
                      <a:pt x="503" y="882"/>
                    </a:cubicBezTo>
                    <a:cubicBezTo>
                      <a:pt x="503" y="882"/>
                      <a:pt x="503" y="882"/>
                      <a:pt x="503" y="882"/>
                    </a:cubicBezTo>
                    <a:cubicBezTo>
                      <a:pt x="574" y="1014"/>
                      <a:pt x="716" y="1075"/>
                      <a:pt x="869" y="1083"/>
                    </a:cubicBezTo>
                    <a:cubicBezTo>
                      <a:pt x="1012" y="1090"/>
                      <a:pt x="1066" y="1008"/>
                      <a:pt x="1083" y="969"/>
                    </a:cubicBezTo>
                    <a:cubicBezTo>
                      <a:pt x="1025" y="858"/>
                      <a:pt x="992" y="726"/>
                      <a:pt x="992" y="585"/>
                    </a:cubicBezTo>
                    <a:cubicBezTo>
                      <a:pt x="992" y="464"/>
                      <a:pt x="1016" y="350"/>
                      <a:pt x="1059" y="250"/>
                    </a:cubicBezTo>
                    <a:cubicBezTo>
                      <a:pt x="1010" y="261"/>
                      <a:pt x="958" y="268"/>
                      <a:pt x="905" y="268"/>
                    </a:cubicBezTo>
                    <a:cubicBezTo>
                      <a:pt x="686" y="268"/>
                      <a:pt x="491" y="163"/>
                      <a:pt x="3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7"/>
              <p:cNvSpPr>
                <a:spLocks/>
              </p:cNvSpPr>
              <p:nvPr/>
            </p:nvSpPr>
            <p:spPr bwMode="auto">
              <a:xfrm>
                <a:off x="4545013" y="1522412"/>
                <a:ext cx="1133475" cy="1085850"/>
              </a:xfrm>
              <a:custGeom>
                <a:avLst/>
                <a:gdLst>
                  <a:gd name="T0" fmla="*/ 1044 w 1044"/>
                  <a:gd name="T1" fmla="*/ 638 h 1000"/>
                  <a:gd name="T2" fmla="*/ 1041 w 1044"/>
                  <a:gd name="T3" fmla="*/ 636 h 1000"/>
                  <a:gd name="T4" fmla="*/ 922 w 1044"/>
                  <a:gd name="T5" fmla="*/ 401 h 1000"/>
                  <a:gd name="T6" fmla="*/ 559 w 1044"/>
                  <a:gd name="T7" fmla="*/ 257 h 1000"/>
                  <a:gd name="T8" fmla="*/ 24 w 1044"/>
                  <a:gd name="T9" fmla="*/ 198 h 1000"/>
                  <a:gd name="T10" fmla="*/ 0 w 1044"/>
                  <a:gd name="T11" fmla="*/ 190 h 1000"/>
                  <a:gd name="T12" fmla="*/ 65 w 1044"/>
                  <a:gd name="T13" fmla="*/ 489 h 1000"/>
                  <a:gd name="T14" fmla="*/ 23 w 1044"/>
                  <a:gd name="T15" fmla="*/ 732 h 1000"/>
                  <a:gd name="T16" fmla="*/ 563 w 1044"/>
                  <a:gd name="T17" fmla="*/ 1000 h 1000"/>
                  <a:gd name="T18" fmla="*/ 717 w 1044"/>
                  <a:gd name="T19" fmla="*/ 982 h 1000"/>
                  <a:gd name="T20" fmla="*/ 1044 w 1044"/>
                  <a:gd name="T21" fmla="*/ 6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1000">
                    <a:moveTo>
                      <a:pt x="1044" y="638"/>
                    </a:moveTo>
                    <a:cubicBezTo>
                      <a:pt x="1042" y="637"/>
                      <a:pt x="1041" y="636"/>
                      <a:pt x="1041" y="636"/>
                    </a:cubicBezTo>
                    <a:cubicBezTo>
                      <a:pt x="1041" y="636"/>
                      <a:pt x="1025" y="523"/>
                      <a:pt x="922" y="401"/>
                    </a:cubicBezTo>
                    <a:cubicBezTo>
                      <a:pt x="762" y="225"/>
                      <a:pt x="559" y="257"/>
                      <a:pt x="559" y="257"/>
                    </a:cubicBezTo>
                    <a:cubicBezTo>
                      <a:pt x="294" y="0"/>
                      <a:pt x="24" y="198"/>
                      <a:pt x="24" y="198"/>
                    </a:cubicBezTo>
                    <a:cubicBezTo>
                      <a:pt x="16" y="195"/>
                      <a:pt x="8" y="192"/>
                      <a:pt x="0" y="190"/>
                    </a:cubicBezTo>
                    <a:cubicBezTo>
                      <a:pt x="42" y="281"/>
                      <a:pt x="65" y="382"/>
                      <a:pt x="65" y="489"/>
                    </a:cubicBezTo>
                    <a:cubicBezTo>
                      <a:pt x="65" y="575"/>
                      <a:pt x="50" y="656"/>
                      <a:pt x="23" y="732"/>
                    </a:cubicBezTo>
                    <a:cubicBezTo>
                      <a:pt x="149" y="895"/>
                      <a:pt x="344" y="1000"/>
                      <a:pt x="563" y="1000"/>
                    </a:cubicBezTo>
                    <a:cubicBezTo>
                      <a:pt x="616" y="1000"/>
                      <a:pt x="668" y="993"/>
                      <a:pt x="717" y="982"/>
                    </a:cubicBezTo>
                    <a:cubicBezTo>
                      <a:pt x="786" y="822"/>
                      <a:pt x="903" y="698"/>
                      <a:pt x="1044" y="63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8"/>
              <p:cNvSpPr>
                <a:spLocks/>
              </p:cNvSpPr>
              <p:nvPr/>
            </p:nvSpPr>
            <p:spPr bwMode="auto">
              <a:xfrm>
                <a:off x="3627437" y="1619250"/>
                <a:ext cx="990600" cy="1131888"/>
              </a:xfrm>
              <a:custGeom>
                <a:avLst/>
                <a:gdLst>
                  <a:gd name="T0" fmla="*/ 848 w 913"/>
                  <a:gd name="T1" fmla="*/ 103 h 1043"/>
                  <a:gd name="T2" fmla="*/ 913 w 913"/>
                  <a:gd name="T3" fmla="*/ 402 h 1043"/>
                  <a:gd name="T4" fmla="*/ 506 w 913"/>
                  <a:gd name="T5" fmla="*/ 1043 h 1043"/>
                  <a:gd name="T6" fmla="*/ 498 w 913"/>
                  <a:gd name="T7" fmla="*/ 1028 h 1043"/>
                  <a:gd name="T8" fmla="*/ 157 w 913"/>
                  <a:gd name="T9" fmla="*/ 826 h 1043"/>
                  <a:gd name="T10" fmla="*/ 389 w 913"/>
                  <a:gd name="T11" fmla="*/ 281 h 1043"/>
                  <a:gd name="T12" fmla="*/ 848 w 913"/>
                  <a:gd name="T13" fmla="*/ 103 h 1043"/>
                </a:gdLst>
                <a:ahLst/>
                <a:cxnLst>
                  <a:cxn ang="0">
                    <a:pos x="T0" y="T1"/>
                  </a:cxn>
                  <a:cxn ang="0">
                    <a:pos x="T2" y="T3"/>
                  </a:cxn>
                  <a:cxn ang="0">
                    <a:pos x="T4" y="T5"/>
                  </a:cxn>
                  <a:cxn ang="0">
                    <a:pos x="T6" y="T7"/>
                  </a:cxn>
                  <a:cxn ang="0">
                    <a:pos x="T8" y="T9"/>
                  </a:cxn>
                  <a:cxn ang="0">
                    <a:pos x="T10" y="T11"/>
                  </a:cxn>
                  <a:cxn ang="0">
                    <a:pos x="T12" y="T13"/>
                  </a:cxn>
                </a:cxnLst>
                <a:rect l="0" t="0" r="r" b="b"/>
                <a:pathLst>
                  <a:path w="913" h="1043">
                    <a:moveTo>
                      <a:pt x="848" y="103"/>
                    </a:moveTo>
                    <a:cubicBezTo>
                      <a:pt x="889" y="193"/>
                      <a:pt x="913" y="295"/>
                      <a:pt x="913" y="402"/>
                    </a:cubicBezTo>
                    <a:cubicBezTo>
                      <a:pt x="913" y="688"/>
                      <a:pt x="746" y="934"/>
                      <a:pt x="506" y="1043"/>
                    </a:cubicBezTo>
                    <a:cubicBezTo>
                      <a:pt x="498" y="1028"/>
                      <a:pt x="498" y="1028"/>
                      <a:pt x="498" y="1028"/>
                    </a:cubicBezTo>
                    <a:cubicBezTo>
                      <a:pt x="411" y="1031"/>
                      <a:pt x="262" y="1007"/>
                      <a:pt x="157" y="826"/>
                    </a:cubicBezTo>
                    <a:cubicBezTo>
                      <a:pt x="0" y="556"/>
                      <a:pt x="175" y="304"/>
                      <a:pt x="389" y="281"/>
                    </a:cubicBezTo>
                    <a:cubicBezTo>
                      <a:pt x="389" y="281"/>
                      <a:pt x="492" y="0"/>
                      <a:pt x="848" y="10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34" name="TextBox 33"/>
          <p:cNvSpPr txBox="1"/>
          <p:nvPr/>
        </p:nvSpPr>
        <p:spPr>
          <a:xfrm>
            <a:off x="6647052" y="1562809"/>
            <a:ext cx="1544012" cy="892552"/>
          </a:xfrm>
          <a:prstGeom prst="rect">
            <a:avLst/>
          </a:prstGeom>
          <a:noFill/>
          <a:ln>
            <a:noFill/>
          </a:ln>
        </p:spPr>
        <p:txBody>
          <a:bodyPr wrap="none" rtlCol="0">
            <a:spAutoFit/>
          </a:bodyPr>
          <a:lstStyle/>
          <a:p>
            <a:r>
              <a:rPr lang="en-US" sz="2400" dirty="0" smtClean="0">
                <a:solidFill>
                  <a:schemeClr val="accent4">
                    <a:lumMod val="50000"/>
                  </a:schemeClr>
                </a:solidFill>
                <a:latin typeface="Roboto Light"/>
                <a:ea typeface="Open Sans Light" pitchFamily="34" charset="0"/>
                <a:cs typeface="Roboto Light"/>
              </a:rPr>
              <a:t>Modest</a:t>
            </a:r>
          </a:p>
          <a:p>
            <a:r>
              <a:rPr lang="en-US" sz="1400" dirty="0" smtClean="0">
                <a:solidFill>
                  <a:srgbClr val="4A4A4A"/>
                </a:solidFill>
                <a:latin typeface="Roboto Thin"/>
                <a:ea typeface="Open Sans Light" pitchFamily="34" charset="0"/>
                <a:cs typeface="Roboto Thin"/>
              </a:rPr>
              <a:t>Low TCO</a:t>
            </a:r>
          </a:p>
          <a:p>
            <a:r>
              <a:rPr lang="en-US" sz="1400" dirty="0" smtClean="0">
                <a:solidFill>
                  <a:srgbClr val="4A4A4A"/>
                </a:solidFill>
                <a:latin typeface="Roboto Thin"/>
                <a:ea typeface="Open Sans Light" pitchFamily="34" charset="0"/>
                <a:cs typeface="Roboto Thin"/>
              </a:rPr>
              <a:t>Buy-as-You-Need</a:t>
            </a:r>
            <a:endParaRPr lang="en-US" sz="1400" dirty="0">
              <a:solidFill>
                <a:srgbClr val="4A4A4A"/>
              </a:solidFill>
              <a:latin typeface="Roboto Thin"/>
              <a:ea typeface="Open Sans Light" pitchFamily="34" charset="0"/>
              <a:cs typeface="Roboto Thin"/>
            </a:endParaRPr>
          </a:p>
        </p:txBody>
      </p:sp>
      <p:sp>
        <p:nvSpPr>
          <p:cNvPr id="35" name="TextBox 34"/>
          <p:cNvSpPr txBox="1"/>
          <p:nvPr/>
        </p:nvSpPr>
        <p:spPr>
          <a:xfrm>
            <a:off x="6639615" y="2998735"/>
            <a:ext cx="2159566" cy="892552"/>
          </a:xfrm>
          <a:prstGeom prst="rect">
            <a:avLst/>
          </a:prstGeom>
          <a:noFill/>
          <a:ln>
            <a:noFill/>
          </a:ln>
        </p:spPr>
        <p:txBody>
          <a:bodyPr wrap="none" rtlCol="0">
            <a:spAutoFit/>
          </a:bodyPr>
          <a:lstStyle/>
          <a:p>
            <a:r>
              <a:rPr lang="en-US" sz="2400" dirty="0" smtClean="0">
                <a:solidFill>
                  <a:schemeClr val="accent3">
                    <a:lumMod val="50000"/>
                  </a:schemeClr>
                </a:solidFill>
                <a:latin typeface="Roboto Light"/>
                <a:ea typeface="Open Sans Light" pitchFamily="34" charset="0"/>
                <a:cs typeface="Roboto Light"/>
              </a:rPr>
              <a:t>Simple</a:t>
            </a:r>
          </a:p>
          <a:p>
            <a:r>
              <a:rPr lang="en-US" sz="1400" dirty="0" smtClean="0">
                <a:solidFill>
                  <a:srgbClr val="4A4A4A"/>
                </a:solidFill>
                <a:latin typeface="Roboto Thin"/>
                <a:ea typeface="Open Sans Light" pitchFamily="34" charset="0"/>
                <a:cs typeface="Roboto Thin"/>
              </a:rPr>
              <a:t>Straightforward interface</a:t>
            </a:r>
          </a:p>
          <a:p>
            <a:r>
              <a:rPr lang="en-US" sz="1400" dirty="0" smtClean="0">
                <a:solidFill>
                  <a:srgbClr val="4A4A4A"/>
                </a:solidFill>
                <a:latin typeface="Roboto Thin"/>
                <a:ea typeface="Open Sans Light" pitchFamily="34" charset="0"/>
                <a:cs typeface="Roboto Thin"/>
              </a:rPr>
              <a:t>Easy management</a:t>
            </a:r>
            <a:endParaRPr lang="en-US" sz="1400" dirty="0">
              <a:solidFill>
                <a:srgbClr val="4A4A4A"/>
              </a:solidFill>
              <a:latin typeface="Roboto Thin"/>
              <a:ea typeface="Open Sans Light" pitchFamily="34" charset="0"/>
              <a:cs typeface="Roboto Thin"/>
            </a:endParaRPr>
          </a:p>
        </p:txBody>
      </p:sp>
      <p:sp>
        <p:nvSpPr>
          <p:cNvPr id="36" name="TextBox 35"/>
          <p:cNvSpPr txBox="1"/>
          <p:nvPr/>
        </p:nvSpPr>
        <p:spPr>
          <a:xfrm>
            <a:off x="194903" y="3005906"/>
            <a:ext cx="2308377" cy="1261884"/>
          </a:xfrm>
          <a:prstGeom prst="rect">
            <a:avLst/>
          </a:prstGeom>
          <a:noFill/>
          <a:ln>
            <a:noFill/>
          </a:ln>
        </p:spPr>
        <p:txBody>
          <a:bodyPr wrap="square" rtlCol="0">
            <a:spAutoFit/>
          </a:bodyPr>
          <a:lstStyle/>
          <a:p>
            <a:pPr algn="r"/>
            <a:r>
              <a:rPr lang="en-US" sz="2400" dirty="0" smtClean="0">
                <a:solidFill>
                  <a:schemeClr val="accent1">
                    <a:lumMod val="50000"/>
                  </a:schemeClr>
                </a:solidFill>
                <a:latin typeface="Roboto Light"/>
                <a:ea typeface="Open Sans Light" pitchFamily="34" charset="0"/>
                <a:cs typeface="Roboto Light"/>
              </a:rPr>
              <a:t>Optimized &amp; Efficient</a:t>
            </a:r>
          </a:p>
          <a:p>
            <a:pPr algn="r"/>
            <a:r>
              <a:rPr lang="en-US" sz="1400" dirty="0" smtClean="0">
                <a:solidFill>
                  <a:srgbClr val="4A4A4A"/>
                </a:solidFill>
                <a:latin typeface="Roboto Thin"/>
                <a:ea typeface="Open Sans Light" pitchFamily="34" charset="0"/>
                <a:cs typeface="Roboto Thin"/>
              </a:rPr>
              <a:t>High IOPS</a:t>
            </a:r>
          </a:p>
          <a:p>
            <a:pPr algn="r"/>
            <a:r>
              <a:rPr lang="en-US" sz="1400" dirty="0" smtClean="0">
                <a:solidFill>
                  <a:srgbClr val="4A4A4A"/>
                </a:solidFill>
                <a:latin typeface="Roboto Thin"/>
                <a:ea typeface="Open Sans Light" pitchFamily="34" charset="0"/>
                <a:cs typeface="Roboto Thin"/>
              </a:rPr>
              <a:t>Data efficiency features</a:t>
            </a:r>
          </a:p>
        </p:txBody>
      </p:sp>
      <p:sp>
        <p:nvSpPr>
          <p:cNvPr id="37" name="TextBox 36"/>
          <p:cNvSpPr txBox="1"/>
          <p:nvPr/>
        </p:nvSpPr>
        <p:spPr>
          <a:xfrm>
            <a:off x="102623" y="1550848"/>
            <a:ext cx="2408215" cy="1107996"/>
          </a:xfrm>
          <a:prstGeom prst="rect">
            <a:avLst/>
          </a:prstGeom>
          <a:noFill/>
          <a:ln>
            <a:noFill/>
          </a:ln>
        </p:spPr>
        <p:txBody>
          <a:bodyPr wrap="square" rtlCol="0">
            <a:spAutoFit/>
          </a:bodyPr>
          <a:lstStyle/>
          <a:p>
            <a:pPr algn="r"/>
            <a:r>
              <a:rPr lang="en-US" sz="2400" dirty="0" smtClean="0">
                <a:solidFill>
                  <a:schemeClr val="accent2">
                    <a:lumMod val="50000"/>
                  </a:schemeClr>
                </a:solidFill>
                <a:latin typeface="Roboto Light"/>
                <a:ea typeface="Open Sans Light" pitchFamily="34" charset="0"/>
                <a:cs typeface="Roboto Light"/>
              </a:rPr>
              <a:t>Reliable</a:t>
            </a:r>
          </a:p>
          <a:p>
            <a:pPr algn="r"/>
            <a:r>
              <a:rPr lang="en-US" sz="1400" dirty="0" smtClean="0">
                <a:latin typeface="Roboto Thin"/>
                <a:ea typeface="Open Sans Light" pitchFamily="34" charset="0"/>
                <a:cs typeface="Roboto Thin"/>
              </a:rPr>
              <a:t>High availability</a:t>
            </a:r>
          </a:p>
          <a:p>
            <a:pPr algn="r"/>
            <a:r>
              <a:rPr lang="en-US" sz="1400" dirty="0" smtClean="0">
                <a:latin typeface="Roboto Thin"/>
                <a:ea typeface="Open Sans Light" pitchFamily="34" charset="0"/>
                <a:cs typeface="Roboto Thin"/>
              </a:rPr>
              <a:t>Integral data protections</a:t>
            </a:r>
          </a:p>
          <a:p>
            <a:pPr algn="r"/>
            <a:r>
              <a:rPr lang="en-US" sz="1400" dirty="0" smtClean="0">
                <a:latin typeface="Roboto Thin"/>
                <a:ea typeface="Open Sans Light" pitchFamily="34" charset="0"/>
                <a:cs typeface="Roboto Thin"/>
              </a:rPr>
              <a:t>Drive encryption</a:t>
            </a:r>
            <a:endParaRPr lang="en-US" sz="1400" dirty="0">
              <a:latin typeface="Roboto Thin"/>
              <a:ea typeface="Open Sans Light" pitchFamily="34" charset="0"/>
              <a:cs typeface="Roboto Thin"/>
            </a:endParaRPr>
          </a:p>
        </p:txBody>
      </p:sp>
      <p:grpSp>
        <p:nvGrpSpPr>
          <p:cNvPr id="54" name="Group 53"/>
          <p:cNvGrpSpPr/>
          <p:nvPr/>
        </p:nvGrpSpPr>
        <p:grpSpPr>
          <a:xfrm>
            <a:off x="2506404" y="3121011"/>
            <a:ext cx="684000" cy="684000"/>
            <a:chOff x="2530671" y="2999676"/>
            <a:chExt cx="684000" cy="684000"/>
          </a:xfrm>
          <a:solidFill>
            <a:srgbClr val="69BBFF"/>
          </a:solidFill>
        </p:grpSpPr>
        <p:sp>
          <p:nvSpPr>
            <p:cNvPr id="45" name="Rounded Rectangle 44"/>
            <p:cNvSpPr/>
            <p:nvPr/>
          </p:nvSpPr>
          <p:spPr>
            <a:xfrm>
              <a:off x="2530671" y="2999676"/>
              <a:ext cx="684000" cy="684000"/>
            </a:xfrm>
            <a:prstGeom prst="roundRect">
              <a:avLst>
                <a:gd name="adj" fmla="val 7857"/>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6" name="Picture 45"/>
            <p:cNvPicPr>
              <a:picLocks noChangeAspect="1"/>
            </p:cNvPicPr>
            <p:nvPr/>
          </p:nvPicPr>
          <p:blipFill>
            <a:blip r:embed="rId4"/>
            <a:stretch>
              <a:fillRect/>
            </a:stretch>
          </p:blipFill>
          <p:spPr>
            <a:xfrm>
              <a:off x="2647033" y="3100955"/>
              <a:ext cx="455168" cy="455168"/>
            </a:xfrm>
            <a:prstGeom prst="rect">
              <a:avLst/>
            </a:prstGeom>
            <a:noFill/>
          </p:spPr>
        </p:pic>
      </p:grpSp>
      <p:grpSp>
        <p:nvGrpSpPr>
          <p:cNvPr id="55" name="Group 54"/>
          <p:cNvGrpSpPr/>
          <p:nvPr/>
        </p:nvGrpSpPr>
        <p:grpSpPr>
          <a:xfrm>
            <a:off x="5983526" y="1671817"/>
            <a:ext cx="684000" cy="684000"/>
            <a:chOff x="5983526" y="1599016"/>
            <a:chExt cx="684000" cy="684000"/>
          </a:xfrm>
        </p:grpSpPr>
        <p:sp>
          <p:nvSpPr>
            <p:cNvPr id="48" name="Rounded Rectangle 47"/>
            <p:cNvSpPr/>
            <p:nvPr/>
          </p:nvSpPr>
          <p:spPr>
            <a:xfrm>
              <a:off x="5983526" y="1599016"/>
              <a:ext cx="684000" cy="684000"/>
            </a:xfrm>
            <a:prstGeom prst="roundRect">
              <a:avLst>
                <a:gd name="adj" fmla="val 7857"/>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0" name="Picture 49"/>
            <p:cNvPicPr>
              <a:picLocks noChangeAspect="1"/>
            </p:cNvPicPr>
            <p:nvPr/>
          </p:nvPicPr>
          <p:blipFill>
            <a:blip r:embed="rId6"/>
            <a:stretch>
              <a:fillRect/>
            </a:stretch>
          </p:blipFill>
          <p:spPr>
            <a:xfrm>
              <a:off x="6119469" y="1682482"/>
              <a:ext cx="455168" cy="455168"/>
            </a:xfrm>
            <a:prstGeom prst="rect">
              <a:avLst/>
            </a:prstGeom>
          </p:spPr>
        </p:pic>
      </p:grpSp>
      <p:grpSp>
        <p:nvGrpSpPr>
          <p:cNvPr id="53" name="Group 52"/>
          <p:cNvGrpSpPr/>
          <p:nvPr/>
        </p:nvGrpSpPr>
        <p:grpSpPr>
          <a:xfrm>
            <a:off x="2521284" y="1671815"/>
            <a:ext cx="684000" cy="684000"/>
            <a:chOff x="2561731" y="1639460"/>
            <a:chExt cx="684000" cy="684000"/>
          </a:xfrm>
        </p:grpSpPr>
        <p:sp>
          <p:nvSpPr>
            <p:cNvPr id="47" name="Rounded Rectangle 46"/>
            <p:cNvSpPr/>
            <p:nvPr/>
          </p:nvSpPr>
          <p:spPr>
            <a:xfrm>
              <a:off x="2561731" y="1639460"/>
              <a:ext cx="684000" cy="684000"/>
            </a:xfrm>
            <a:prstGeom prst="roundRect">
              <a:avLst>
                <a:gd name="adj" fmla="val 7857"/>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1" name="Picture 50"/>
            <p:cNvPicPr>
              <a:picLocks noChangeAspect="1"/>
            </p:cNvPicPr>
            <p:nvPr/>
          </p:nvPicPr>
          <p:blipFill>
            <a:blip r:embed="rId3"/>
            <a:stretch>
              <a:fillRect/>
            </a:stretch>
          </p:blipFill>
          <p:spPr>
            <a:xfrm>
              <a:off x="2689583" y="1747193"/>
              <a:ext cx="455168" cy="455168"/>
            </a:xfrm>
            <a:prstGeom prst="rect">
              <a:avLst/>
            </a:prstGeom>
          </p:spPr>
        </p:pic>
      </p:grpSp>
      <p:grpSp>
        <p:nvGrpSpPr>
          <p:cNvPr id="56" name="Group 55"/>
          <p:cNvGrpSpPr/>
          <p:nvPr/>
        </p:nvGrpSpPr>
        <p:grpSpPr>
          <a:xfrm>
            <a:off x="5991613" y="3119724"/>
            <a:ext cx="684000" cy="684000"/>
            <a:chOff x="5943079" y="2966033"/>
            <a:chExt cx="684000" cy="684000"/>
          </a:xfrm>
        </p:grpSpPr>
        <p:sp>
          <p:nvSpPr>
            <p:cNvPr id="49" name="Rounded Rectangle 48"/>
            <p:cNvSpPr/>
            <p:nvPr/>
          </p:nvSpPr>
          <p:spPr>
            <a:xfrm>
              <a:off x="5943079" y="2966033"/>
              <a:ext cx="684000" cy="684000"/>
            </a:xfrm>
            <a:prstGeom prst="roundRect">
              <a:avLst>
                <a:gd name="adj" fmla="val 785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2" name="Picture 51"/>
            <p:cNvPicPr>
              <a:picLocks noChangeAspect="1"/>
            </p:cNvPicPr>
            <p:nvPr/>
          </p:nvPicPr>
          <p:blipFill>
            <a:blip r:embed="rId5"/>
            <a:stretch>
              <a:fillRect/>
            </a:stretch>
          </p:blipFill>
          <p:spPr>
            <a:xfrm>
              <a:off x="6062844" y="3081853"/>
              <a:ext cx="455168" cy="455168"/>
            </a:xfrm>
            <a:prstGeom prst="rect">
              <a:avLst/>
            </a:prstGeom>
          </p:spPr>
        </p:pic>
      </p:grpSp>
    </p:spTree>
    <p:extLst>
      <p:ext uri="{BB962C8B-B14F-4D97-AF65-F5344CB8AC3E}">
        <p14:creationId xmlns:p14="http://schemas.microsoft.com/office/powerpoint/2010/main" val="25957042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500"/>
                                        <p:tgtEl>
                                          <p:spTgt spid="53"/>
                                        </p:tgtEl>
                                      </p:cBhvr>
                                    </p:animEffect>
                                  </p:childTnLst>
                                </p:cTn>
                              </p:par>
                              <p:par>
                                <p:cTn id="14" presetID="12" presetClass="entr" presetSubtype="8"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p:tgtEl>
                                          <p:spTgt spid="37"/>
                                        </p:tgtEl>
                                        <p:attrNameLst>
                                          <p:attrName>ppt_x</p:attrName>
                                        </p:attrNameLst>
                                      </p:cBhvr>
                                      <p:tavLst>
                                        <p:tav tm="0">
                                          <p:val>
                                            <p:strVal val="#ppt_x-#ppt_w*1.125000"/>
                                          </p:val>
                                        </p:tav>
                                        <p:tav tm="100000">
                                          <p:val>
                                            <p:strVal val="#ppt_x"/>
                                          </p:val>
                                        </p:tav>
                                      </p:tavLst>
                                    </p:anim>
                                    <p:animEffect transition="in" filter="wipe(right)">
                                      <p:cBhvr>
                                        <p:cTn id="17" dur="500"/>
                                        <p:tgtEl>
                                          <p:spTgt spid="37"/>
                                        </p:tgtEl>
                                      </p:cBhvr>
                                    </p:animEffect>
                                  </p:childTnLst>
                                </p:cTn>
                              </p:par>
                            </p:childTnLst>
                          </p:cTn>
                        </p:par>
                        <p:par>
                          <p:cTn id="18" fill="hold">
                            <p:stCondLst>
                              <p:cond delay="1500"/>
                            </p:stCondLst>
                            <p:childTnLst>
                              <p:par>
                                <p:cTn id="19" presetID="22" presetClass="entr" presetSubtype="4" fill="hold" nodeType="afterEffect">
                                  <p:stCondLst>
                                    <p:cond delay="50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par>
                                <p:cTn id="22" presetID="12" presetClass="entr" presetSubtype="8" fill="hold" grpId="0" nodeType="withEffect">
                                  <p:stCondLst>
                                    <p:cond delay="50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p:tgtEl>
                                          <p:spTgt spid="36"/>
                                        </p:tgtEl>
                                        <p:attrNameLst>
                                          <p:attrName>ppt_x</p:attrName>
                                        </p:attrNameLst>
                                      </p:cBhvr>
                                      <p:tavLst>
                                        <p:tav tm="0">
                                          <p:val>
                                            <p:strVal val="#ppt_x-#ppt_w*1.125000"/>
                                          </p:val>
                                        </p:tav>
                                        <p:tav tm="100000">
                                          <p:val>
                                            <p:strVal val="#ppt_x"/>
                                          </p:val>
                                        </p:tav>
                                      </p:tavLst>
                                    </p:anim>
                                    <p:animEffect transition="in" filter="wipe(right)">
                                      <p:cBhvr>
                                        <p:cTn id="25" dur="500"/>
                                        <p:tgtEl>
                                          <p:spTgt spid="36"/>
                                        </p:tgtEl>
                                      </p:cBhvr>
                                    </p:animEffect>
                                  </p:childTnLst>
                                </p:cTn>
                              </p:par>
                            </p:childTnLst>
                          </p:cTn>
                        </p:par>
                        <p:par>
                          <p:cTn id="26" fill="hold">
                            <p:stCondLst>
                              <p:cond delay="2500"/>
                            </p:stCondLst>
                            <p:childTnLst>
                              <p:par>
                                <p:cTn id="27" presetID="22" presetClass="entr" presetSubtype="4" fill="hold" nodeType="afterEffect">
                                  <p:stCondLst>
                                    <p:cond delay="50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par>
                                <p:cTn id="30" presetID="12" presetClass="entr" presetSubtype="2" fill="hold" grpId="0"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left)">
                                      <p:cBhvr>
                                        <p:cTn id="33" dur="500"/>
                                        <p:tgtEl>
                                          <p:spTgt spid="34"/>
                                        </p:tgtEl>
                                      </p:cBhvr>
                                    </p:animEffect>
                                  </p:childTnLst>
                                </p:cTn>
                              </p:par>
                            </p:childTnLst>
                          </p:cTn>
                        </p:par>
                        <p:par>
                          <p:cTn id="34" fill="hold">
                            <p:stCondLst>
                              <p:cond delay="3500"/>
                            </p:stCondLst>
                            <p:childTnLst>
                              <p:par>
                                <p:cTn id="35" presetID="22" presetClass="entr" presetSubtype="4" fill="hold" nodeType="afterEffect">
                                  <p:stCondLst>
                                    <p:cond delay="50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par>
                                <p:cTn id="38" presetID="12" presetClass="entr" presetSubtype="2" fill="hold" grpId="0" nodeType="withEffect">
                                  <p:stCondLst>
                                    <p:cond delay="50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p:tgtEl>
                                          <p:spTgt spid="35"/>
                                        </p:tgtEl>
                                        <p:attrNameLst>
                                          <p:attrName>ppt_x</p:attrName>
                                        </p:attrNameLst>
                                      </p:cBhvr>
                                      <p:tavLst>
                                        <p:tav tm="0">
                                          <p:val>
                                            <p:strVal val="#ppt_x+#ppt_w*1.125000"/>
                                          </p:val>
                                        </p:tav>
                                        <p:tav tm="100000">
                                          <p:val>
                                            <p:strVal val="#ppt_x"/>
                                          </p:val>
                                        </p:tav>
                                      </p:tavLst>
                                    </p:anim>
                                    <p:animEffect transition="in" filter="wipe(lef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3426544" y="1557921"/>
            <a:ext cx="2288555"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latin typeface="Roboto Thin"/>
                <a:cs typeface="Roboto Thin"/>
              </a:rPr>
              <a:t>Hardware</a:t>
            </a:r>
            <a:endParaRPr lang="en-US" dirty="0">
              <a:latin typeface="Roboto Thin"/>
              <a:cs typeface="Roboto Thin"/>
            </a:endParaRPr>
          </a:p>
        </p:txBody>
      </p:sp>
      <p:pic>
        <p:nvPicPr>
          <p:cNvPr id="9" name="Picture 8"/>
          <p:cNvPicPr>
            <a:picLocks noChangeAspect="1"/>
          </p:cNvPicPr>
          <p:nvPr/>
        </p:nvPicPr>
        <p:blipFill>
          <a:blip r:embed="rId2">
            <a:alphaModFix amt="50000"/>
          </a:blip>
          <a:stretch>
            <a:fillRect/>
          </a:stretch>
        </p:blipFill>
        <p:spPr>
          <a:xfrm>
            <a:off x="2889802" y="3024152"/>
            <a:ext cx="540000" cy="540000"/>
          </a:xfrm>
          <a:prstGeom prst="rect">
            <a:avLst/>
          </a:prstGeom>
        </p:spPr>
      </p:pic>
      <p:pic>
        <p:nvPicPr>
          <p:cNvPr id="10" name="Picture 9"/>
          <p:cNvPicPr>
            <a:picLocks noChangeAspect="1"/>
          </p:cNvPicPr>
          <p:nvPr/>
        </p:nvPicPr>
        <p:blipFill>
          <a:blip r:embed="rId3">
            <a:alphaModFix amt="50000"/>
          </a:blip>
          <a:stretch>
            <a:fillRect/>
          </a:stretch>
        </p:blipFill>
        <p:spPr>
          <a:xfrm>
            <a:off x="2896102" y="1618789"/>
            <a:ext cx="540000" cy="540000"/>
          </a:xfrm>
          <a:prstGeom prst="rect">
            <a:avLst/>
          </a:prstGeom>
        </p:spPr>
      </p:pic>
      <p:pic>
        <p:nvPicPr>
          <p:cNvPr id="11" name="Picture 10"/>
          <p:cNvPicPr>
            <a:picLocks noChangeAspect="1"/>
          </p:cNvPicPr>
          <p:nvPr/>
        </p:nvPicPr>
        <p:blipFill>
          <a:blip r:embed="rId4">
            <a:alphaModFix amt="50000"/>
          </a:blip>
          <a:stretch>
            <a:fillRect/>
          </a:stretch>
        </p:blipFill>
        <p:spPr>
          <a:xfrm>
            <a:off x="2896103" y="2304065"/>
            <a:ext cx="540000" cy="540000"/>
          </a:xfrm>
          <a:prstGeom prst="rect">
            <a:avLst/>
          </a:prstGeom>
        </p:spPr>
      </p:pic>
      <p:sp>
        <p:nvSpPr>
          <p:cNvPr id="13" name="Title 6"/>
          <p:cNvSpPr txBox="1">
            <a:spLocks/>
          </p:cNvSpPr>
          <p:nvPr/>
        </p:nvSpPr>
        <p:spPr>
          <a:xfrm>
            <a:off x="3429310" y="2262386"/>
            <a:ext cx="2288555"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solidFill>
                  <a:schemeClr val="tx2"/>
                </a:solidFill>
                <a:latin typeface="Roboto Thin"/>
                <a:cs typeface="Roboto Thin"/>
              </a:rPr>
              <a:t>Firmware</a:t>
            </a:r>
            <a:endParaRPr lang="en-US" dirty="0">
              <a:solidFill>
                <a:schemeClr val="tx2"/>
              </a:solidFill>
              <a:latin typeface="Roboto Thin"/>
              <a:cs typeface="Roboto Thin"/>
            </a:endParaRPr>
          </a:p>
        </p:txBody>
      </p:sp>
      <p:sp>
        <p:nvSpPr>
          <p:cNvPr id="14" name="Title 6"/>
          <p:cNvSpPr txBox="1">
            <a:spLocks/>
          </p:cNvSpPr>
          <p:nvPr/>
        </p:nvSpPr>
        <p:spPr>
          <a:xfrm>
            <a:off x="3430823" y="2986903"/>
            <a:ext cx="3673756" cy="615553"/>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dirty="0" smtClean="0">
                <a:solidFill>
                  <a:schemeClr val="tx2"/>
                </a:solidFill>
                <a:latin typeface="Roboto Thin"/>
                <a:cs typeface="Roboto Thin"/>
              </a:rPr>
              <a:t>High Availability</a:t>
            </a:r>
            <a:endParaRPr lang="en-US" dirty="0">
              <a:solidFill>
                <a:schemeClr val="tx2"/>
              </a:solidFill>
              <a:latin typeface="Roboto Thin"/>
              <a:cs typeface="Roboto Thin"/>
            </a:endParaRPr>
          </a:p>
        </p:txBody>
      </p:sp>
    </p:spTree>
    <p:extLst>
      <p:ext uri="{BB962C8B-B14F-4D97-AF65-F5344CB8AC3E}">
        <p14:creationId xmlns:p14="http://schemas.microsoft.com/office/powerpoint/2010/main" val="3683319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prstGeom prst="rect">
            <a:avLst/>
          </a:prstGeom>
        </p:spPr>
        <p:txBody>
          <a:bodyPr/>
          <a:lstStyle/>
          <a:p>
            <a:r>
              <a:rPr lang="en-US" dirty="0" smtClean="0"/>
              <a:t>System Enclosure</a:t>
            </a:r>
            <a:endParaRPr lang="en-US" dirty="0"/>
          </a:p>
        </p:txBody>
      </p:sp>
      <p:sp>
        <p:nvSpPr>
          <p:cNvPr id="6" name="TextBox 5"/>
          <p:cNvSpPr txBox="1"/>
          <p:nvPr/>
        </p:nvSpPr>
        <p:spPr>
          <a:xfrm>
            <a:off x="595328" y="1179023"/>
            <a:ext cx="948978" cy="246221"/>
          </a:xfrm>
          <a:prstGeom prst="rect">
            <a:avLst/>
          </a:prstGeom>
          <a:noFill/>
        </p:spPr>
        <p:txBody>
          <a:bodyPr wrap="none" lIns="0" tIns="0" rIns="0" bIns="0" rtlCol="0" anchor="ctr" anchorCtr="0">
            <a:spAutoFit/>
          </a:bodyPr>
          <a:lstStyle/>
          <a:p>
            <a:r>
              <a:rPr lang="en-US" sz="1600" dirty="0" smtClean="0">
                <a:solidFill>
                  <a:schemeClr val="accent3">
                    <a:lumMod val="50000"/>
                  </a:schemeClr>
                </a:solidFill>
                <a:latin typeface="Roboto Thin"/>
                <a:cs typeface="Roboto Thin"/>
              </a:rPr>
              <a:t>Front View</a:t>
            </a:r>
            <a:endParaRPr lang="en-US" sz="1600" dirty="0">
              <a:solidFill>
                <a:schemeClr val="accent3">
                  <a:lumMod val="50000"/>
                </a:schemeClr>
              </a:solidFill>
              <a:latin typeface="Roboto Thin"/>
              <a:cs typeface="Roboto Thin"/>
            </a:endParaRPr>
          </a:p>
        </p:txBody>
      </p:sp>
      <p:sp>
        <p:nvSpPr>
          <p:cNvPr id="128" name="Rounded Rectangle 127"/>
          <p:cNvSpPr/>
          <p:nvPr/>
        </p:nvSpPr>
        <p:spPr>
          <a:xfrm>
            <a:off x="884525" y="1455107"/>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129" name="Rounded Rectangle 128"/>
          <p:cNvSpPr/>
          <p:nvPr/>
        </p:nvSpPr>
        <p:spPr>
          <a:xfrm>
            <a:off x="947379" y="150592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0" name="Rounded Rectangle 129"/>
          <p:cNvSpPr/>
          <p:nvPr/>
        </p:nvSpPr>
        <p:spPr>
          <a:xfrm>
            <a:off x="944283" y="168952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1" name="Rounded Rectangle 130"/>
          <p:cNvSpPr/>
          <p:nvPr/>
        </p:nvSpPr>
        <p:spPr>
          <a:xfrm>
            <a:off x="943242" y="186935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2" name="Rounded Rectangle 131"/>
          <p:cNvSpPr/>
          <p:nvPr/>
        </p:nvSpPr>
        <p:spPr>
          <a:xfrm>
            <a:off x="942477" y="205076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3" name="Rounded Rectangle 132"/>
          <p:cNvSpPr/>
          <p:nvPr/>
        </p:nvSpPr>
        <p:spPr>
          <a:xfrm>
            <a:off x="1696114" y="150559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4" name="Rounded Rectangle 133"/>
          <p:cNvSpPr/>
          <p:nvPr/>
        </p:nvSpPr>
        <p:spPr>
          <a:xfrm>
            <a:off x="1693018" y="168919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5" name="Rounded Rectangle 134"/>
          <p:cNvSpPr/>
          <p:nvPr/>
        </p:nvSpPr>
        <p:spPr>
          <a:xfrm>
            <a:off x="1691977" y="1869026"/>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6" name="Rounded Rectangle 135"/>
          <p:cNvSpPr/>
          <p:nvPr/>
        </p:nvSpPr>
        <p:spPr>
          <a:xfrm>
            <a:off x="1691213" y="205043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7" name="Rounded Rectangle 136"/>
          <p:cNvSpPr/>
          <p:nvPr/>
        </p:nvSpPr>
        <p:spPr>
          <a:xfrm>
            <a:off x="2444850" y="150525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8" name="Rounded Rectangle 137"/>
          <p:cNvSpPr/>
          <p:nvPr/>
        </p:nvSpPr>
        <p:spPr>
          <a:xfrm>
            <a:off x="2441753" y="168886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39" name="Rounded Rectangle 138"/>
          <p:cNvSpPr/>
          <p:nvPr/>
        </p:nvSpPr>
        <p:spPr>
          <a:xfrm>
            <a:off x="2440713" y="186869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0" name="Rounded Rectangle 139"/>
          <p:cNvSpPr/>
          <p:nvPr/>
        </p:nvSpPr>
        <p:spPr>
          <a:xfrm>
            <a:off x="2439948" y="205010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1" name="Rounded Rectangle 140"/>
          <p:cNvSpPr/>
          <p:nvPr/>
        </p:nvSpPr>
        <p:spPr>
          <a:xfrm>
            <a:off x="3190993" y="150326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2" name="Rounded Rectangle 141"/>
          <p:cNvSpPr/>
          <p:nvPr/>
        </p:nvSpPr>
        <p:spPr>
          <a:xfrm>
            <a:off x="3187897" y="168687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3" name="Rounded Rectangle 142"/>
          <p:cNvSpPr/>
          <p:nvPr/>
        </p:nvSpPr>
        <p:spPr>
          <a:xfrm>
            <a:off x="3186856" y="186670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4" name="Rounded Rectangle 143"/>
          <p:cNvSpPr/>
          <p:nvPr/>
        </p:nvSpPr>
        <p:spPr>
          <a:xfrm>
            <a:off x="3186092" y="204811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5" name="Rounded Rectangle 144"/>
          <p:cNvSpPr/>
          <p:nvPr/>
        </p:nvSpPr>
        <p:spPr>
          <a:xfrm>
            <a:off x="944157" y="223147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6" name="Rounded Rectangle 145"/>
          <p:cNvSpPr/>
          <p:nvPr/>
        </p:nvSpPr>
        <p:spPr>
          <a:xfrm>
            <a:off x="943392" y="241288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7" name="Rounded Rectangle 146"/>
          <p:cNvSpPr/>
          <p:nvPr/>
        </p:nvSpPr>
        <p:spPr>
          <a:xfrm>
            <a:off x="1692892" y="223114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8" name="Rounded Rectangle 147"/>
          <p:cNvSpPr/>
          <p:nvPr/>
        </p:nvSpPr>
        <p:spPr>
          <a:xfrm>
            <a:off x="1692128" y="241254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49" name="Rounded Rectangle 148"/>
          <p:cNvSpPr/>
          <p:nvPr/>
        </p:nvSpPr>
        <p:spPr>
          <a:xfrm>
            <a:off x="2441628" y="223080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0" name="Rounded Rectangle 149"/>
          <p:cNvSpPr/>
          <p:nvPr/>
        </p:nvSpPr>
        <p:spPr>
          <a:xfrm>
            <a:off x="2440863" y="241221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1" name="Rounded Rectangle 150"/>
          <p:cNvSpPr/>
          <p:nvPr/>
        </p:nvSpPr>
        <p:spPr>
          <a:xfrm>
            <a:off x="3187771" y="222881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52" name="Rounded Rectangle 151"/>
          <p:cNvSpPr/>
          <p:nvPr/>
        </p:nvSpPr>
        <p:spPr>
          <a:xfrm>
            <a:off x="3187007" y="241022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70" name="TextBox 169"/>
          <p:cNvSpPr txBox="1"/>
          <p:nvPr/>
        </p:nvSpPr>
        <p:spPr>
          <a:xfrm>
            <a:off x="603109" y="2789671"/>
            <a:ext cx="887162" cy="246221"/>
          </a:xfrm>
          <a:prstGeom prst="rect">
            <a:avLst/>
          </a:prstGeom>
          <a:noFill/>
        </p:spPr>
        <p:txBody>
          <a:bodyPr wrap="none" lIns="0" tIns="0" rIns="0" bIns="0" rtlCol="0" anchor="ctr" anchorCtr="0">
            <a:spAutoFit/>
          </a:bodyPr>
          <a:lstStyle/>
          <a:p>
            <a:r>
              <a:rPr lang="en-US" sz="1600" dirty="0" smtClean="0">
                <a:solidFill>
                  <a:schemeClr val="accent3">
                    <a:lumMod val="50000"/>
                  </a:schemeClr>
                </a:solidFill>
                <a:latin typeface="Roboto Thin"/>
                <a:cs typeface="Roboto Thin"/>
              </a:rPr>
              <a:t>Rear View</a:t>
            </a:r>
            <a:endParaRPr lang="en-US" sz="1600" dirty="0">
              <a:solidFill>
                <a:schemeClr val="accent3">
                  <a:lumMod val="50000"/>
                </a:schemeClr>
              </a:solidFill>
              <a:latin typeface="Roboto Thin"/>
              <a:cs typeface="Roboto Thin"/>
            </a:endParaRPr>
          </a:p>
        </p:txBody>
      </p:sp>
      <p:sp>
        <p:nvSpPr>
          <p:cNvPr id="172" name="Rounded Rectangle 171"/>
          <p:cNvSpPr/>
          <p:nvPr/>
        </p:nvSpPr>
        <p:spPr>
          <a:xfrm>
            <a:off x="878235" y="3057954"/>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173" name="Group 172"/>
          <p:cNvGrpSpPr>
            <a:grpSpLocks noChangeAspect="1"/>
          </p:cNvGrpSpPr>
          <p:nvPr/>
        </p:nvGrpSpPr>
        <p:grpSpPr>
          <a:xfrm>
            <a:off x="1605544" y="3213979"/>
            <a:ext cx="1620000" cy="362674"/>
            <a:chOff x="6359025" y="1227245"/>
            <a:chExt cx="2134800" cy="477924"/>
          </a:xfrm>
        </p:grpSpPr>
        <p:sp>
          <p:nvSpPr>
            <p:cNvPr id="277" name="Rounded Rectangle 27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78" name="Group 277"/>
            <p:cNvGrpSpPr/>
            <p:nvPr/>
          </p:nvGrpSpPr>
          <p:grpSpPr>
            <a:xfrm>
              <a:off x="6402878" y="1320760"/>
              <a:ext cx="720000" cy="180000"/>
              <a:chOff x="6402878" y="1323935"/>
              <a:chExt cx="720000" cy="180000"/>
            </a:xfrm>
          </p:grpSpPr>
          <p:sp>
            <p:nvSpPr>
              <p:cNvPr id="295" name="Rounded Rectangle 29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96" name="Group 295"/>
              <p:cNvGrpSpPr/>
              <p:nvPr/>
            </p:nvGrpSpPr>
            <p:grpSpPr>
              <a:xfrm>
                <a:off x="6479855" y="1360449"/>
                <a:ext cx="558850" cy="108000"/>
                <a:chOff x="6479855" y="1360449"/>
                <a:chExt cx="558850" cy="108000"/>
              </a:xfrm>
            </p:grpSpPr>
            <p:sp>
              <p:nvSpPr>
                <p:cNvPr id="297" name="Rounded Rectangle 29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8" name="Rounded Rectangle 29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9" name="Rounded Rectangle 29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00" name="Rounded Rectangle 29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79" name="Group 278"/>
            <p:cNvGrpSpPr/>
            <p:nvPr/>
          </p:nvGrpSpPr>
          <p:grpSpPr>
            <a:xfrm>
              <a:off x="7161703" y="1319700"/>
              <a:ext cx="720000" cy="180000"/>
              <a:chOff x="6402878" y="1323935"/>
              <a:chExt cx="720000" cy="180000"/>
            </a:xfrm>
          </p:grpSpPr>
          <p:sp>
            <p:nvSpPr>
              <p:cNvPr id="289" name="Rounded Rectangle 28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90" name="Group 289"/>
              <p:cNvGrpSpPr/>
              <p:nvPr/>
            </p:nvGrpSpPr>
            <p:grpSpPr>
              <a:xfrm>
                <a:off x="6479855" y="1360449"/>
                <a:ext cx="558850" cy="108000"/>
                <a:chOff x="6479855" y="1360449"/>
                <a:chExt cx="558850" cy="108000"/>
              </a:xfrm>
            </p:grpSpPr>
            <p:sp>
              <p:nvSpPr>
                <p:cNvPr id="291" name="Rounded Rectangle 29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2" name="Rounded Rectangle 29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3" name="Rounded Rectangle 29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4" name="Rounded Rectangle 29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80" name="Group 279"/>
            <p:cNvGrpSpPr/>
            <p:nvPr/>
          </p:nvGrpSpPr>
          <p:grpSpPr>
            <a:xfrm>
              <a:off x="8080023" y="1429143"/>
              <a:ext cx="108032" cy="244621"/>
              <a:chOff x="8080023" y="1429143"/>
              <a:chExt cx="108032" cy="244621"/>
            </a:xfrm>
          </p:grpSpPr>
          <p:sp>
            <p:nvSpPr>
              <p:cNvPr id="287" name="Rounded Rectangle 28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8" name="Rounded Rectangle 28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81" name="Group 280"/>
            <p:cNvGrpSpPr/>
            <p:nvPr/>
          </p:nvGrpSpPr>
          <p:grpSpPr>
            <a:xfrm>
              <a:off x="7937180" y="1429079"/>
              <a:ext cx="474175" cy="247835"/>
              <a:chOff x="7937180" y="1429079"/>
              <a:chExt cx="474175" cy="247835"/>
            </a:xfrm>
          </p:grpSpPr>
          <p:sp>
            <p:nvSpPr>
              <p:cNvPr id="282" name="Rounded Rectangle 28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3" name="Rounded Rectangle 28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4" name="Rounded Rectangle 28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5" name="Rounded Rectangle 28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6" name="Rounded Rectangle 28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4" name="Group 173"/>
          <p:cNvGrpSpPr>
            <a:grpSpLocks noChangeAspect="1"/>
          </p:cNvGrpSpPr>
          <p:nvPr/>
        </p:nvGrpSpPr>
        <p:grpSpPr>
          <a:xfrm>
            <a:off x="1604008" y="3613030"/>
            <a:ext cx="1620000" cy="362674"/>
            <a:chOff x="6359025" y="1227245"/>
            <a:chExt cx="2134800" cy="477924"/>
          </a:xfrm>
        </p:grpSpPr>
        <p:sp>
          <p:nvSpPr>
            <p:cNvPr id="253" name="Rounded Rectangle 252"/>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54" name="Group 253"/>
            <p:cNvGrpSpPr/>
            <p:nvPr/>
          </p:nvGrpSpPr>
          <p:grpSpPr>
            <a:xfrm>
              <a:off x="6402878" y="1320760"/>
              <a:ext cx="720000" cy="180000"/>
              <a:chOff x="6402878" y="1323935"/>
              <a:chExt cx="720000" cy="180000"/>
            </a:xfrm>
          </p:grpSpPr>
          <p:sp>
            <p:nvSpPr>
              <p:cNvPr id="271" name="Rounded Rectangle 270"/>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72" name="Group 271"/>
              <p:cNvGrpSpPr/>
              <p:nvPr/>
            </p:nvGrpSpPr>
            <p:grpSpPr>
              <a:xfrm>
                <a:off x="6479855" y="1360449"/>
                <a:ext cx="558850" cy="108000"/>
                <a:chOff x="6479855" y="1360449"/>
                <a:chExt cx="558850" cy="108000"/>
              </a:xfrm>
            </p:grpSpPr>
            <p:sp>
              <p:nvSpPr>
                <p:cNvPr id="273" name="Rounded Rectangle 272"/>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4" name="Rounded Rectangle 273"/>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5" name="Rounded Rectangle 274"/>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6" name="Rounded Rectangle 275"/>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5" name="Group 254"/>
            <p:cNvGrpSpPr/>
            <p:nvPr/>
          </p:nvGrpSpPr>
          <p:grpSpPr>
            <a:xfrm>
              <a:off x="7161703" y="1319700"/>
              <a:ext cx="720000" cy="180000"/>
              <a:chOff x="6402878" y="1323935"/>
              <a:chExt cx="720000" cy="180000"/>
            </a:xfrm>
          </p:grpSpPr>
          <p:sp>
            <p:nvSpPr>
              <p:cNvPr id="265" name="Rounded Rectangle 26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66" name="Group 265"/>
              <p:cNvGrpSpPr/>
              <p:nvPr/>
            </p:nvGrpSpPr>
            <p:grpSpPr>
              <a:xfrm>
                <a:off x="6479855" y="1360449"/>
                <a:ext cx="558850" cy="108000"/>
                <a:chOff x="6479855" y="1360449"/>
                <a:chExt cx="558850" cy="108000"/>
              </a:xfrm>
            </p:grpSpPr>
            <p:sp>
              <p:nvSpPr>
                <p:cNvPr id="267" name="Rounded Rectangle 26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8" name="Rounded Rectangle 26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9" name="Rounded Rectangle 26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70" name="Rounded Rectangle 26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256" name="Group 255"/>
            <p:cNvGrpSpPr/>
            <p:nvPr/>
          </p:nvGrpSpPr>
          <p:grpSpPr>
            <a:xfrm>
              <a:off x="8080023" y="1429143"/>
              <a:ext cx="108032" cy="244621"/>
              <a:chOff x="8080023" y="1429143"/>
              <a:chExt cx="108032" cy="244621"/>
            </a:xfrm>
          </p:grpSpPr>
          <p:sp>
            <p:nvSpPr>
              <p:cNvPr id="263" name="Rounded Rectangle 262"/>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4" name="Rounded Rectangle 263"/>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257" name="Group 256"/>
            <p:cNvGrpSpPr/>
            <p:nvPr/>
          </p:nvGrpSpPr>
          <p:grpSpPr>
            <a:xfrm>
              <a:off x="7937180" y="1429079"/>
              <a:ext cx="474175" cy="247835"/>
              <a:chOff x="7937180" y="1429079"/>
              <a:chExt cx="474175" cy="247835"/>
            </a:xfrm>
          </p:grpSpPr>
          <p:sp>
            <p:nvSpPr>
              <p:cNvPr id="258" name="Rounded Rectangle 257"/>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9" name="Rounded Rectangle 258"/>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0" name="Rounded Rectangle 259"/>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1" name="Rounded Rectangle 260"/>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62" name="Rounded Rectangle 261"/>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5" name="Group 174"/>
          <p:cNvGrpSpPr/>
          <p:nvPr/>
        </p:nvGrpSpPr>
        <p:grpSpPr>
          <a:xfrm>
            <a:off x="929933" y="3161314"/>
            <a:ext cx="640800" cy="532800"/>
            <a:chOff x="5984874" y="1193824"/>
            <a:chExt cx="640800" cy="532800"/>
          </a:xfrm>
        </p:grpSpPr>
        <p:sp>
          <p:nvSpPr>
            <p:cNvPr id="221" name="Rounded Rectangle 220"/>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222" name="Group 221"/>
            <p:cNvGrpSpPr>
              <a:grpSpLocks noChangeAspect="1"/>
            </p:cNvGrpSpPr>
            <p:nvPr/>
          </p:nvGrpSpPr>
          <p:grpSpPr>
            <a:xfrm>
              <a:off x="6089566" y="1250141"/>
              <a:ext cx="429934" cy="424139"/>
              <a:chOff x="7597988" y="2659462"/>
              <a:chExt cx="840375" cy="827675"/>
            </a:xfrm>
          </p:grpSpPr>
          <p:sp>
            <p:nvSpPr>
              <p:cNvPr id="223" name="Hexagon 222"/>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Hexagon 223"/>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Hexagon 224"/>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6" name="Hexagon 225"/>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Hexagon 226"/>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Hexagon 227"/>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Hexagon 228"/>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0" name="Hexagon 229"/>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Hexagon 230"/>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Hexagon 231"/>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Hexagon 232"/>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4" name="Hexagon 233"/>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5" name="Hexagon 234"/>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Hexagon 235"/>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Hexagon 236"/>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8" name="Hexagon 237"/>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9" name="Hexagon 238"/>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Hexagon 239"/>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Hexagon 240"/>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Hexagon 241"/>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3" name="Hexagon 242"/>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4" name="Hexagon 243"/>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Hexagon 244"/>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Hexagon 245"/>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Hexagon 246"/>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Hexagon 247"/>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Hexagon 248"/>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Hexagon 249"/>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Hexagon 250"/>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Hexagon 251"/>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76" name="Group 175"/>
          <p:cNvGrpSpPr/>
          <p:nvPr/>
        </p:nvGrpSpPr>
        <p:grpSpPr>
          <a:xfrm>
            <a:off x="1317285" y="3831240"/>
            <a:ext cx="252000" cy="324000"/>
            <a:chOff x="6372226" y="1863750"/>
            <a:chExt cx="252000" cy="324000"/>
          </a:xfrm>
        </p:grpSpPr>
        <p:sp>
          <p:nvSpPr>
            <p:cNvPr id="219" name="Rounded Rectangle 218"/>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20" name="Picture 219"/>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77" name="Group 176"/>
          <p:cNvGrpSpPr/>
          <p:nvPr/>
        </p:nvGrpSpPr>
        <p:grpSpPr>
          <a:xfrm>
            <a:off x="3644560" y="3829428"/>
            <a:ext cx="252000" cy="324000"/>
            <a:chOff x="8699501" y="1861938"/>
            <a:chExt cx="252000" cy="324000"/>
          </a:xfrm>
        </p:grpSpPr>
        <p:sp>
          <p:nvSpPr>
            <p:cNvPr id="217" name="Rounded Rectangle 216"/>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8" name="Picture 217"/>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78" name="Group 177"/>
          <p:cNvGrpSpPr/>
          <p:nvPr/>
        </p:nvGrpSpPr>
        <p:grpSpPr>
          <a:xfrm>
            <a:off x="933110" y="3726465"/>
            <a:ext cx="360000" cy="432000"/>
            <a:chOff x="5988051" y="1758975"/>
            <a:chExt cx="360000" cy="432000"/>
          </a:xfrm>
        </p:grpSpPr>
        <p:sp>
          <p:nvSpPr>
            <p:cNvPr id="215" name="Rounded Rectangle 214"/>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6" name="Picture 215" descr="powercore.png"/>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79" name="Group 178"/>
          <p:cNvGrpSpPr/>
          <p:nvPr/>
        </p:nvGrpSpPr>
        <p:grpSpPr>
          <a:xfrm>
            <a:off x="3260385" y="3724753"/>
            <a:ext cx="360000" cy="432000"/>
            <a:chOff x="5988051" y="1758975"/>
            <a:chExt cx="360000" cy="432000"/>
          </a:xfrm>
        </p:grpSpPr>
        <p:sp>
          <p:nvSpPr>
            <p:cNvPr id="213" name="Rounded Rectangle 212"/>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214" name="Picture 213" descr="powercore.png"/>
            <p:cNvPicPr>
              <a:picLocks noChangeAspect="1"/>
            </p:cNvPicPr>
            <p:nvPr/>
          </p:nvPicPr>
          <p:blipFill>
            <a:blip r:embed="rId6">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80" name="Group 179"/>
          <p:cNvGrpSpPr/>
          <p:nvPr/>
        </p:nvGrpSpPr>
        <p:grpSpPr>
          <a:xfrm>
            <a:off x="3257208" y="3158135"/>
            <a:ext cx="640800" cy="532799"/>
            <a:chOff x="8312149" y="1190645"/>
            <a:chExt cx="640800" cy="532799"/>
          </a:xfrm>
        </p:grpSpPr>
        <p:sp>
          <p:nvSpPr>
            <p:cNvPr id="181" name="Rounded Rectangle 180"/>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82" name="Group 181"/>
            <p:cNvGrpSpPr>
              <a:grpSpLocks noChangeAspect="1"/>
            </p:cNvGrpSpPr>
            <p:nvPr/>
          </p:nvGrpSpPr>
          <p:grpSpPr>
            <a:xfrm>
              <a:off x="8416841" y="1248430"/>
              <a:ext cx="429934" cy="424139"/>
              <a:chOff x="7597988" y="2659462"/>
              <a:chExt cx="840375" cy="827675"/>
            </a:xfrm>
          </p:grpSpPr>
          <p:sp>
            <p:nvSpPr>
              <p:cNvPr id="183" name="Hexagon 182"/>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Hexagon 183"/>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5" name="Hexagon 184"/>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Hexagon 185"/>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Hexagon 186"/>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8" name="Hexagon 187"/>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Hexagon 188"/>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0" name="Hexagon 189"/>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Hexagon 190"/>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Hexagon 191"/>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Hexagon 192"/>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Hexagon 193"/>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Hexagon 194"/>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Hexagon 195"/>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Hexagon 196"/>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Hexagon 197"/>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Hexagon 198"/>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Hexagon 199"/>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Hexagon 200"/>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Hexagon 201"/>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Hexagon 202"/>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4" name="Hexagon 203"/>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 name="Hexagon 204"/>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 name="Hexagon 205"/>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Hexagon 206"/>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Hexagon 207"/>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Hexagon 208"/>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Hexagon 209"/>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Hexagon 210"/>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2" name="Hexagon 211"/>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01"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302" name="Picture 301"/>
          <p:cNvPicPr>
            <a:picLocks noChangeAspect="1"/>
          </p:cNvPicPr>
          <p:nvPr/>
        </p:nvPicPr>
        <p:blipFill>
          <a:blip r:embed="rId9">
            <a:alphaModFix amt="50000"/>
          </a:blip>
          <a:stretch>
            <a:fillRect/>
          </a:stretch>
        </p:blipFill>
        <p:spPr>
          <a:xfrm>
            <a:off x="4930574" y="364124"/>
            <a:ext cx="360000" cy="360000"/>
          </a:xfrm>
          <a:prstGeom prst="rect">
            <a:avLst/>
          </a:prstGeom>
        </p:spPr>
      </p:pic>
      <p:sp>
        <p:nvSpPr>
          <p:cNvPr id="304" name="Rectangle 303"/>
          <p:cNvSpPr/>
          <p:nvPr/>
        </p:nvSpPr>
        <p:spPr>
          <a:xfrm>
            <a:off x="4573589" y="4419722"/>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Super </a:t>
            </a:r>
            <a:r>
              <a:rPr lang="en-US" dirty="0" smtClean="0">
                <a:latin typeface="Roboto Thin"/>
                <a:cs typeface="Roboto Thin"/>
              </a:rPr>
              <a:t>Capacitor / </a:t>
            </a:r>
            <a:r>
              <a:rPr lang="en-US" dirty="0">
                <a:latin typeface="Roboto Thin"/>
                <a:cs typeface="Roboto Thin"/>
              </a:rPr>
              <a:t>Battery </a:t>
            </a:r>
            <a:r>
              <a:rPr lang="en-US" dirty="0" smtClean="0">
                <a:latin typeface="Roboto Thin"/>
                <a:cs typeface="Roboto Thin"/>
              </a:rPr>
              <a:t>Backup Module</a:t>
            </a:r>
          </a:p>
        </p:txBody>
      </p:sp>
      <p:sp>
        <p:nvSpPr>
          <p:cNvPr id="305" name="Rectangle 304"/>
          <p:cNvSpPr/>
          <p:nvPr/>
        </p:nvSpPr>
        <p:spPr>
          <a:xfrm>
            <a:off x="4573588" y="99518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smtClean="0">
                <a:latin typeface="Roboto Thin"/>
                <a:cs typeface="Roboto Thin"/>
              </a:rPr>
              <a:t>12Gb SAS Dual Path Backplane</a:t>
            </a:r>
          </a:p>
        </p:txBody>
      </p:sp>
      <p:cxnSp>
        <p:nvCxnSpPr>
          <p:cNvPr id="15" name="Elbow Connector 14"/>
          <p:cNvCxnSpPr>
            <a:endCxn id="305" idx="1"/>
          </p:cNvCxnSpPr>
          <p:nvPr/>
        </p:nvCxnSpPr>
        <p:spPr>
          <a:xfrm flipV="1">
            <a:off x="2413282" y="1283186"/>
            <a:ext cx="2160306" cy="740852"/>
          </a:xfrm>
          <a:prstGeom prst="bentConnector3">
            <a:avLst>
              <a:gd name="adj1" fmla="val -177"/>
            </a:avLst>
          </a:prstGeom>
          <a:ln w="19050" cap="flat"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bevel/>
            <a:headEnd type="oval" w="med" len="med"/>
            <a:tailEnd type="none" w="lg" len="sm"/>
          </a:ln>
          <a:effectLst/>
        </p:spPr>
        <p:style>
          <a:lnRef idx="2">
            <a:schemeClr val="accent1"/>
          </a:lnRef>
          <a:fillRef idx="0">
            <a:schemeClr val="accent1"/>
          </a:fillRef>
          <a:effectRef idx="1">
            <a:schemeClr val="accent1"/>
          </a:effectRef>
          <a:fontRef idx="minor">
            <a:schemeClr val="tx1"/>
          </a:fontRef>
        </p:style>
      </p:cxnSp>
      <p:sp>
        <p:nvSpPr>
          <p:cNvPr id="306" name="Rectangle 305"/>
          <p:cNvSpPr/>
          <p:nvPr/>
        </p:nvSpPr>
        <p:spPr>
          <a:xfrm>
            <a:off x="4573588" y="156706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altLang="zh-TW" dirty="0">
                <a:latin typeface="Roboto Thin"/>
                <a:cs typeface="Roboto Thin"/>
              </a:rPr>
              <a:t>3.5” &amp; 2.5” Compatible HDD/SSD Trays</a:t>
            </a:r>
          </a:p>
        </p:txBody>
      </p:sp>
      <p:cxnSp>
        <p:nvCxnSpPr>
          <p:cNvPr id="307" name="Elbow Connector 306"/>
          <p:cNvCxnSpPr/>
          <p:nvPr/>
        </p:nvCxnSpPr>
        <p:spPr>
          <a:xfrm>
            <a:off x="3873056" y="1575390"/>
            <a:ext cx="694245" cy="279676"/>
          </a:xfrm>
          <a:prstGeom prst="bentConnector3">
            <a:avLst>
              <a:gd name="adj1" fmla="val 54528"/>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308" name="Rectangle 307"/>
          <p:cNvSpPr/>
          <p:nvPr/>
        </p:nvSpPr>
        <p:spPr>
          <a:xfrm>
            <a:off x="4573589" y="2704773"/>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Dual Active Storage Controllers</a:t>
            </a:r>
          </a:p>
        </p:txBody>
      </p:sp>
      <p:cxnSp>
        <p:nvCxnSpPr>
          <p:cNvPr id="309" name="Elbow Connector 308"/>
          <p:cNvCxnSpPr>
            <a:stCxn id="277" idx="0"/>
            <a:endCxn id="308" idx="1"/>
          </p:cNvCxnSpPr>
          <p:nvPr/>
        </p:nvCxnSpPr>
        <p:spPr>
          <a:xfrm rot="5400000" flipH="1" flipV="1">
            <a:off x="3383963" y="2024354"/>
            <a:ext cx="221206" cy="2158045"/>
          </a:xfrm>
          <a:prstGeom prst="bentConnector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310" name="Rectangle 309"/>
          <p:cNvSpPr/>
          <p:nvPr/>
        </p:nvSpPr>
        <p:spPr>
          <a:xfrm>
            <a:off x="4573589" y="2138211"/>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Dual Fan Smart Cooling Modules</a:t>
            </a:r>
          </a:p>
        </p:txBody>
      </p:sp>
      <p:sp>
        <p:nvSpPr>
          <p:cNvPr id="311" name="Rectangle 310"/>
          <p:cNvSpPr/>
          <p:nvPr/>
        </p:nvSpPr>
        <p:spPr>
          <a:xfrm>
            <a:off x="4573589" y="3276550"/>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80+ Platinum Power Supply Modules </a:t>
            </a:r>
          </a:p>
        </p:txBody>
      </p:sp>
      <p:sp>
        <p:nvSpPr>
          <p:cNvPr id="312" name="Rectangle 311"/>
          <p:cNvSpPr/>
          <p:nvPr/>
        </p:nvSpPr>
        <p:spPr>
          <a:xfrm>
            <a:off x="4573589" y="3848176"/>
            <a:ext cx="4570411" cy="576000"/>
          </a:xfrm>
          <a:prstGeom prst="rect">
            <a:avLst/>
          </a:prstGeom>
          <a:gradFill flip="none" rotWithShape="1">
            <a:gsLst>
              <a:gs pos="100000">
                <a:srgbClr val="DFCD29"/>
              </a:gs>
              <a:gs pos="0">
                <a:srgbClr val="35883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a:latin typeface="Roboto Thin"/>
                <a:cs typeface="Roboto Thin"/>
              </a:rPr>
              <a:t>Cache-to-Flash Module</a:t>
            </a:r>
          </a:p>
        </p:txBody>
      </p:sp>
      <p:cxnSp>
        <p:nvCxnSpPr>
          <p:cNvPr id="313" name="Elbow Connector 312"/>
          <p:cNvCxnSpPr>
            <a:stCxn id="181" idx="3"/>
            <a:endCxn id="310" idx="1"/>
          </p:cNvCxnSpPr>
          <p:nvPr/>
        </p:nvCxnSpPr>
        <p:spPr>
          <a:xfrm flipV="1">
            <a:off x="3898008" y="2426211"/>
            <a:ext cx="675581" cy="998324"/>
          </a:xfrm>
          <a:prstGeom prst="bentConnector3">
            <a:avLst>
              <a:gd name="adj1" fmla="val 5279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15" name="Elbow Connector 314"/>
          <p:cNvCxnSpPr>
            <a:stCxn id="217" idx="2"/>
            <a:endCxn id="304" idx="1"/>
          </p:cNvCxnSpPr>
          <p:nvPr/>
        </p:nvCxnSpPr>
        <p:spPr>
          <a:xfrm rot="16200000" flipH="1">
            <a:off x="3894927" y="4029060"/>
            <a:ext cx="554294" cy="803029"/>
          </a:xfrm>
          <a:prstGeom prst="bentConnector2">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18" name="Elbow Connector 317"/>
          <p:cNvCxnSpPr>
            <a:stCxn id="219" idx="2"/>
            <a:endCxn id="312" idx="1"/>
          </p:cNvCxnSpPr>
          <p:nvPr/>
        </p:nvCxnSpPr>
        <p:spPr>
          <a:xfrm rot="5400000" flipH="1" flipV="1">
            <a:off x="2998905" y="2580556"/>
            <a:ext cx="19064" cy="3130304"/>
          </a:xfrm>
          <a:prstGeom prst="bentConnector4">
            <a:avLst>
              <a:gd name="adj1" fmla="val -3738428"/>
              <a:gd name="adj2" fmla="val 90175"/>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22" name="Elbow Connector 321"/>
          <p:cNvCxnSpPr>
            <a:stCxn id="213" idx="2"/>
            <a:endCxn id="311" idx="1"/>
          </p:cNvCxnSpPr>
          <p:nvPr/>
        </p:nvCxnSpPr>
        <p:spPr>
          <a:xfrm rot="5400000" flipH="1" flipV="1">
            <a:off x="3710885" y="3294050"/>
            <a:ext cx="592203" cy="1133204"/>
          </a:xfrm>
          <a:prstGeom prst="bentConnector4">
            <a:avLst>
              <a:gd name="adj1" fmla="val -38602"/>
              <a:gd name="adj2" fmla="val 58497"/>
            </a:avLst>
          </a:prstGeom>
          <a:ln w="190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ova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1245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02"/>
                                        </p:tgtEl>
                                        <p:attrNameLst>
                                          <p:attrName>style.visibility</p:attrName>
                                        </p:attrNameLst>
                                      </p:cBhvr>
                                      <p:to>
                                        <p:strVal val="visible"/>
                                      </p:to>
                                    </p:set>
                                    <p:anim calcmode="lin" valueType="num">
                                      <p:cBhvr additive="base">
                                        <p:cTn id="12" dur="500"/>
                                        <p:tgtEl>
                                          <p:spTgt spid="302"/>
                                        </p:tgtEl>
                                        <p:attrNameLst>
                                          <p:attrName>ppt_y</p:attrName>
                                        </p:attrNameLst>
                                      </p:cBhvr>
                                      <p:tavLst>
                                        <p:tav tm="0">
                                          <p:val>
                                            <p:strVal val="#ppt_y+#ppt_h*1.125000"/>
                                          </p:val>
                                        </p:tav>
                                        <p:tav tm="100000">
                                          <p:val>
                                            <p:strVal val="#ppt_y"/>
                                          </p:val>
                                        </p:tav>
                                      </p:tavLst>
                                    </p:anim>
                                    <p:animEffect transition="in" filter="wipe(up)">
                                      <p:cBhvr>
                                        <p:cTn id="13" dur="500"/>
                                        <p:tgtEl>
                                          <p:spTgt spid="30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01"/>
                                        </p:tgtEl>
                                        <p:attrNameLst>
                                          <p:attrName>style.visibility</p:attrName>
                                        </p:attrNameLst>
                                      </p:cBhvr>
                                      <p:to>
                                        <p:strVal val="visible"/>
                                      </p:to>
                                    </p:set>
                                    <p:anim calcmode="lin" valueType="num">
                                      <p:cBhvr additive="base">
                                        <p:cTn id="16" dur="500"/>
                                        <p:tgtEl>
                                          <p:spTgt spid="301"/>
                                        </p:tgtEl>
                                        <p:attrNameLst>
                                          <p:attrName>ppt_y</p:attrName>
                                        </p:attrNameLst>
                                      </p:cBhvr>
                                      <p:tavLst>
                                        <p:tav tm="0">
                                          <p:val>
                                            <p:strVal val="#ppt_y+#ppt_h*1.125000"/>
                                          </p:val>
                                        </p:tav>
                                        <p:tav tm="100000">
                                          <p:val>
                                            <p:strVal val="#ppt_y"/>
                                          </p:val>
                                        </p:tav>
                                      </p:tavLst>
                                    </p:anim>
                                    <p:animEffect transition="in" filter="wipe(up)">
                                      <p:cBhvr>
                                        <p:cTn id="17" dur="500"/>
                                        <p:tgtEl>
                                          <p:spTgt spid="301"/>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05"/>
                                        </p:tgtEl>
                                        <p:attrNameLst>
                                          <p:attrName>style.visibility</p:attrName>
                                        </p:attrNameLst>
                                      </p:cBhvr>
                                      <p:to>
                                        <p:strVal val="visible"/>
                                      </p:to>
                                    </p:set>
                                    <p:anim calcmode="lin" valueType="num">
                                      <p:cBhvr additive="base">
                                        <p:cTn id="21" dur="500"/>
                                        <p:tgtEl>
                                          <p:spTgt spid="305"/>
                                        </p:tgtEl>
                                        <p:attrNameLst>
                                          <p:attrName>ppt_y</p:attrName>
                                        </p:attrNameLst>
                                      </p:cBhvr>
                                      <p:tavLst>
                                        <p:tav tm="0">
                                          <p:val>
                                            <p:strVal val="#ppt_y+#ppt_h*1.125000"/>
                                          </p:val>
                                        </p:tav>
                                        <p:tav tm="100000">
                                          <p:val>
                                            <p:strVal val="#ppt_y"/>
                                          </p:val>
                                        </p:tav>
                                      </p:tavLst>
                                    </p:anim>
                                    <p:animEffect transition="in" filter="wipe(up)">
                                      <p:cBhvr>
                                        <p:cTn id="22" dur="500"/>
                                        <p:tgtEl>
                                          <p:spTgt spid="305"/>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par>
                          <p:cTn id="26" fill="hold">
                            <p:stCondLst>
                              <p:cond delay="1500"/>
                            </p:stCondLst>
                            <p:childTnLst>
                              <p:par>
                                <p:cTn id="27" presetID="12" presetClass="entr" presetSubtype="4" fill="hold" grpId="0" nodeType="afterEffect">
                                  <p:stCondLst>
                                    <p:cond delay="0"/>
                                  </p:stCondLst>
                                  <p:childTnLst>
                                    <p:set>
                                      <p:cBhvr>
                                        <p:cTn id="28" dur="1" fill="hold">
                                          <p:stCondLst>
                                            <p:cond delay="0"/>
                                          </p:stCondLst>
                                        </p:cTn>
                                        <p:tgtEl>
                                          <p:spTgt spid="306"/>
                                        </p:tgtEl>
                                        <p:attrNameLst>
                                          <p:attrName>style.visibility</p:attrName>
                                        </p:attrNameLst>
                                      </p:cBhvr>
                                      <p:to>
                                        <p:strVal val="visible"/>
                                      </p:to>
                                    </p:set>
                                    <p:anim calcmode="lin" valueType="num">
                                      <p:cBhvr additive="base">
                                        <p:cTn id="29" dur="500"/>
                                        <p:tgtEl>
                                          <p:spTgt spid="306"/>
                                        </p:tgtEl>
                                        <p:attrNameLst>
                                          <p:attrName>ppt_y</p:attrName>
                                        </p:attrNameLst>
                                      </p:cBhvr>
                                      <p:tavLst>
                                        <p:tav tm="0">
                                          <p:val>
                                            <p:strVal val="#ppt_y+#ppt_h*1.125000"/>
                                          </p:val>
                                        </p:tav>
                                        <p:tav tm="100000">
                                          <p:val>
                                            <p:strVal val="#ppt_y"/>
                                          </p:val>
                                        </p:tav>
                                      </p:tavLst>
                                    </p:anim>
                                    <p:animEffect transition="in" filter="wipe(up)">
                                      <p:cBhvr>
                                        <p:cTn id="30" dur="500"/>
                                        <p:tgtEl>
                                          <p:spTgt spid="306"/>
                                        </p:tgtEl>
                                      </p:cBhvr>
                                    </p:animEffect>
                                  </p:childTnLst>
                                </p:cTn>
                              </p:par>
                              <p:par>
                                <p:cTn id="31" presetID="9" presetClass="entr" presetSubtype="0" fill="hold" nodeType="withEffect">
                                  <p:stCondLst>
                                    <p:cond delay="0"/>
                                  </p:stCondLst>
                                  <p:childTnLst>
                                    <p:set>
                                      <p:cBhvr>
                                        <p:cTn id="32" dur="1" fill="hold">
                                          <p:stCondLst>
                                            <p:cond delay="0"/>
                                          </p:stCondLst>
                                        </p:cTn>
                                        <p:tgtEl>
                                          <p:spTgt spid="307"/>
                                        </p:tgtEl>
                                        <p:attrNameLst>
                                          <p:attrName>style.visibility</p:attrName>
                                        </p:attrNameLst>
                                      </p:cBhvr>
                                      <p:to>
                                        <p:strVal val="visible"/>
                                      </p:to>
                                    </p:set>
                                    <p:animEffect transition="in" filter="dissolve">
                                      <p:cBhvr>
                                        <p:cTn id="33" dur="500"/>
                                        <p:tgtEl>
                                          <p:spTgt spid="307"/>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310"/>
                                        </p:tgtEl>
                                        <p:attrNameLst>
                                          <p:attrName>style.visibility</p:attrName>
                                        </p:attrNameLst>
                                      </p:cBhvr>
                                      <p:to>
                                        <p:strVal val="visible"/>
                                      </p:to>
                                    </p:set>
                                    <p:anim calcmode="lin" valueType="num">
                                      <p:cBhvr additive="base">
                                        <p:cTn id="37" dur="500"/>
                                        <p:tgtEl>
                                          <p:spTgt spid="310"/>
                                        </p:tgtEl>
                                        <p:attrNameLst>
                                          <p:attrName>ppt_y</p:attrName>
                                        </p:attrNameLst>
                                      </p:cBhvr>
                                      <p:tavLst>
                                        <p:tav tm="0">
                                          <p:val>
                                            <p:strVal val="#ppt_y+#ppt_h*1.125000"/>
                                          </p:val>
                                        </p:tav>
                                        <p:tav tm="100000">
                                          <p:val>
                                            <p:strVal val="#ppt_y"/>
                                          </p:val>
                                        </p:tav>
                                      </p:tavLst>
                                    </p:anim>
                                    <p:animEffect transition="in" filter="wipe(up)">
                                      <p:cBhvr>
                                        <p:cTn id="38" dur="500"/>
                                        <p:tgtEl>
                                          <p:spTgt spid="310"/>
                                        </p:tgtEl>
                                      </p:cBhvr>
                                    </p:animEffect>
                                  </p:childTnLst>
                                </p:cTn>
                              </p:par>
                              <p:par>
                                <p:cTn id="39" presetID="9" presetClass="entr" presetSubtype="0" fill="hold" nodeType="withEffect">
                                  <p:stCondLst>
                                    <p:cond delay="0"/>
                                  </p:stCondLst>
                                  <p:childTnLst>
                                    <p:set>
                                      <p:cBhvr>
                                        <p:cTn id="40" dur="1" fill="hold">
                                          <p:stCondLst>
                                            <p:cond delay="0"/>
                                          </p:stCondLst>
                                        </p:cTn>
                                        <p:tgtEl>
                                          <p:spTgt spid="313"/>
                                        </p:tgtEl>
                                        <p:attrNameLst>
                                          <p:attrName>style.visibility</p:attrName>
                                        </p:attrNameLst>
                                      </p:cBhvr>
                                      <p:to>
                                        <p:strVal val="visible"/>
                                      </p:to>
                                    </p:set>
                                    <p:animEffect transition="in" filter="dissolve">
                                      <p:cBhvr>
                                        <p:cTn id="41" dur="500"/>
                                        <p:tgtEl>
                                          <p:spTgt spid="313"/>
                                        </p:tgtEl>
                                      </p:cBhvr>
                                    </p:animEffect>
                                  </p:childTnLst>
                                </p:cTn>
                              </p:par>
                            </p:childTnLst>
                          </p:cTn>
                        </p:par>
                        <p:par>
                          <p:cTn id="42" fill="hold">
                            <p:stCondLst>
                              <p:cond delay="2500"/>
                            </p:stCondLst>
                            <p:childTnLst>
                              <p:par>
                                <p:cTn id="43" presetID="12" presetClass="entr" presetSubtype="4" fill="hold" grpId="0" nodeType="afterEffect">
                                  <p:stCondLst>
                                    <p:cond delay="0"/>
                                  </p:stCondLst>
                                  <p:childTnLst>
                                    <p:set>
                                      <p:cBhvr>
                                        <p:cTn id="44" dur="1" fill="hold">
                                          <p:stCondLst>
                                            <p:cond delay="0"/>
                                          </p:stCondLst>
                                        </p:cTn>
                                        <p:tgtEl>
                                          <p:spTgt spid="308"/>
                                        </p:tgtEl>
                                        <p:attrNameLst>
                                          <p:attrName>style.visibility</p:attrName>
                                        </p:attrNameLst>
                                      </p:cBhvr>
                                      <p:to>
                                        <p:strVal val="visible"/>
                                      </p:to>
                                    </p:set>
                                    <p:anim calcmode="lin" valueType="num">
                                      <p:cBhvr additive="base">
                                        <p:cTn id="45" dur="500"/>
                                        <p:tgtEl>
                                          <p:spTgt spid="308"/>
                                        </p:tgtEl>
                                        <p:attrNameLst>
                                          <p:attrName>ppt_y</p:attrName>
                                        </p:attrNameLst>
                                      </p:cBhvr>
                                      <p:tavLst>
                                        <p:tav tm="0">
                                          <p:val>
                                            <p:strVal val="#ppt_y+#ppt_h*1.125000"/>
                                          </p:val>
                                        </p:tav>
                                        <p:tav tm="100000">
                                          <p:val>
                                            <p:strVal val="#ppt_y"/>
                                          </p:val>
                                        </p:tav>
                                      </p:tavLst>
                                    </p:anim>
                                    <p:animEffect transition="in" filter="wipe(up)">
                                      <p:cBhvr>
                                        <p:cTn id="46" dur="500"/>
                                        <p:tgtEl>
                                          <p:spTgt spid="308"/>
                                        </p:tgtEl>
                                      </p:cBhvr>
                                    </p:animEffect>
                                  </p:childTnLst>
                                </p:cTn>
                              </p:par>
                              <p:par>
                                <p:cTn id="47" presetID="9" presetClass="entr" presetSubtype="0" fill="hold" nodeType="withEffect">
                                  <p:stCondLst>
                                    <p:cond delay="0"/>
                                  </p:stCondLst>
                                  <p:childTnLst>
                                    <p:set>
                                      <p:cBhvr>
                                        <p:cTn id="48" dur="1" fill="hold">
                                          <p:stCondLst>
                                            <p:cond delay="0"/>
                                          </p:stCondLst>
                                        </p:cTn>
                                        <p:tgtEl>
                                          <p:spTgt spid="309"/>
                                        </p:tgtEl>
                                        <p:attrNameLst>
                                          <p:attrName>style.visibility</p:attrName>
                                        </p:attrNameLst>
                                      </p:cBhvr>
                                      <p:to>
                                        <p:strVal val="visible"/>
                                      </p:to>
                                    </p:set>
                                    <p:animEffect transition="in" filter="dissolve">
                                      <p:cBhvr>
                                        <p:cTn id="49" dur="500"/>
                                        <p:tgtEl>
                                          <p:spTgt spid="309"/>
                                        </p:tgtEl>
                                      </p:cBhvr>
                                    </p:animEffect>
                                  </p:childTnLst>
                                </p:cTn>
                              </p:par>
                            </p:childTnLst>
                          </p:cTn>
                        </p:par>
                        <p:par>
                          <p:cTn id="50" fill="hold">
                            <p:stCondLst>
                              <p:cond delay="3000"/>
                            </p:stCondLst>
                            <p:childTnLst>
                              <p:par>
                                <p:cTn id="51" presetID="12" presetClass="entr" presetSubtype="4" fill="hold" grpId="0" nodeType="afterEffect">
                                  <p:stCondLst>
                                    <p:cond delay="0"/>
                                  </p:stCondLst>
                                  <p:childTnLst>
                                    <p:set>
                                      <p:cBhvr>
                                        <p:cTn id="52" dur="1" fill="hold">
                                          <p:stCondLst>
                                            <p:cond delay="0"/>
                                          </p:stCondLst>
                                        </p:cTn>
                                        <p:tgtEl>
                                          <p:spTgt spid="311"/>
                                        </p:tgtEl>
                                        <p:attrNameLst>
                                          <p:attrName>style.visibility</p:attrName>
                                        </p:attrNameLst>
                                      </p:cBhvr>
                                      <p:to>
                                        <p:strVal val="visible"/>
                                      </p:to>
                                    </p:set>
                                    <p:anim calcmode="lin" valueType="num">
                                      <p:cBhvr additive="base">
                                        <p:cTn id="53" dur="500"/>
                                        <p:tgtEl>
                                          <p:spTgt spid="311"/>
                                        </p:tgtEl>
                                        <p:attrNameLst>
                                          <p:attrName>ppt_y</p:attrName>
                                        </p:attrNameLst>
                                      </p:cBhvr>
                                      <p:tavLst>
                                        <p:tav tm="0">
                                          <p:val>
                                            <p:strVal val="#ppt_y+#ppt_h*1.125000"/>
                                          </p:val>
                                        </p:tav>
                                        <p:tav tm="100000">
                                          <p:val>
                                            <p:strVal val="#ppt_y"/>
                                          </p:val>
                                        </p:tav>
                                      </p:tavLst>
                                    </p:anim>
                                    <p:animEffect transition="in" filter="wipe(up)">
                                      <p:cBhvr>
                                        <p:cTn id="54" dur="500"/>
                                        <p:tgtEl>
                                          <p:spTgt spid="311"/>
                                        </p:tgtEl>
                                      </p:cBhvr>
                                    </p:animEffect>
                                  </p:childTnLst>
                                </p:cTn>
                              </p:par>
                              <p:par>
                                <p:cTn id="55" presetID="9" presetClass="entr" presetSubtype="0" fill="hold" nodeType="withEffect">
                                  <p:stCondLst>
                                    <p:cond delay="0"/>
                                  </p:stCondLst>
                                  <p:childTnLst>
                                    <p:set>
                                      <p:cBhvr>
                                        <p:cTn id="56" dur="1" fill="hold">
                                          <p:stCondLst>
                                            <p:cond delay="0"/>
                                          </p:stCondLst>
                                        </p:cTn>
                                        <p:tgtEl>
                                          <p:spTgt spid="322"/>
                                        </p:tgtEl>
                                        <p:attrNameLst>
                                          <p:attrName>style.visibility</p:attrName>
                                        </p:attrNameLst>
                                      </p:cBhvr>
                                      <p:to>
                                        <p:strVal val="visible"/>
                                      </p:to>
                                    </p:set>
                                    <p:animEffect transition="in" filter="dissolve">
                                      <p:cBhvr>
                                        <p:cTn id="57" dur="500"/>
                                        <p:tgtEl>
                                          <p:spTgt spid="322"/>
                                        </p:tgtEl>
                                      </p:cBhvr>
                                    </p:animEffect>
                                  </p:childTnLst>
                                </p:cTn>
                              </p:par>
                            </p:childTnLst>
                          </p:cTn>
                        </p:par>
                        <p:par>
                          <p:cTn id="58" fill="hold">
                            <p:stCondLst>
                              <p:cond delay="3500"/>
                            </p:stCondLst>
                            <p:childTnLst>
                              <p:par>
                                <p:cTn id="59" presetID="12" presetClass="entr" presetSubtype="4" fill="hold" grpId="0" nodeType="afterEffect">
                                  <p:stCondLst>
                                    <p:cond delay="0"/>
                                  </p:stCondLst>
                                  <p:childTnLst>
                                    <p:set>
                                      <p:cBhvr>
                                        <p:cTn id="60" dur="1" fill="hold">
                                          <p:stCondLst>
                                            <p:cond delay="0"/>
                                          </p:stCondLst>
                                        </p:cTn>
                                        <p:tgtEl>
                                          <p:spTgt spid="312"/>
                                        </p:tgtEl>
                                        <p:attrNameLst>
                                          <p:attrName>style.visibility</p:attrName>
                                        </p:attrNameLst>
                                      </p:cBhvr>
                                      <p:to>
                                        <p:strVal val="visible"/>
                                      </p:to>
                                    </p:set>
                                    <p:anim calcmode="lin" valueType="num">
                                      <p:cBhvr additive="base">
                                        <p:cTn id="61" dur="500"/>
                                        <p:tgtEl>
                                          <p:spTgt spid="312"/>
                                        </p:tgtEl>
                                        <p:attrNameLst>
                                          <p:attrName>ppt_y</p:attrName>
                                        </p:attrNameLst>
                                      </p:cBhvr>
                                      <p:tavLst>
                                        <p:tav tm="0">
                                          <p:val>
                                            <p:strVal val="#ppt_y+#ppt_h*1.125000"/>
                                          </p:val>
                                        </p:tav>
                                        <p:tav tm="100000">
                                          <p:val>
                                            <p:strVal val="#ppt_y"/>
                                          </p:val>
                                        </p:tav>
                                      </p:tavLst>
                                    </p:anim>
                                    <p:animEffect transition="in" filter="wipe(up)">
                                      <p:cBhvr>
                                        <p:cTn id="62" dur="500"/>
                                        <p:tgtEl>
                                          <p:spTgt spid="312"/>
                                        </p:tgtEl>
                                      </p:cBhvr>
                                    </p:animEffect>
                                  </p:childTnLst>
                                </p:cTn>
                              </p:par>
                              <p:par>
                                <p:cTn id="63" presetID="9" presetClass="entr" presetSubtype="0" fill="hold" nodeType="withEffect">
                                  <p:stCondLst>
                                    <p:cond delay="0"/>
                                  </p:stCondLst>
                                  <p:childTnLst>
                                    <p:set>
                                      <p:cBhvr>
                                        <p:cTn id="64" dur="1" fill="hold">
                                          <p:stCondLst>
                                            <p:cond delay="0"/>
                                          </p:stCondLst>
                                        </p:cTn>
                                        <p:tgtEl>
                                          <p:spTgt spid="318"/>
                                        </p:tgtEl>
                                        <p:attrNameLst>
                                          <p:attrName>style.visibility</p:attrName>
                                        </p:attrNameLst>
                                      </p:cBhvr>
                                      <p:to>
                                        <p:strVal val="visible"/>
                                      </p:to>
                                    </p:set>
                                    <p:animEffect transition="in" filter="dissolve">
                                      <p:cBhvr>
                                        <p:cTn id="65" dur="500"/>
                                        <p:tgtEl>
                                          <p:spTgt spid="318"/>
                                        </p:tgtEl>
                                      </p:cBhvr>
                                    </p:animEffect>
                                  </p:childTnLst>
                                </p:cTn>
                              </p:par>
                            </p:childTnLst>
                          </p:cTn>
                        </p:par>
                        <p:par>
                          <p:cTn id="66" fill="hold">
                            <p:stCondLst>
                              <p:cond delay="4000"/>
                            </p:stCondLst>
                            <p:childTnLst>
                              <p:par>
                                <p:cTn id="67" presetID="12" presetClass="entr" presetSubtype="4" fill="hold" grpId="0" nodeType="afterEffect">
                                  <p:stCondLst>
                                    <p:cond delay="0"/>
                                  </p:stCondLst>
                                  <p:childTnLst>
                                    <p:set>
                                      <p:cBhvr>
                                        <p:cTn id="68" dur="1" fill="hold">
                                          <p:stCondLst>
                                            <p:cond delay="0"/>
                                          </p:stCondLst>
                                        </p:cTn>
                                        <p:tgtEl>
                                          <p:spTgt spid="304"/>
                                        </p:tgtEl>
                                        <p:attrNameLst>
                                          <p:attrName>style.visibility</p:attrName>
                                        </p:attrNameLst>
                                      </p:cBhvr>
                                      <p:to>
                                        <p:strVal val="visible"/>
                                      </p:to>
                                    </p:set>
                                    <p:anim calcmode="lin" valueType="num">
                                      <p:cBhvr additive="base">
                                        <p:cTn id="69" dur="500"/>
                                        <p:tgtEl>
                                          <p:spTgt spid="304"/>
                                        </p:tgtEl>
                                        <p:attrNameLst>
                                          <p:attrName>ppt_y</p:attrName>
                                        </p:attrNameLst>
                                      </p:cBhvr>
                                      <p:tavLst>
                                        <p:tav tm="0">
                                          <p:val>
                                            <p:strVal val="#ppt_y+#ppt_h*1.125000"/>
                                          </p:val>
                                        </p:tav>
                                        <p:tav tm="100000">
                                          <p:val>
                                            <p:strVal val="#ppt_y"/>
                                          </p:val>
                                        </p:tav>
                                      </p:tavLst>
                                    </p:anim>
                                    <p:animEffect transition="in" filter="wipe(up)">
                                      <p:cBhvr>
                                        <p:cTn id="70" dur="500"/>
                                        <p:tgtEl>
                                          <p:spTgt spid="304"/>
                                        </p:tgtEl>
                                      </p:cBhvr>
                                    </p:animEffect>
                                  </p:childTnLst>
                                </p:cTn>
                              </p:par>
                              <p:par>
                                <p:cTn id="71" presetID="9" presetClass="entr" presetSubtype="0" fill="hold" nodeType="withEffect">
                                  <p:stCondLst>
                                    <p:cond delay="0"/>
                                  </p:stCondLst>
                                  <p:childTnLst>
                                    <p:set>
                                      <p:cBhvr>
                                        <p:cTn id="72" dur="1" fill="hold">
                                          <p:stCondLst>
                                            <p:cond delay="0"/>
                                          </p:stCondLst>
                                        </p:cTn>
                                        <p:tgtEl>
                                          <p:spTgt spid="315"/>
                                        </p:tgtEl>
                                        <p:attrNameLst>
                                          <p:attrName>style.visibility</p:attrName>
                                        </p:attrNameLst>
                                      </p:cBhvr>
                                      <p:to>
                                        <p:strVal val="visible"/>
                                      </p:to>
                                    </p:set>
                                    <p:animEffect transition="in" filter="dissolve">
                                      <p:cBhvr>
                                        <p:cTn id="73"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1" grpId="0"/>
      <p:bldP spid="304" grpId="0" animBg="1"/>
      <p:bldP spid="305" grpId="0" animBg="1"/>
      <p:bldP spid="306" grpId="0" animBg="1"/>
      <p:bldP spid="308" grpId="0" animBg="1"/>
      <p:bldP spid="310" grpId="0" animBg="1"/>
      <p:bldP spid="311" grpId="0" animBg="1"/>
      <p:bldP spid="3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97554" y="3678869"/>
            <a:ext cx="5752821" cy="493712"/>
          </a:xfrm>
          <a:prstGeom prst="rect">
            <a:avLst/>
          </a:prstGeom>
        </p:spPr>
        <p:txBody>
          <a:bodyPr>
            <a:noAutofit/>
          </a:bodyPr>
          <a:lstStyle/>
          <a:p>
            <a:pPr marL="0" indent="0" algn="ctr">
              <a:lnSpc>
                <a:spcPts val="1800"/>
              </a:lnSpc>
              <a:spcBef>
                <a:spcPts val="0"/>
              </a:spcBef>
              <a:buNone/>
            </a:pPr>
            <a:r>
              <a:rPr lang="en-US" sz="2400" dirty="0" smtClean="0">
                <a:solidFill>
                  <a:schemeClr val="accent3">
                    <a:lumMod val="75000"/>
                  </a:schemeClr>
                </a:solidFill>
                <a:latin typeface="Roboto Thin"/>
                <a:cs typeface="Roboto Thin"/>
              </a:rPr>
              <a:t>QSAN XCubeSAN Storage Systems</a:t>
            </a:r>
            <a:endParaRPr lang="en-US" sz="2400" dirty="0">
              <a:solidFill>
                <a:schemeClr val="accent3">
                  <a:lumMod val="75000"/>
                </a:schemeClr>
              </a:solidFill>
              <a:latin typeface="Roboto Thin"/>
              <a:cs typeface="Roboto Thin"/>
            </a:endParaRPr>
          </a:p>
        </p:txBody>
      </p:sp>
      <p:sp>
        <p:nvSpPr>
          <p:cNvPr id="9" name="Shape 2176"/>
          <p:cNvSpPr/>
          <p:nvPr/>
        </p:nvSpPr>
        <p:spPr>
          <a:xfrm flipV="1">
            <a:off x="4571617" y="2691843"/>
            <a:ext cx="3007058"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0" name="Shape 2177"/>
          <p:cNvSpPr/>
          <p:nvPr/>
        </p:nvSpPr>
        <p:spPr>
          <a:xfrm flipV="1">
            <a:off x="4571093" y="2691843"/>
            <a:ext cx="1504054" cy="472712"/>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1" name="Shape 2178"/>
          <p:cNvSpPr/>
          <p:nvPr/>
        </p:nvSpPr>
        <p:spPr>
          <a:xfrm flipH="1" flipV="1">
            <a:off x="3068087" y="2691843"/>
            <a:ext cx="1499442"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2" name="Shape 2179"/>
          <p:cNvSpPr/>
          <p:nvPr/>
        </p:nvSpPr>
        <p:spPr>
          <a:xfrm flipH="1" flipV="1">
            <a:off x="1564559" y="2691843"/>
            <a:ext cx="3007059" cy="472711"/>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sp>
        <p:nvSpPr>
          <p:cNvPr id="13" name="Shape 2180"/>
          <p:cNvSpPr/>
          <p:nvPr/>
        </p:nvSpPr>
        <p:spPr>
          <a:xfrm flipV="1">
            <a:off x="4571617" y="2691843"/>
            <a:ext cx="1" cy="472712"/>
          </a:xfrm>
          <a:prstGeom prst="line">
            <a:avLst/>
          </a:prstGeom>
          <a:ln w="6350" cmpd="sng">
            <a:solidFill>
              <a:srgbClr val="DCDEE0"/>
            </a:solidFill>
            <a:miter lim="400000"/>
          </a:ln>
        </p:spPr>
        <p:txBody>
          <a:bodyPr lIns="19050" tIns="19050" rIns="19050" bIns="19050" anchor="ctr"/>
          <a:lstStyle/>
          <a:p>
            <a:pPr defTabSz="171450">
              <a:defRPr sz="1200">
                <a:solidFill>
                  <a:srgbClr val="000000"/>
                </a:solidFill>
                <a:latin typeface="Helvetica"/>
                <a:ea typeface="Helvetica"/>
                <a:cs typeface="Helvetica"/>
                <a:sym typeface="Helvetica"/>
              </a:defRPr>
            </a:pPr>
            <a:endParaRPr sz="500">
              <a:latin typeface="Roboto Light"/>
              <a:cs typeface="Roboto Light"/>
            </a:endParaRPr>
          </a:p>
        </p:txBody>
      </p:sp>
      <p:grpSp>
        <p:nvGrpSpPr>
          <p:cNvPr id="31" name="Group 2200"/>
          <p:cNvGrpSpPr/>
          <p:nvPr/>
        </p:nvGrpSpPr>
        <p:grpSpPr>
          <a:xfrm>
            <a:off x="4283473" y="2882304"/>
            <a:ext cx="580217" cy="580217"/>
            <a:chOff x="0" y="0"/>
            <a:chExt cx="1547243" cy="1547243"/>
          </a:xfrm>
        </p:grpSpPr>
        <p:sp>
          <p:nvSpPr>
            <p:cNvPr id="32" name="Shape 2198"/>
            <p:cNvSpPr/>
            <p:nvPr/>
          </p:nvSpPr>
          <p:spPr>
            <a:xfrm>
              <a:off x="0" y="0"/>
              <a:ext cx="1547244" cy="1547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33" name="Shape 2199"/>
            <p:cNvSpPr/>
            <p:nvPr/>
          </p:nvSpPr>
          <p:spPr>
            <a:xfrm>
              <a:off x="367139" y="396789"/>
              <a:ext cx="791768" cy="753666"/>
            </a:xfrm>
            <a:custGeom>
              <a:avLst/>
              <a:gdLst/>
              <a:ahLst/>
              <a:cxnLst>
                <a:cxn ang="0">
                  <a:pos x="wd2" y="hd2"/>
                </a:cxn>
                <a:cxn ang="5400000">
                  <a:pos x="wd2" y="hd2"/>
                </a:cxn>
                <a:cxn ang="10800000">
                  <a:pos x="wd2" y="hd2"/>
                </a:cxn>
                <a:cxn ang="16200000">
                  <a:pos x="wd2" y="hd2"/>
                </a:cxn>
              </a:cxnLst>
              <a:rect l="0" t="0" r="r" b="b"/>
              <a:pathLst>
                <a:path w="21600" h="21600" extrusionOk="0">
                  <a:moveTo>
                    <a:pt x="21087" y="8928"/>
                  </a:moveTo>
                  <a:lnTo>
                    <a:pt x="20048" y="7836"/>
                  </a:lnTo>
                  <a:cubicBezTo>
                    <a:pt x="19687" y="7476"/>
                    <a:pt x="19267" y="7297"/>
                    <a:pt x="18787" y="7297"/>
                  </a:cubicBezTo>
                  <a:cubicBezTo>
                    <a:pt x="18296" y="7297"/>
                    <a:pt x="17880" y="7476"/>
                    <a:pt x="17539" y="7836"/>
                  </a:cubicBezTo>
                  <a:lnTo>
                    <a:pt x="13462" y="12118"/>
                  </a:lnTo>
                  <a:lnTo>
                    <a:pt x="13462" y="1865"/>
                  </a:lnTo>
                  <a:cubicBezTo>
                    <a:pt x="13462" y="1359"/>
                    <a:pt x="13286" y="923"/>
                    <a:pt x="12935" y="553"/>
                  </a:cubicBezTo>
                  <a:cubicBezTo>
                    <a:pt x="12584" y="184"/>
                    <a:pt x="12168" y="0"/>
                    <a:pt x="11687" y="0"/>
                  </a:cubicBezTo>
                  <a:lnTo>
                    <a:pt x="9913" y="0"/>
                  </a:lnTo>
                  <a:cubicBezTo>
                    <a:pt x="9432" y="0"/>
                    <a:pt x="9016" y="185"/>
                    <a:pt x="8665" y="553"/>
                  </a:cubicBezTo>
                  <a:cubicBezTo>
                    <a:pt x="8314" y="923"/>
                    <a:pt x="8139" y="1359"/>
                    <a:pt x="8139" y="1865"/>
                  </a:cubicBezTo>
                  <a:lnTo>
                    <a:pt x="8139" y="12118"/>
                  </a:lnTo>
                  <a:lnTo>
                    <a:pt x="4062" y="7836"/>
                  </a:lnTo>
                  <a:cubicBezTo>
                    <a:pt x="3720" y="7476"/>
                    <a:pt x="3304" y="7297"/>
                    <a:pt x="2814" y="7297"/>
                  </a:cubicBezTo>
                  <a:cubicBezTo>
                    <a:pt x="2334" y="7297"/>
                    <a:pt x="1914" y="7476"/>
                    <a:pt x="1553" y="7836"/>
                  </a:cubicBezTo>
                  <a:lnTo>
                    <a:pt x="527" y="8928"/>
                  </a:lnTo>
                  <a:cubicBezTo>
                    <a:pt x="175" y="9297"/>
                    <a:pt x="0" y="9739"/>
                    <a:pt x="0" y="10254"/>
                  </a:cubicBezTo>
                  <a:cubicBezTo>
                    <a:pt x="0" y="10778"/>
                    <a:pt x="176" y="11215"/>
                    <a:pt x="527" y="11564"/>
                  </a:cubicBezTo>
                  <a:lnTo>
                    <a:pt x="9552" y="21061"/>
                  </a:lnTo>
                  <a:cubicBezTo>
                    <a:pt x="9894" y="21420"/>
                    <a:pt x="10311" y="21600"/>
                    <a:pt x="10800" y="21600"/>
                  </a:cubicBezTo>
                  <a:cubicBezTo>
                    <a:pt x="11281" y="21600"/>
                    <a:pt x="11702" y="21420"/>
                    <a:pt x="12061" y="21061"/>
                  </a:cubicBezTo>
                  <a:lnTo>
                    <a:pt x="21087" y="11564"/>
                  </a:lnTo>
                  <a:cubicBezTo>
                    <a:pt x="21429" y="11205"/>
                    <a:pt x="21600" y="10768"/>
                    <a:pt x="21600" y="10254"/>
                  </a:cubicBezTo>
                  <a:cubicBezTo>
                    <a:pt x="21600" y="9749"/>
                    <a:pt x="21429" y="9307"/>
                    <a:pt x="21087" y="8928"/>
                  </a:cubicBezTo>
                  <a:cubicBezTo>
                    <a:pt x="21087" y="8928"/>
                    <a:pt x="21087" y="8928"/>
                    <a:pt x="21087" y="8928"/>
                  </a:cubicBezTo>
                  <a:close/>
                </a:path>
              </a:pathLst>
            </a:custGeom>
            <a:solidFill>
              <a:srgbClr val="FFFFFF"/>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grpSp>
      <p:grpSp>
        <p:nvGrpSpPr>
          <p:cNvPr id="66" name="Group 65"/>
          <p:cNvGrpSpPr/>
          <p:nvPr/>
        </p:nvGrpSpPr>
        <p:grpSpPr>
          <a:xfrm>
            <a:off x="970397" y="1574713"/>
            <a:ext cx="7206209" cy="1008339"/>
            <a:chOff x="970397" y="1574713"/>
            <a:chExt cx="7206209" cy="1008339"/>
          </a:xfrm>
        </p:grpSpPr>
        <p:grpSp>
          <p:nvGrpSpPr>
            <p:cNvPr id="61" name="Group 60"/>
            <p:cNvGrpSpPr/>
            <p:nvPr/>
          </p:nvGrpSpPr>
          <p:grpSpPr>
            <a:xfrm>
              <a:off x="970397" y="1575057"/>
              <a:ext cx="1192857" cy="1007995"/>
              <a:chOff x="970397" y="1575057"/>
              <a:chExt cx="1192857" cy="1007995"/>
            </a:xfrm>
          </p:grpSpPr>
          <p:sp>
            <p:nvSpPr>
              <p:cNvPr id="46" name="Shape 2182"/>
              <p:cNvSpPr/>
              <p:nvPr/>
            </p:nvSpPr>
            <p:spPr>
              <a:xfrm>
                <a:off x="970397" y="1575057"/>
                <a:ext cx="1192857" cy="1007995"/>
              </a:xfrm>
              <a:prstGeom prst="roundRect">
                <a:avLst>
                  <a:gd name="adj" fmla="val 5284"/>
                </a:avLst>
              </a:prstGeom>
              <a:solidFill>
                <a:schemeClr val="accent1"/>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4" name="Shape 2190"/>
              <p:cNvSpPr/>
              <p:nvPr/>
            </p:nvSpPr>
            <p:spPr>
              <a:xfrm>
                <a:off x="1001949"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Reliability</a:t>
                </a:r>
                <a:endParaRPr sz="1200" dirty="0">
                  <a:solidFill>
                    <a:schemeClr val="bg1"/>
                  </a:solidFill>
                  <a:latin typeface="Roboto Thin"/>
                  <a:ea typeface="Open Sans" panose="020B0606030504020204" pitchFamily="34" charset="0"/>
                  <a:cs typeface="Roboto Thin"/>
                </a:endParaRPr>
              </a:p>
            </p:txBody>
          </p:sp>
          <p:pic>
            <p:nvPicPr>
              <p:cNvPr id="56" name="Picture 55"/>
              <p:cNvPicPr>
                <a:picLocks noChangeAspect="1"/>
              </p:cNvPicPr>
              <p:nvPr/>
            </p:nvPicPr>
            <p:blipFill>
              <a:blip r:embed="rId2"/>
              <a:stretch>
                <a:fillRect/>
              </a:stretch>
            </p:blipFill>
            <p:spPr>
              <a:xfrm>
                <a:off x="1355729" y="1757104"/>
                <a:ext cx="432000" cy="432000"/>
              </a:xfrm>
              <a:prstGeom prst="rect">
                <a:avLst/>
              </a:prstGeom>
            </p:spPr>
          </p:pic>
        </p:grpSp>
        <p:grpSp>
          <p:nvGrpSpPr>
            <p:cNvPr id="62" name="Group 61"/>
            <p:cNvGrpSpPr/>
            <p:nvPr/>
          </p:nvGrpSpPr>
          <p:grpSpPr>
            <a:xfrm>
              <a:off x="2471616" y="1575057"/>
              <a:ext cx="1192857" cy="1007995"/>
              <a:chOff x="2471616" y="1575057"/>
              <a:chExt cx="1192857" cy="1007995"/>
            </a:xfrm>
          </p:grpSpPr>
          <p:sp>
            <p:nvSpPr>
              <p:cNvPr id="47" name="Shape 2183"/>
              <p:cNvSpPr/>
              <p:nvPr/>
            </p:nvSpPr>
            <p:spPr>
              <a:xfrm>
                <a:off x="2471616" y="1575057"/>
                <a:ext cx="1192857" cy="1007995"/>
              </a:xfrm>
              <a:prstGeom prst="roundRect">
                <a:avLst>
                  <a:gd name="adj" fmla="val 5284"/>
                </a:avLst>
              </a:prstGeom>
              <a:solidFill>
                <a:schemeClr val="accent2"/>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5" name="Shape 2191"/>
              <p:cNvSpPr/>
              <p:nvPr/>
            </p:nvSpPr>
            <p:spPr>
              <a:xfrm>
                <a:off x="250547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Performance</a:t>
                </a:r>
                <a:endParaRPr sz="1200" dirty="0">
                  <a:solidFill>
                    <a:schemeClr val="bg1"/>
                  </a:solidFill>
                  <a:latin typeface="Roboto Thin"/>
                  <a:ea typeface="Open Sans" panose="020B0606030504020204" pitchFamily="34" charset="0"/>
                  <a:cs typeface="Roboto Thin"/>
                </a:endParaRPr>
              </a:p>
            </p:txBody>
          </p:sp>
          <p:pic>
            <p:nvPicPr>
              <p:cNvPr id="57" name="Picture 56"/>
              <p:cNvPicPr>
                <a:picLocks noChangeAspect="1"/>
              </p:cNvPicPr>
              <p:nvPr/>
            </p:nvPicPr>
            <p:blipFill>
              <a:blip r:embed="rId3"/>
              <a:stretch>
                <a:fillRect/>
              </a:stretch>
            </p:blipFill>
            <p:spPr>
              <a:xfrm>
                <a:off x="2882414" y="1787195"/>
                <a:ext cx="360000" cy="360000"/>
              </a:xfrm>
              <a:prstGeom prst="rect">
                <a:avLst/>
              </a:prstGeom>
            </p:spPr>
          </p:pic>
        </p:grpSp>
        <p:grpSp>
          <p:nvGrpSpPr>
            <p:cNvPr id="63" name="Group 62"/>
            <p:cNvGrpSpPr/>
            <p:nvPr/>
          </p:nvGrpSpPr>
          <p:grpSpPr>
            <a:xfrm>
              <a:off x="3973733" y="1575057"/>
              <a:ext cx="1192858" cy="1007995"/>
              <a:chOff x="3973733" y="1575057"/>
              <a:chExt cx="1192858" cy="1007995"/>
            </a:xfrm>
          </p:grpSpPr>
          <p:sp>
            <p:nvSpPr>
              <p:cNvPr id="48" name="Shape 2184"/>
              <p:cNvSpPr/>
              <p:nvPr/>
            </p:nvSpPr>
            <p:spPr>
              <a:xfrm>
                <a:off x="3973733" y="1575057"/>
                <a:ext cx="1192858" cy="1007995"/>
              </a:xfrm>
              <a:prstGeom prst="roundRect">
                <a:avLst>
                  <a:gd name="adj" fmla="val 5284"/>
                </a:avLst>
              </a:prstGeom>
              <a:solidFill>
                <a:schemeClr val="accent3"/>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1" name="Shape 2187"/>
              <p:cNvSpPr/>
              <p:nvPr/>
            </p:nvSpPr>
            <p:spPr>
              <a:xfrm>
                <a:off x="400900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Security</a:t>
                </a:r>
                <a:endParaRPr sz="1200" dirty="0">
                  <a:solidFill>
                    <a:schemeClr val="bg1"/>
                  </a:solidFill>
                  <a:latin typeface="Roboto Thin"/>
                  <a:ea typeface="Open Sans" panose="020B0606030504020204" pitchFamily="34" charset="0"/>
                  <a:cs typeface="Roboto Thin"/>
                </a:endParaRPr>
              </a:p>
            </p:txBody>
          </p:sp>
          <p:pic>
            <p:nvPicPr>
              <p:cNvPr id="58" name="Picture 57"/>
              <p:cNvPicPr>
                <a:picLocks noChangeAspect="1"/>
              </p:cNvPicPr>
              <p:nvPr/>
            </p:nvPicPr>
            <p:blipFill>
              <a:blip r:embed="rId4"/>
              <a:stretch>
                <a:fillRect/>
              </a:stretch>
            </p:blipFill>
            <p:spPr>
              <a:xfrm>
                <a:off x="4354738" y="1719382"/>
                <a:ext cx="432000" cy="432000"/>
              </a:xfrm>
              <a:prstGeom prst="rect">
                <a:avLst/>
              </a:prstGeom>
            </p:spPr>
          </p:pic>
        </p:grpSp>
        <p:grpSp>
          <p:nvGrpSpPr>
            <p:cNvPr id="64" name="Group 63"/>
            <p:cNvGrpSpPr/>
            <p:nvPr/>
          </p:nvGrpSpPr>
          <p:grpSpPr>
            <a:xfrm>
              <a:off x="5483846" y="1575057"/>
              <a:ext cx="1192858" cy="1007995"/>
              <a:chOff x="5483846" y="1575057"/>
              <a:chExt cx="1192858" cy="1007995"/>
            </a:xfrm>
          </p:grpSpPr>
          <p:sp>
            <p:nvSpPr>
              <p:cNvPr id="49" name="Shape 2185"/>
              <p:cNvSpPr/>
              <p:nvPr/>
            </p:nvSpPr>
            <p:spPr>
              <a:xfrm>
                <a:off x="5483846" y="1575057"/>
                <a:ext cx="1192858" cy="1007995"/>
              </a:xfrm>
              <a:prstGeom prst="roundRect">
                <a:avLst>
                  <a:gd name="adj" fmla="val 5284"/>
                </a:avLst>
              </a:prstGeom>
              <a:solidFill>
                <a:schemeClr val="accent4"/>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2" name="Shape 2188"/>
              <p:cNvSpPr/>
              <p:nvPr/>
            </p:nvSpPr>
            <p:spPr>
              <a:xfrm>
                <a:off x="5512537" y="2257095"/>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Scalability</a:t>
                </a:r>
                <a:endParaRPr sz="1200" dirty="0">
                  <a:solidFill>
                    <a:schemeClr val="bg1"/>
                  </a:solidFill>
                  <a:latin typeface="Roboto Thin"/>
                  <a:ea typeface="Open Sans" panose="020B0606030504020204" pitchFamily="34" charset="0"/>
                  <a:cs typeface="Roboto Thin"/>
                </a:endParaRPr>
              </a:p>
            </p:txBody>
          </p:sp>
          <p:pic>
            <p:nvPicPr>
              <p:cNvPr id="26" name="Picture 25" descr="Scalabili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245" y="1764844"/>
                <a:ext cx="432000" cy="432000"/>
              </a:xfrm>
              <a:prstGeom prst="rect">
                <a:avLst/>
              </a:prstGeom>
            </p:spPr>
          </p:pic>
        </p:grpSp>
        <p:grpSp>
          <p:nvGrpSpPr>
            <p:cNvPr id="65" name="Group 64"/>
            <p:cNvGrpSpPr/>
            <p:nvPr/>
          </p:nvGrpSpPr>
          <p:grpSpPr>
            <a:xfrm>
              <a:off x="6983749" y="1574713"/>
              <a:ext cx="1192857" cy="1007995"/>
              <a:chOff x="6983749" y="1574713"/>
              <a:chExt cx="1192857" cy="1007995"/>
            </a:xfrm>
          </p:grpSpPr>
          <p:sp>
            <p:nvSpPr>
              <p:cNvPr id="50" name="Shape 2186"/>
              <p:cNvSpPr/>
              <p:nvPr/>
            </p:nvSpPr>
            <p:spPr>
              <a:xfrm>
                <a:off x="6983749" y="1574713"/>
                <a:ext cx="1192857" cy="1007995"/>
              </a:xfrm>
              <a:prstGeom prst="roundRect">
                <a:avLst>
                  <a:gd name="adj" fmla="val 5284"/>
                </a:avLst>
              </a:prstGeom>
              <a:solidFill>
                <a:srgbClr val="FFE40D"/>
              </a:solidFill>
              <a:ln w="12700" cap="flat">
                <a:noFill/>
                <a:miter lim="400000"/>
              </a:ln>
              <a:effectLst/>
            </p:spPr>
            <p:txBody>
              <a:bodyPr wrap="square" lIns="19050" tIns="19050" rIns="19050" bIns="19050" numCol="1" anchor="ctr">
                <a:noAutofit/>
              </a:bodyPr>
              <a:lstStyle/>
              <a:p>
                <a:pPr lvl="0"/>
                <a:endParaRPr sz="1500">
                  <a:latin typeface="Roboto Light"/>
                  <a:cs typeface="Roboto Light"/>
                </a:endParaRPr>
              </a:p>
            </p:txBody>
          </p:sp>
          <p:sp>
            <p:nvSpPr>
              <p:cNvPr id="53" name="Shape 2189"/>
              <p:cNvSpPr/>
              <p:nvPr/>
            </p:nvSpPr>
            <p:spPr>
              <a:xfrm>
                <a:off x="7016066" y="2256751"/>
                <a:ext cx="1128222"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3000">
                    <a:solidFill>
                      <a:srgbClr val="FFFFFF"/>
                    </a:solidFill>
                  </a:defRPr>
                </a:lvl1pPr>
              </a:lstStyle>
              <a:p>
                <a:pPr lvl="0" algn="ctr">
                  <a:defRPr sz="1800">
                    <a:solidFill>
                      <a:srgbClr val="000000"/>
                    </a:solidFill>
                  </a:defRPr>
                </a:pPr>
                <a:r>
                  <a:rPr lang="x-none" sz="1200" dirty="0" smtClean="0">
                    <a:solidFill>
                      <a:schemeClr val="bg1"/>
                    </a:solidFill>
                    <a:latin typeface="Roboto Thin"/>
                    <a:ea typeface="Open Sans" panose="020B0606030504020204" pitchFamily="34" charset="0"/>
                    <a:cs typeface="Roboto Thin"/>
                  </a:rPr>
                  <a:t>Simpleness</a:t>
                </a:r>
                <a:endParaRPr sz="1200" dirty="0">
                  <a:solidFill>
                    <a:schemeClr val="bg1"/>
                  </a:solidFill>
                  <a:latin typeface="Roboto Thin"/>
                  <a:ea typeface="Open Sans" panose="020B0606030504020204" pitchFamily="34" charset="0"/>
                  <a:cs typeface="Roboto Thin"/>
                </a:endParaRPr>
              </a:p>
            </p:txBody>
          </p:sp>
          <p:pic>
            <p:nvPicPr>
              <p:cNvPr id="60" name="Picture 59" descr="Simplen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3179" y="1745984"/>
                <a:ext cx="432000" cy="432000"/>
              </a:xfrm>
              <a:prstGeom prst="rect">
                <a:avLst/>
              </a:prstGeom>
            </p:spPr>
          </p:pic>
        </p:grpSp>
      </p:grpSp>
    </p:spTree>
    <p:extLst>
      <p:ext uri="{BB962C8B-B14F-4D97-AF65-F5344CB8AC3E}">
        <p14:creationId xmlns:p14="http://schemas.microsoft.com/office/powerpoint/2010/main" val="23243296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TW" dirty="0" smtClean="0"/>
              <a:t>Host Ports</a:t>
            </a:r>
            <a:endParaRPr lang="en-US" dirty="0"/>
          </a:p>
        </p:txBody>
      </p:sp>
      <p:sp>
        <p:nvSpPr>
          <p:cNvPr id="6" name="Text Placeholder 5"/>
          <p:cNvSpPr>
            <a:spLocks noGrp="1"/>
          </p:cNvSpPr>
          <p:nvPr>
            <p:ph idx="1"/>
          </p:nvPr>
        </p:nvSpPr>
        <p:spPr/>
        <p:txBody>
          <a:bodyPr/>
          <a:lstStyle/>
          <a:p>
            <a:pPr marL="0" indent="0">
              <a:buNone/>
            </a:pPr>
            <a:r>
              <a:rPr lang="en-US" sz="2400" dirty="0" smtClean="0"/>
              <a:t>Per Storage Controller</a:t>
            </a:r>
            <a:endParaRPr lang="en-US" sz="2400" dirty="0"/>
          </a:p>
          <a:p>
            <a:r>
              <a:rPr lang="en-US" sz="2400" dirty="0"/>
              <a:t>Default </a:t>
            </a:r>
            <a:r>
              <a:rPr lang="en-US" sz="2400" dirty="0" smtClean="0"/>
              <a:t>2x </a:t>
            </a:r>
            <a:r>
              <a:rPr lang="en-US" sz="2400" dirty="0"/>
              <a:t>10GbE </a:t>
            </a:r>
            <a:r>
              <a:rPr lang="en-US" sz="2400" dirty="0" smtClean="0"/>
              <a:t>iSCSI</a:t>
            </a:r>
            <a:endParaRPr lang="en-US" sz="2400" dirty="0"/>
          </a:p>
          <a:p>
            <a:r>
              <a:rPr lang="en-US" sz="2400" dirty="0" smtClean="0"/>
              <a:t>Dual </a:t>
            </a:r>
            <a:r>
              <a:rPr lang="en-US" sz="2400" dirty="0"/>
              <a:t>Host </a:t>
            </a:r>
            <a:r>
              <a:rPr lang="en-US" sz="2400" dirty="0" smtClean="0"/>
              <a:t>Card Options</a:t>
            </a:r>
            <a:endParaRPr lang="en-US" sz="2400" dirty="0">
              <a:solidFill>
                <a:schemeClr val="bg2"/>
              </a:solidFill>
            </a:endParaRPr>
          </a:p>
          <a:p>
            <a:pPr lvl="1"/>
            <a:r>
              <a:rPr lang="en-US" sz="2000" dirty="0"/>
              <a:t>4x 10GbE iSCSI</a:t>
            </a:r>
          </a:p>
          <a:p>
            <a:pPr lvl="1"/>
            <a:r>
              <a:rPr lang="en-US" sz="2000" dirty="0"/>
              <a:t>4x 1GbE iSCSI</a:t>
            </a:r>
          </a:p>
          <a:p>
            <a:pPr lvl="1"/>
            <a:r>
              <a:rPr lang="en-US" sz="2000" dirty="0"/>
              <a:t>4x </a:t>
            </a:r>
            <a:r>
              <a:rPr lang="en-US" sz="2000" dirty="0" smtClean="0"/>
              <a:t>16Gb </a:t>
            </a:r>
            <a:r>
              <a:rPr lang="en-US" sz="2000" dirty="0"/>
              <a:t>Fibre </a:t>
            </a:r>
            <a:r>
              <a:rPr lang="en-US" sz="2000" dirty="0" smtClean="0"/>
              <a:t>Chanel</a:t>
            </a:r>
          </a:p>
          <a:p>
            <a:pPr lvl="1"/>
            <a:r>
              <a:rPr lang="en-US" sz="2000" dirty="0" smtClean="0"/>
              <a:t>4x 12Gb SAS</a:t>
            </a:r>
            <a:r>
              <a:rPr lang="en-US" sz="2000" dirty="0" smtClean="0">
                <a:solidFill>
                  <a:schemeClr val="bg2"/>
                </a:solidFill>
              </a:rPr>
              <a:t>*</a:t>
            </a:r>
          </a:p>
          <a:p>
            <a:r>
              <a:rPr lang="en-US" dirty="0" smtClean="0"/>
              <a:t>Flexible Installations </a:t>
            </a:r>
            <a:endParaRPr lang="en-US" dirty="0"/>
          </a:p>
          <a:p>
            <a:pPr marL="0" indent="0">
              <a:buNone/>
            </a:pPr>
            <a:endParaRPr lang="en-US" dirty="0"/>
          </a:p>
        </p:txBody>
      </p:sp>
      <p:sp>
        <p:nvSpPr>
          <p:cNvPr id="5" name="Rectangle 4"/>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9" name="Picture 8"/>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0" name="Rounded Rectangle 9"/>
          <p:cNvSpPr/>
          <p:nvPr/>
        </p:nvSpPr>
        <p:spPr>
          <a:xfrm>
            <a:off x="7099873" y="142665"/>
            <a:ext cx="1800000" cy="675184"/>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38" name="Rounded Rectangle 37"/>
          <p:cNvSpPr/>
          <p:nvPr/>
        </p:nvSpPr>
        <p:spPr>
          <a:xfrm>
            <a:off x="7527702" y="234444"/>
            <a:ext cx="952941" cy="213338"/>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9" name="Group 38"/>
          <p:cNvGrpSpPr/>
          <p:nvPr/>
        </p:nvGrpSpPr>
        <p:grpSpPr>
          <a:xfrm>
            <a:off x="7547277" y="276188"/>
            <a:ext cx="321397" cy="80349"/>
            <a:chOff x="6402878" y="1323935"/>
            <a:chExt cx="720000" cy="180000"/>
          </a:xfrm>
        </p:grpSpPr>
        <p:sp>
          <p:nvSpPr>
            <p:cNvPr id="56" name="Rounded Rectangle 5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7" name="Group 56"/>
            <p:cNvGrpSpPr/>
            <p:nvPr/>
          </p:nvGrpSpPr>
          <p:grpSpPr>
            <a:xfrm>
              <a:off x="6479855" y="1360449"/>
              <a:ext cx="558850" cy="108000"/>
              <a:chOff x="6479855" y="1360449"/>
              <a:chExt cx="558850" cy="108000"/>
            </a:xfrm>
          </p:grpSpPr>
          <p:sp>
            <p:nvSpPr>
              <p:cNvPr id="58" name="Rounded Rectangle 5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 name="Rounded Rectangle 5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1" name="Rounded Rectangle 6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0" name="Group 39"/>
          <p:cNvGrpSpPr/>
          <p:nvPr/>
        </p:nvGrpSpPr>
        <p:grpSpPr>
          <a:xfrm>
            <a:off x="7886005" y="275715"/>
            <a:ext cx="321397" cy="80349"/>
            <a:chOff x="6402878" y="1323935"/>
            <a:chExt cx="720000" cy="180000"/>
          </a:xfrm>
        </p:grpSpPr>
        <p:sp>
          <p:nvSpPr>
            <p:cNvPr id="50" name="Rounded Rectangle 4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1" name="Group 50"/>
            <p:cNvGrpSpPr/>
            <p:nvPr/>
          </p:nvGrpSpPr>
          <p:grpSpPr>
            <a:xfrm>
              <a:off x="6479855" y="1360449"/>
              <a:ext cx="558850" cy="108000"/>
              <a:chOff x="6479855" y="1360449"/>
              <a:chExt cx="558850" cy="108000"/>
            </a:xfrm>
          </p:grpSpPr>
          <p:sp>
            <p:nvSpPr>
              <p:cNvPr id="52" name="Rounded Rectangle 5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4" name="Rounded Rectangle 5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 name="Rounded Rectangle 5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1" name="Group 40"/>
          <p:cNvGrpSpPr/>
          <p:nvPr/>
        </p:nvGrpSpPr>
        <p:grpSpPr>
          <a:xfrm>
            <a:off x="8295928" y="324568"/>
            <a:ext cx="48224" cy="109195"/>
            <a:chOff x="8080023" y="1429143"/>
            <a:chExt cx="108032" cy="244621"/>
          </a:xfrm>
        </p:grpSpPr>
        <p:sp>
          <p:nvSpPr>
            <p:cNvPr id="48" name="Rounded Rectangle 47"/>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2" name="Group 41"/>
          <p:cNvGrpSpPr/>
          <p:nvPr/>
        </p:nvGrpSpPr>
        <p:grpSpPr>
          <a:xfrm>
            <a:off x="8232165" y="324540"/>
            <a:ext cx="211664" cy="110630"/>
            <a:chOff x="7937180" y="1429079"/>
            <a:chExt cx="474175" cy="247835"/>
          </a:xfrm>
        </p:grpSpPr>
        <p:sp>
          <p:nvSpPr>
            <p:cNvPr id="43" name="Rounded Rectangle 42"/>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4" name="Rounded Rectangle 43"/>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5" name="Rounded Rectangle 44"/>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6" name="Rounded Rectangle 45"/>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7" name="Rounded Rectangle 46"/>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sp>
        <p:nvSpPr>
          <p:cNvPr id="14" name="Rounded Rectangle 13"/>
          <p:cNvSpPr/>
          <p:nvPr/>
        </p:nvSpPr>
        <p:spPr>
          <a:xfrm>
            <a:off x="7526798" y="469180"/>
            <a:ext cx="952941" cy="213338"/>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5" name="Group 14"/>
          <p:cNvGrpSpPr/>
          <p:nvPr/>
        </p:nvGrpSpPr>
        <p:grpSpPr>
          <a:xfrm>
            <a:off x="7546373" y="510924"/>
            <a:ext cx="321397" cy="80349"/>
            <a:chOff x="6402878" y="1323935"/>
            <a:chExt cx="720000" cy="180000"/>
          </a:xfrm>
        </p:grpSpPr>
        <p:sp>
          <p:nvSpPr>
            <p:cNvPr id="32" name="Rounded Rectangle 3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3" name="Group 32"/>
            <p:cNvGrpSpPr/>
            <p:nvPr/>
          </p:nvGrpSpPr>
          <p:grpSpPr>
            <a:xfrm>
              <a:off x="6479855" y="1360449"/>
              <a:ext cx="558850" cy="108000"/>
              <a:chOff x="6479855" y="1360449"/>
              <a:chExt cx="558850" cy="108000"/>
            </a:xfrm>
          </p:grpSpPr>
          <p:sp>
            <p:nvSpPr>
              <p:cNvPr id="34" name="Rounded Rectangle 3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 name="Rounded Rectangle 3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 name="Rounded Rectangle 3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 name="Rounded Rectangle 3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6" name="Group 15"/>
          <p:cNvGrpSpPr/>
          <p:nvPr/>
        </p:nvGrpSpPr>
        <p:grpSpPr>
          <a:xfrm>
            <a:off x="7885101" y="510451"/>
            <a:ext cx="321397" cy="80349"/>
            <a:chOff x="6402878" y="1323935"/>
            <a:chExt cx="720000" cy="180000"/>
          </a:xfrm>
        </p:grpSpPr>
        <p:sp>
          <p:nvSpPr>
            <p:cNvPr id="26" name="Rounded Rectangle 2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27" name="Group 26"/>
            <p:cNvGrpSpPr/>
            <p:nvPr/>
          </p:nvGrpSpPr>
          <p:grpSpPr>
            <a:xfrm>
              <a:off x="6479855" y="1360449"/>
              <a:ext cx="558850" cy="108000"/>
              <a:chOff x="6479855" y="1360449"/>
              <a:chExt cx="558850" cy="108000"/>
            </a:xfrm>
          </p:grpSpPr>
          <p:sp>
            <p:nvSpPr>
              <p:cNvPr id="28" name="Rounded Rectangle 2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9" name="Rounded Rectangle 2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0" name="Rounded Rectangle 2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1" name="Rounded Rectangle 3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17" name="Group 16"/>
          <p:cNvGrpSpPr/>
          <p:nvPr/>
        </p:nvGrpSpPr>
        <p:grpSpPr>
          <a:xfrm>
            <a:off x="8295024" y="559304"/>
            <a:ext cx="48224" cy="109195"/>
            <a:chOff x="8080023" y="1429143"/>
            <a:chExt cx="108032" cy="244621"/>
          </a:xfrm>
        </p:grpSpPr>
        <p:sp>
          <p:nvSpPr>
            <p:cNvPr id="24" name="Rounded Rectangle 23"/>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5" name="Rounded Rectangle 24"/>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18" name="Group 17"/>
          <p:cNvGrpSpPr/>
          <p:nvPr/>
        </p:nvGrpSpPr>
        <p:grpSpPr>
          <a:xfrm>
            <a:off x="8231261" y="559276"/>
            <a:ext cx="211664" cy="110630"/>
            <a:chOff x="7937180" y="1429079"/>
            <a:chExt cx="474175" cy="247835"/>
          </a:xfrm>
        </p:grpSpPr>
        <p:sp>
          <p:nvSpPr>
            <p:cNvPr id="19" name="Rounded Rectangle 18"/>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0" name="Rounded Rectangle 19"/>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1" name="Rounded Rectangle 20"/>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2" name="Rounded Rectangle 21"/>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3" name="Rounded Rectangle 22"/>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62" name="Group 61"/>
          <p:cNvGrpSpPr/>
          <p:nvPr/>
        </p:nvGrpSpPr>
        <p:grpSpPr>
          <a:xfrm>
            <a:off x="7130284" y="203465"/>
            <a:ext cx="376941" cy="313412"/>
            <a:chOff x="5984874" y="1193824"/>
            <a:chExt cx="640800" cy="532800"/>
          </a:xfrm>
        </p:grpSpPr>
        <p:sp>
          <p:nvSpPr>
            <p:cNvPr id="63" name="Rounded Rectangle 62"/>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4" name="Group 63"/>
            <p:cNvGrpSpPr>
              <a:grpSpLocks noChangeAspect="1"/>
            </p:cNvGrpSpPr>
            <p:nvPr/>
          </p:nvGrpSpPr>
          <p:grpSpPr>
            <a:xfrm>
              <a:off x="6089566" y="1250141"/>
              <a:ext cx="429934" cy="424139"/>
              <a:chOff x="7597988" y="2659462"/>
              <a:chExt cx="840375" cy="827675"/>
            </a:xfrm>
          </p:grpSpPr>
          <p:sp>
            <p:nvSpPr>
              <p:cNvPr id="65" name="Hexagon 64"/>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Hexagon 65"/>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Hexagon 66"/>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Hexagon 67"/>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Hexagon 68"/>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Hexagon 69"/>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Hexagon 70"/>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Hexagon 71"/>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Hexagon 72"/>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Hexagon 73"/>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Hexagon 74"/>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Hexagon 75"/>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Hexagon 76"/>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Hexagon 77"/>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Hexagon 78"/>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Hexagon 79"/>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Hexagon 80"/>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Hexagon 81"/>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Hexagon 82"/>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Hexagon 83"/>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Hexagon 84"/>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Hexagon 85"/>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Hexagon 86"/>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Hexagon 87"/>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Hexagon 88"/>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Hexagon 89"/>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Hexagon 90"/>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Hexagon 91"/>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Hexagon 92"/>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Hexagon 93"/>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95" name="Group 94"/>
          <p:cNvGrpSpPr/>
          <p:nvPr/>
        </p:nvGrpSpPr>
        <p:grpSpPr>
          <a:xfrm>
            <a:off x="7358138" y="597539"/>
            <a:ext cx="148235" cy="190588"/>
            <a:chOff x="6372226" y="1863750"/>
            <a:chExt cx="252000" cy="324000"/>
          </a:xfrm>
        </p:grpSpPr>
        <p:sp>
          <p:nvSpPr>
            <p:cNvPr id="96" name="Rounded Rectangle 95"/>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97" name="Picture 96"/>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98" name="Group 97"/>
          <p:cNvGrpSpPr/>
          <p:nvPr/>
        </p:nvGrpSpPr>
        <p:grpSpPr>
          <a:xfrm>
            <a:off x="8727123" y="596474"/>
            <a:ext cx="148235" cy="190588"/>
            <a:chOff x="8699501" y="1861938"/>
            <a:chExt cx="252000" cy="324000"/>
          </a:xfrm>
        </p:grpSpPr>
        <p:sp>
          <p:nvSpPr>
            <p:cNvPr id="99" name="Rounded Rectangle 98"/>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0" name="Picture 99"/>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01" name="Group 100"/>
          <p:cNvGrpSpPr/>
          <p:nvPr/>
        </p:nvGrpSpPr>
        <p:grpSpPr>
          <a:xfrm>
            <a:off x="7132152" y="535907"/>
            <a:ext cx="211765" cy="254118"/>
            <a:chOff x="5988051" y="1758975"/>
            <a:chExt cx="360000" cy="432000"/>
          </a:xfrm>
        </p:grpSpPr>
        <p:sp>
          <p:nvSpPr>
            <p:cNvPr id="102" name="Rounded Rectangle 101"/>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3" name="Picture 102" descr="powercore.png"/>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04" name="Group 103"/>
          <p:cNvGrpSpPr/>
          <p:nvPr/>
        </p:nvGrpSpPr>
        <p:grpSpPr>
          <a:xfrm>
            <a:off x="8501138" y="534900"/>
            <a:ext cx="211765" cy="254118"/>
            <a:chOff x="5988051" y="1758975"/>
            <a:chExt cx="360000" cy="432000"/>
          </a:xfrm>
        </p:grpSpPr>
        <p:sp>
          <p:nvSpPr>
            <p:cNvPr id="105" name="Rounded Rectangle 104"/>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06" name="Picture 105" descr="powercore.png"/>
            <p:cNvPicPr>
              <a:picLocks noChangeAspect="1"/>
            </p:cNvPicPr>
            <p:nvPr/>
          </p:nvPicPr>
          <p:blipFill>
            <a:blip r:embed="rId7">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07" name="Group 106"/>
          <p:cNvGrpSpPr/>
          <p:nvPr/>
        </p:nvGrpSpPr>
        <p:grpSpPr>
          <a:xfrm>
            <a:off x="8499269" y="201595"/>
            <a:ext cx="376941" cy="313411"/>
            <a:chOff x="8312149" y="1190645"/>
            <a:chExt cx="640800" cy="532799"/>
          </a:xfrm>
        </p:grpSpPr>
        <p:sp>
          <p:nvSpPr>
            <p:cNvPr id="108" name="Rounded Rectangle 107"/>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09" name="Group 108"/>
            <p:cNvGrpSpPr>
              <a:grpSpLocks noChangeAspect="1"/>
            </p:cNvGrpSpPr>
            <p:nvPr/>
          </p:nvGrpSpPr>
          <p:grpSpPr>
            <a:xfrm>
              <a:off x="8416841" y="1248430"/>
              <a:ext cx="429934" cy="424139"/>
              <a:chOff x="7597988" y="2659462"/>
              <a:chExt cx="840375" cy="827675"/>
            </a:xfrm>
          </p:grpSpPr>
          <p:sp>
            <p:nvSpPr>
              <p:cNvPr id="110" name="Hexagon 109"/>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Hexagon 123"/>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Hexagon 124"/>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Hexagon 125"/>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Hexagon 126"/>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Hexagon 127"/>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Hexagon 128"/>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Hexagon 129"/>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Hexagon 130"/>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Hexagon 131"/>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Hexagon 132"/>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Hexagon 133"/>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Hexagon 134"/>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Hexagon 135"/>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Hexagon 136"/>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Hexagon 137"/>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Hexagon 138"/>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40" name="TextBox 139"/>
          <p:cNvSpPr txBox="1"/>
          <p:nvPr/>
        </p:nvSpPr>
        <p:spPr>
          <a:xfrm>
            <a:off x="264975" y="4694418"/>
            <a:ext cx="1280008" cy="146194"/>
          </a:xfrm>
          <a:prstGeom prst="rect">
            <a:avLst/>
          </a:prstGeom>
          <a:noFill/>
          <a:ln>
            <a:noFill/>
          </a:ln>
        </p:spPr>
        <p:txBody>
          <a:bodyPr wrap="square" lIns="36000" tIns="0" rIns="36000" bIns="0" rtlCol="0" anchor="t" anchorCtr="0">
            <a:spAutoFit/>
          </a:bodyPr>
          <a:lstStyle/>
          <a:p>
            <a:pPr>
              <a:lnSpc>
                <a:spcPts val="1200"/>
              </a:lnSpc>
            </a:pPr>
            <a:r>
              <a:rPr lang="en-US" sz="700" dirty="0" smtClean="0">
                <a:solidFill>
                  <a:schemeClr val="bg2"/>
                </a:solidFill>
                <a:latin typeface="Roboto Light"/>
                <a:ea typeface="Open Sans Light" pitchFamily="34" charset="0"/>
                <a:cs typeface="Roboto Light"/>
              </a:rPr>
              <a:t>* Available in Q3, 2016.</a:t>
            </a:r>
          </a:p>
        </p:txBody>
      </p:sp>
      <p:sp>
        <p:nvSpPr>
          <p:cNvPr id="141" name="Rectangle 140"/>
          <p:cNvSpPr/>
          <p:nvPr/>
        </p:nvSpPr>
        <p:spPr>
          <a:xfrm>
            <a:off x="4579875" y="963752"/>
            <a:ext cx="4321175" cy="387939"/>
          </a:xfrm>
          <a:prstGeom prst="rect">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latin typeface="Roboto Thin"/>
                <a:cs typeface="Roboto Thin"/>
              </a:rPr>
              <a:t>Per System Configurations</a:t>
            </a:r>
          </a:p>
        </p:txBody>
      </p:sp>
      <p:graphicFrame>
        <p:nvGraphicFramePr>
          <p:cNvPr id="4" name="Table 3"/>
          <p:cNvGraphicFramePr>
            <a:graphicFrameLocks noGrp="1"/>
          </p:cNvGraphicFramePr>
          <p:nvPr>
            <p:extLst>
              <p:ext uri="{D42A27DB-BD31-4B8C-83A1-F6EECF244321}">
                <p14:modId xmlns:p14="http://schemas.microsoft.com/office/powerpoint/2010/main" val="483474550"/>
              </p:ext>
            </p:extLst>
          </p:nvPr>
        </p:nvGraphicFramePr>
        <p:xfrm>
          <a:off x="4583394" y="1350762"/>
          <a:ext cx="4312914" cy="2723455"/>
        </p:xfrm>
        <a:graphic>
          <a:graphicData uri="http://schemas.openxmlformats.org/drawingml/2006/table">
            <a:tbl>
              <a:tblPr firstRow="1" bandRow="1">
                <a:tableStyleId>{F5AB1C69-6EDB-4FF4-983F-18BD219EF322}</a:tableStyleId>
              </a:tblPr>
              <a:tblGrid>
                <a:gridCol w="1437638"/>
                <a:gridCol w="1437638"/>
                <a:gridCol w="1437638"/>
              </a:tblGrid>
              <a:tr h="383636">
                <a:tc>
                  <a:txBody>
                    <a:bodyPr/>
                    <a:lstStyle/>
                    <a:p>
                      <a:pPr algn="ctr">
                        <a:lnSpc>
                          <a:spcPts val="1300"/>
                        </a:lnSpc>
                      </a:pPr>
                      <a:r>
                        <a:rPr lang="en-US" sz="1200" dirty="0" smtClean="0">
                          <a:latin typeface="Roboto Thin"/>
                          <a:cs typeface="Roboto Thin"/>
                        </a:rPr>
                        <a:t>Default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ts val="1300"/>
                        </a:lnSpc>
                      </a:pPr>
                      <a:r>
                        <a:rPr lang="en-US" sz="1200" dirty="0" smtClean="0">
                          <a:latin typeface="Roboto Thin"/>
                          <a:cs typeface="Roboto Thin"/>
                        </a:rPr>
                        <a:t>Host Card 1</a:t>
                      </a:r>
                    </a:p>
                    <a:p>
                      <a:pPr algn="ctr">
                        <a:lnSpc>
                          <a:spcPts val="1300"/>
                        </a:lnSpc>
                      </a:pPr>
                      <a:r>
                        <a:rPr lang="en-US" sz="1200" dirty="0" smtClean="0">
                          <a:latin typeface="Roboto Thin"/>
                          <a:cs typeface="Roboto Thin"/>
                        </a:rPr>
                        <a:t>Up to</a:t>
                      </a:r>
                      <a:endParaRPr lang="en-US" sz="1200" dirty="0">
                        <a:latin typeface="Roboto Thin"/>
                        <a:cs typeface="Roboto Thin"/>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ts val="1300"/>
                        </a:lnSpc>
                      </a:pPr>
                      <a:r>
                        <a:rPr lang="en-US" sz="1200" dirty="0" smtClean="0">
                          <a:latin typeface="Roboto Thin"/>
                          <a:cs typeface="Roboto Thin"/>
                        </a:rPr>
                        <a:t>Host Card 2</a:t>
                      </a:r>
                    </a:p>
                    <a:p>
                      <a:pPr algn="ctr">
                        <a:lnSpc>
                          <a:spcPts val="1300"/>
                        </a:lnSpc>
                      </a:pPr>
                      <a:r>
                        <a:rPr lang="en-US" sz="1200" dirty="0" smtClean="0">
                          <a:latin typeface="Roboto Thin"/>
                          <a:cs typeface="Roboto Thin"/>
                        </a:rPr>
                        <a:t>Up to</a:t>
                      </a:r>
                      <a:endParaRPr lang="en-US" sz="1200" dirty="0">
                        <a:latin typeface="Roboto Thin"/>
                        <a:cs typeface="Roboto Thin"/>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383636">
                <a:tc>
                  <a:txBody>
                    <a:bodyPr/>
                    <a:lstStyle/>
                    <a:p>
                      <a:pPr algn="l"/>
                      <a:r>
                        <a:rPr lang="en-US" sz="1200" dirty="0" smtClean="0">
                          <a:latin typeface="Roboto Thin"/>
                          <a:cs typeface="Roboto Thin"/>
                        </a:rPr>
                        <a:t>4x 10GbE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dirty="0" smtClean="0">
                          <a:latin typeface="Roboto Thin"/>
                          <a:cs typeface="Roboto Thin"/>
                        </a:rPr>
                        <a:t>8x 16Gb FC</a:t>
                      </a:r>
                      <a:endParaRPr lang="en-US" sz="1200" dirty="0">
                        <a:latin typeface="Roboto Thin"/>
                        <a:cs typeface="Roboto Thin"/>
                      </a:endParaRP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16Gb FC</a:t>
                      </a: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dirty="0" smtClean="0">
                          <a:latin typeface="Roboto Thin"/>
                          <a:cs typeface="Roboto Thin"/>
                        </a:rPr>
                        <a:t>8x 1GbE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8x 1GbE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r>
              <a:tr h="3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Roboto Thin"/>
                          <a:cs typeface="Roboto Thin"/>
                        </a:rPr>
                        <a:t>4x 10GbE</a:t>
                      </a:r>
                      <a:r>
                        <a:rPr lang="en-US" sz="1200" baseline="0" dirty="0" smtClean="0">
                          <a:latin typeface="Roboto Thin"/>
                          <a:cs typeface="Roboto Thin"/>
                        </a:rPr>
                        <a:t> iSCSI</a:t>
                      </a:r>
                      <a:endParaRPr lang="en-US" sz="1200" dirty="0" smtClean="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dirty="0" smtClean="0">
                          <a:latin typeface="Roboto Thin"/>
                          <a:cs typeface="Roboto Thin"/>
                        </a:rPr>
                        <a:t>8x 1GbE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dirty="0" smtClean="0">
                          <a:latin typeface="Roboto Thin"/>
                          <a:cs typeface="Roboto Thin"/>
                        </a:rPr>
                        <a:t>8x 1GbE</a:t>
                      </a:r>
                      <a:r>
                        <a:rPr lang="en-US" sz="1200" baseline="0" dirty="0" smtClean="0">
                          <a:latin typeface="Roboto Thin"/>
                          <a:cs typeface="Roboto Thin"/>
                        </a:rPr>
                        <a:t> iSCSI</a:t>
                      </a:r>
                      <a:endParaRPr lang="en-US" sz="1200" dirty="0">
                        <a:latin typeface="Roboto Thin"/>
                        <a:cs typeface="Roboto Thin"/>
                      </a:endParaRPr>
                    </a:p>
                  </a:txBody>
                  <a:tcPr marL="25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r>
            </a:tbl>
          </a:graphicData>
        </a:graphic>
      </p:graphicFrame>
      <p:sp>
        <p:nvSpPr>
          <p:cNvPr id="142" name="Rectangle 141"/>
          <p:cNvSpPr/>
          <p:nvPr/>
        </p:nvSpPr>
        <p:spPr>
          <a:xfrm>
            <a:off x="4573588" y="4077299"/>
            <a:ext cx="4321175" cy="769465"/>
          </a:xfrm>
          <a:prstGeom prst="rect">
            <a:avLst/>
          </a:prstGeom>
          <a:gradFill flip="none" rotWithShape="1">
            <a:gsLst>
              <a:gs pos="0">
                <a:schemeClr val="accent2"/>
              </a:gs>
              <a:gs pos="100000">
                <a:schemeClr val="accent5"/>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lIns="360000" tIns="0" rIns="0" bIns="0" rtlCol="0" anchor="ctr"/>
          <a:lstStyle/>
          <a:p>
            <a:r>
              <a:rPr lang="en-US" dirty="0" smtClean="0">
                <a:latin typeface="Roboto Thin"/>
                <a:cs typeface="Roboto Thin"/>
              </a:rPr>
              <a:t>Up to </a:t>
            </a:r>
            <a:r>
              <a:rPr lang="en-US" dirty="0" smtClean="0">
                <a:latin typeface="Roboto Medium"/>
                <a:cs typeface="Roboto Medium"/>
              </a:rPr>
              <a:t>20x</a:t>
            </a:r>
            <a:r>
              <a:rPr lang="en-US" dirty="0" smtClean="0">
                <a:latin typeface="Roboto Thin"/>
                <a:cs typeface="Roboto Thin"/>
              </a:rPr>
              <a:t> 10GbE iSCSI Per System</a:t>
            </a:r>
          </a:p>
          <a:p>
            <a:r>
              <a:rPr lang="en-US" dirty="0" smtClean="0">
                <a:latin typeface="Roboto Thin"/>
                <a:cs typeface="Roboto Thin"/>
              </a:rPr>
              <a:t>Up to </a:t>
            </a:r>
            <a:r>
              <a:rPr lang="en-US" dirty="0" smtClean="0">
                <a:latin typeface="Roboto Medium"/>
                <a:cs typeface="Roboto Medium"/>
              </a:rPr>
              <a:t>16x</a:t>
            </a:r>
            <a:r>
              <a:rPr lang="en-US" dirty="0" smtClean="0">
                <a:latin typeface="Roboto Thin"/>
                <a:cs typeface="Roboto Thin"/>
              </a:rPr>
              <a:t> 16Gb FC Per System</a:t>
            </a:r>
          </a:p>
        </p:txBody>
      </p:sp>
      <p:grpSp>
        <p:nvGrpSpPr>
          <p:cNvPr id="171" name="Group 170"/>
          <p:cNvGrpSpPr/>
          <p:nvPr/>
        </p:nvGrpSpPr>
        <p:grpSpPr>
          <a:xfrm>
            <a:off x="846874" y="4302421"/>
            <a:ext cx="3132949" cy="326864"/>
            <a:chOff x="532509" y="4132672"/>
            <a:chExt cx="3132949" cy="326864"/>
          </a:xfrm>
        </p:grpSpPr>
        <p:grpSp>
          <p:nvGrpSpPr>
            <p:cNvPr id="143" name="Group 142"/>
            <p:cNvGrpSpPr/>
            <p:nvPr/>
          </p:nvGrpSpPr>
          <p:grpSpPr>
            <a:xfrm>
              <a:off x="532509" y="4132672"/>
              <a:ext cx="1988670" cy="326864"/>
              <a:chOff x="381618" y="1609683"/>
              <a:chExt cx="8464694" cy="1391282"/>
            </a:xfrm>
            <a:solidFill>
              <a:schemeClr val="tx1">
                <a:lumMod val="20000"/>
                <a:lumOff val="80000"/>
              </a:schemeClr>
            </a:solidFill>
          </p:grpSpPr>
          <p:sp>
            <p:nvSpPr>
              <p:cNvPr id="144" name="Rectangle 133"/>
              <p:cNvSpPr>
                <a:spLocks noChangeArrowheads="1"/>
              </p:cNvSpPr>
              <p:nvPr/>
            </p:nvSpPr>
            <p:spPr bwMode="auto">
              <a:xfrm>
                <a:off x="381618" y="1609683"/>
                <a:ext cx="8464694" cy="1391282"/>
              </a:xfrm>
              <a:prstGeom prst="rect">
                <a:avLst/>
              </a:prstGeom>
              <a:solidFill>
                <a:schemeClr val="tx1">
                  <a:lumMod val="60000"/>
                  <a:lumOff val="40000"/>
                </a:schemeClr>
              </a:solidFill>
              <a:ln w="9525" cmpd="sng">
                <a:noFill/>
                <a:miter lim="800000"/>
                <a:headEnd/>
                <a:tailEnd/>
              </a:ln>
              <a:effectLst/>
            </p:spPr>
            <p:txBody>
              <a:bodyPr wrap="none" anchor="ctr"/>
              <a:lstStyle/>
              <a:p>
                <a:pPr>
                  <a:defRPr/>
                </a:pPr>
                <a:endParaRPr lang="en-US" dirty="0"/>
              </a:p>
            </p:txBody>
          </p:sp>
          <p:sp>
            <p:nvSpPr>
              <p:cNvPr id="145" name="Rectangle 135"/>
              <p:cNvSpPr>
                <a:spLocks noChangeArrowheads="1"/>
              </p:cNvSpPr>
              <p:nvPr/>
            </p:nvSpPr>
            <p:spPr bwMode="auto">
              <a:xfrm>
                <a:off x="614769" y="183907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6" name="Rectangle 135"/>
              <p:cNvSpPr>
                <a:spLocks noChangeArrowheads="1"/>
              </p:cNvSpPr>
              <p:nvPr/>
            </p:nvSpPr>
            <p:spPr bwMode="auto">
              <a:xfrm>
                <a:off x="1181871" y="1842490"/>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7" name="Rectangle 135"/>
              <p:cNvSpPr>
                <a:spLocks noChangeArrowheads="1"/>
              </p:cNvSpPr>
              <p:nvPr/>
            </p:nvSpPr>
            <p:spPr bwMode="auto">
              <a:xfrm>
                <a:off x="1745559" y="1842490"/>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8" name="Rectangle 135"/>
              <p:cNvSpPr>
                <a:spLocks noChangeArrowheads="1"/>
              </p:cNvSpPr>
              <p:nvPr/>
            </p:nvSpPr>
            <p:spPr bwMode="auto">
              <a:xfrm>
                <a:off x="2312661"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49" name="Rectangle 135"/>
              <p:cNvSpPr>
                <a:spLocks noChangeArrowheads="1"/>
              </p:cNvSpPr>
              <p:nvPr/>
            </p:nvSpPr>
            <p:spPr bwMode="auto">
              <a:xfrm>
                <a:off x="3077906" y="184249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0" name="Rectangle 135"/>
              <p:cNvSpPr>
                <a:spLocks noChangeArrowheads="1"/>
              </p:cNvSpPr>
              <p:nvPr/>
            </p:nvSpPr>
            <p:spPr bwMode="auto">
              <a:xfrm>
                <a:off x="3645008"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1" name="Rectangle 135"/>
              <p:cNvSpPr>
                <a:spLocks noChangeArrowheads="1"/>
              </p:cNvSpPr>
              <p:nvPr/>
            </p:nvSpPr>
            <p:spPr bwMode="auto">
              <a:xfrm>
                <a:off x="4208696"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2" name="Rectangle 135"/>
              <p:cNvSpPr>
                <a:spLocks noChangeArrowheads="1"/>
              </p:cNvSpPr>
              <p:nvPr/>
            </p:nvSpPr>
            <p:spPr bwMode="auto">
              <a:xfrm>
                <a:off x="4775798" y="184123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3" name="Rectangle 135"/>
              <p:cNvSpPr>
                <a:spLocks noChangeArrowheads="1"/>
              </p:cNvSpPr>
              <p:nvPr/>
            </p:nvSpPr>
            <p:spPr bwMode="auto">
              <a:xfrm>
                <a:off x="5520548" y="184249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4" name="Rectangle 135"/>
              <p:cNvSpPr>
                <a:spLocks noChangeArrowheads="1"/>
              </p:cNvSpPr>
              <p:nvPr/>
            </p:nvSpPr>
            <p:spPr bwMode="auto">
              <a:xfrm>
                <a:off x="6087650"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5" name="Rectangle 135"/>
              <p:cNvSpPr>
                <a:spLocks noChangeArrowheads="1"/>
              </p:cNvSpPr>
              <p:nvPr/>
            </p:nvSpPr>
            <p:spPr bwMode="auto">
              <a:xfrm>
                <a:off x="6651338" y="1845909"/>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6" name="Rectangle 135"/>
              <p:cNvSpPr>
                <a:spLocks noChangeArrowheads="1"/>
              </p:cNvSpPr>
              <p:nvPr/>
            </p:nvSpPr>
            <p:spPr bwMode="auto">
              <a:xfrm>
                <a:off x="7218440" y="1849328"/>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7" name="Rectangle 135"/>
              <p:cNvSpPr>
                <a:spLocks noChangeArrowheads="1"/>
              </p:cNvSpPr>
              <p:nvPr/>
            </p:nvSpPr>
            <p:spPr bwMode="auto">
              <a:xfrm>
                <a:off x="613478" y="2379744"/>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8" name="Rectangle 135"/>
              <p:cNvSpPr>
                <a:spLocks noChangeArrowheads="1"/>
              </p:cNvSpPr>
              <p:nvPr/>
            </p:nvSpPr>
            <p:spPr bwMode="auto">
              <a:xfrm>
                <a:off x="1180580" y="238316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59" name="Rectangle 135"/>
              <p:cNvSpPr>
                <a:spLocks noChangeArrowheads="1"/>
              </p:cNvSpPr>
              <p:nvPr/>
            </p:nvSpPr>
            <p:spPr bwMode="auto">
              <a:xfrm>
                <a:off x="1744268" y="2383162"/>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0" name="Rectangle 135"/>
              <p:cNvSpPr>
                <a:spLocks noChangeArrowheads="1"/>
              </p:cNvSpPr>
              <p:nvPr/>
            </p:nvSpPr>
            <p:spPr bwMode="auto">
              <a:xfrm>
                <a:off x="2311370"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1" name="Rectangle 135"/>
              <p:cNvSpPr>
                <a:spLocks noChangeArrowheads="1"/>
              </p:cNvSpPr>
              <p:nvPr/>
            </p:nvSpPr>
            <p:spPr bwMode="auto">
              <a:xfrm>
                <a:off x="3076615" y="2383163"/>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2" name="Rectangle 135"/>
              <p:cNvSpPr>
                <a:spLocks noChangeArrowheads="1"/>
              </p:cNvSpPr>
              <p:nvPr/>
            </p:nvSpPr>
            <p:spPr bwMode="auto">
              <a:xfrm>
                <a:off x="3643717"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3" name="Rectangle 135"/>
              <p:cNvSpPr>
                <a:spLocks noChangeArrowheads="1"/>
              </p:cNvSpPr>
              <p:nvPr/>
            </p:nvSpPr>
            <p:spPr bwMode="auto">
              <a:xfrm>
                <a:off x="4207405"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4" name="Rectangle 135"/>
              <p:cNvSpPr>
                <a:spLocks noChangeArrowheads="1"/>
              </p:cNvSpPr>
              <p:nvPr/>
            </p:nvSpPr>
            <p:spPr bwMode="auto">
              <a:xfrm>
                <a:off x="4774507" y="238191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5" name="Rectangle 135"/>
              <p:cNvSpPr>
                <a:spLocks noChangeArrowheads="1"/>
              </p:cNvSpPr>
              <p:nvPr/>
            </p:nvSpPr>
            <p:spPr bwMode="auto">
              <a:xfrm>
                <a:off x="5519257" y="2383163"/>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6" name="Rectangle 135"/>
              <p:cNvSpPr>
                <a:spLocks noChangeArrowheads="1"/>
              </p:cNvSpPr>
              <p:nvPr/>
            </p:nvSpPr>
            <p:spPr bwMode="auto">
              <a:xfrm>
                <a:off x="6086359"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7" name="Rectangle 135"/>
              <p:cNvSpPr>
                <a:spLocks noChangeArrowheads="1"/>
              </p:cNvSpPr>
              <p:nvPr/>
            </p:nvSpPr>
            <p:spPr bwMode="auto">
              <a:xfrm>
                <a:off x="6650047" y="2386581"/>
                <a:ext cx="430452" cy="430451"/>
              </a:xfrm>
              <a:prstGeom prst="rect">
                <a:avLst/>
              </a:prstGeom>
              <a:grpFill/>
              <a:ln w="9525" cmpd="sng">
                <a:noFill/>
                <a:miter lim="800000"/>
                <a:headEnd/>
                <a:tailEnd/>
              </a:ln>
              <a:effectLst/>
              <a:extLst/>
            </p:spPr>
            <p:txBody>
              <a:bodyPr wrap="none" anchor="ctr"/>
              <a:lstStyle/>
              <a:p>
                <a:pPr>
                  <a:defRPr/>
                </a:pPr>
                <a:endParaRPr lang="en-US" dirty="0"/>
              </a:p>
            </p:txBody>
          </p:sp>
          <p:sp>
            <p:nvSpPr>
              <p:cNvPr id="168" name="Rectangle 135"/>
              <p:cNvSpPr>
                <a:spLocks noChangeArrowheads="1"/>
              </p:cNvSpPr>
              <p:nvPr/>
            </p:nvSpPr>
            <p:spPr bwMode="auto">
              <a:xfrm>
                <a:off x="7217149" y="2390000"/>
                <a:ext cx="430452" cy="430451"/>
              </a:xfrm>
              <a:prstGeom prst="rect">
                <a:avLst/>
              </a:prstGeom>
              <a:grpFill/>
              <a:ln w="9525" cmpd="sng">
                <a:noFill/>
                <a:miter lim="800000"/>
                <a:headEnd/>
                <a:tailEnd/>
              </a:ln>
              <a:effectLst/>
              <a:extLst/>
            </p:spPr>
            <p:txBody>
              <a:bodyPr wrap="none" anchor="ctr"/>
              <a:lstStyle/>
              <a:p>
                <a:pPr>
                  <a:defRPr/>
                </a:pPr>
                <a:endParaRPr lang="en-US" dirty="0"/>
              </a:p>
            </p:txBody>
          </p:sp>
        </p:grpSp>
        <p:sp>
          <p:nvSpPr>
            <p:cNvPr id="169" name="TextBox 168"/>
            <p:cNvSpPr txBox="1"/>
            <p:nvPr/>
          </p:nvSpPr>
          <p:spPr>
            <a:xfrm>
              <a:off x="2523587" y="4142683"/>
              <a:ext cx="1141871" cy="312906"/>
            </a:xfrm>
            <a:prstGeom prst="rect">
              <a:avLst/>
            </a:prstGeom>
            <a:noFill/>
            <a:ln>
              <a:noFill/>
            </a:ln>
          </p:spPr>
          <p:txBody>
            <a:bodyPr wrap="square" lIns="36000" tIns="0" rIns="36000" bIns="0" rtlCol="0" anchor="t" anchorCtr="0">
              <a:spAutoFit/>
            </a:bodyPr>
            <a:lstStyle/>
            <a:p>
              <a:pPr>
                <a:lnSpc>
                  <a:spcPts val="1200"/>
                </a:lnSpc>
              </a:pPr>
              <a:r>
                <a:rPr lang="en-US" sz="1200" dirty="0" smtClean="0">
                  <a:solidFill>
                    <a:schemeClr val="bg2"/>
                  </a:solidFill>
                  <a:latin typeface="Roboto Thin"/>
                  <a:ea typeface="Open Sans Light" pitchFamily="34" charset="0"/>
                  <a:cs typeface="Roboto Thin"/>
                </a:rPr>
                <a:t>10GbE Switch</a:t>
              </a:r>
            </a:p>
            <a:p>
              <a:pPr>
                <a:lnSpc>
                  <a:spcPts val="1200"/>
                </a:lnSpc>
              </a:pPr>
              <a:r>
                <a:rPr lang="en-US" sz="1200" dirty="0" smtClean="0">
                  <a:solidFill>
                    <a:schemeClr val="bg2"/>
                  </a:solidFill>
                  <a:latin typeface="Roboto Thin"/>
                  <a:ea typeface="Open Sans Light" pitchFamily="34" charset="0"/>
                  <a:cs typeface="Roboto Thin"/>
                </a:rPr>
                <a:t>16Gb FC Switch</a:t>
              </a:r>
            </a:p>
          </p:txBody>
        </p:sp>
      </p:grpSp>
      <p:pic>
        <p:nvPicPr>
          <p:cNvPr id="175" name="Picture 174"/>
          <p:cNvPicPr>
            <a:picLocks noChangeAspect="1"/>
          </p:cNvPicPr>
          <p:nvPr/>
        </p:nvPicPr>
        <p:blipFill>
          <a:blip r:embed="rId10"/>
          <a:stretch>
            <a:fillRect/>
          </a:stretch>
        </p:blipFill>
        <p:spPr>
          <a:xfrm>
            <a:off x="1879316" y="3934170"/>
            <a:ext cx="1080000" cy="1080000"/>
          </a:xfrm>
          <a:prstGeom prst="rect">
            <a:avLst/>
          </a:prstGeom>
        </p:spPr>
      </p:pic>
    </p:spTree>
    <p:extLst>
      <p:ext uri="{BB962C8B-B14F-4D97-AF65-F5344CB8AC3E}">
        <p14:creationId xmlns:p14="http://schemas.microsoft.com/office/powerpoint/2010/main" val="2931493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p:tgtEl>
                                          <p:spTgt spid="62"/>
                                        </p:tgtEl>
                                        <p:attrNameLst>
                                          <p:attrName>ppt_y</p:attrName>
                                        </p:attrNameLst>
                                      </p:cBhvr>
                                      <p:tavLst>
                                        <p:tav tm="0">
                                          <p:val>
                                            <p:strVal val="#ppt_y+#ppt_h*1.125000"/>
                                          </p:val>
                                        </p:tav>
                                        <p:tav tm="100000">
                                          <p:val>
                                            <p:strVal val="#ppt_y"/>
                                          </p:val>
                                        </p:tav>
                                      </p:tavLst>
                                    </p:anim>
                                    <p:animEffect transition="in" filter="wipe(up)">
                                      <p:cBhvr>
                                        <p:cTn id="26" dur="500"/>
                                        <p:tgtEl>
                                          <p:spTgt spid="62"/>
                                        </p:tgtEl>
                                      </p:cBhvr>
                                    </p:animEffect>
                                  </p:childTnLst>
                                </p:cTn>
                              </p:par>
                              <p:par>
                                <p:cTn id="27" presetID="12" presetClass="entr" presetSubtype="4"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p:tgtEl>
                                          <p:spTgt spid="95"/>
                                        </p:tgtEl>
                                        <p:attrNameLst>
                                          <p:attrName>ppt_y</p:attrName>
                                        </p:attrNameLst>
                                      </p:cBhvr>
                                      <p:tavLst>
                                        <p:tav tm="0">
                                          <p:val>
                                            <p:strVal val="#ppt_y+#ppt_h*1.125000"/>
                                          </p:val>
                                        </p:tav>
                                        <p:tav tm="100000">
                                          <p:val>
                                            <p:strVal val="#ppt_y"/>
                                          </p:val>
                                        </p:tav>
                                      </p:tavLst>
                                    </p:anim>
                                    <p:animEffect transition="in" filter="wipe(up)">
                                      <p:cBhvr>
                                        <p:cTn id="30" dur="500"/>
                                        <p:tgtEl>
                                          <p:spTgt spid="95"/>
                                        </p:tgtEl>
                                      </p:cBhvr>
                                    </p:animEffect>
                                  </p:childTnLst>
                                </p:cTn>
                              </p:par>
                              <p:par>
                                <p:cTn id="31" presetID="1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500"/>
                                        <p:tgtEl>
                                          <p:spTgt spid="98"/>
                                        </p:tgtEl>
                                        <p:attrNameLst>
                                          <p:attrName>ppt_y</p:attrName>
                                        </p:attrNameLst>
                                      </p:cBhvr>
                                      <p:tavLst>
                                        <p:tav tm="0">
                                          <p:val>
                                            <p:strVal val="#ppt_y+#ppt_h*1.125000"/>
                                          </p:val>
                                        </p:tav>
                                        <p:tav tm="100000">
                                          <p:val>
                                            <p:strVal val="#ppt_y"/>
                                          </p:val>
                                        </p:tav>
                                      </p:tavLst>
                                    </p:anim>
                                    <p:animEffect transition="in" filter="wipe(up)">
                                      <p:cBhvr>
                                        <p:cTn id="34" dur="500"/>
                                        <p:tgtEl>
                                          <p:spTgt spid="98"/>
                                        </p:tgtEl>
                                      </p:cBhvr>
                                    </p:animEffect>
                                  </p:childTnLst>
                                </p:cTn>
                              </p:par>
                              <p:par>
                                <p:cTn id="35" presetID="12" presetClass="entr" presetSubtype="4"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additive="base">
                                        <p:cTn id="37" dur="500"/>
                                        <p:tgtEl>
                                          <p:spTgt spid="101"/>
                                        </p:tgtEl>
                                        <p:attrNameLst>
                                          <p:attrName>ppt_y</p:attrName>
                                        </p:attrNameLst>
                                      </p:cBhvr>
                                      <p:tavLst>
                                        <p:tav tm="0">
                                          <p:val>
                                            <p:strVal val="#ppt_y+#ppt_h*1.125000"/>
                                          </p:val>
                                        </p:tav>
                                        <p:tav tm="100000">
                                          <p:val>
                                            <p:strVal val="#ppt_y"/>
                                          </p:val>
                                        </p:tav>
                                      </p:tavLst>
                                    </p:anim>
                                    <p:animEffect transition="in" filter="wipe(up)">
                                      <p:cBhvr>
                                        <p:cTn id="38" dur="500"/>
                                        <p:tgtEl>
                                          <p:spTgt spid="101"/>
                                        </p:tgtEl>
                                      </p:cBhvr>
                                    </p:animEffect>
                                  </p:childTnLst>
                                </p:cTn>
                              </p:par>
                              <p:par>
                                <p:cTn id="39" presetID="12" presetClass="entr" presetSubtype="4"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 calcmode="lin" valueType="num">
                                      <p:cBhvr additive="base">
                                        <p:cTn id="41" dur="500"/>
                                        <p:tgtEl>
                                          <p:spTgt spid="104"/>
                                        </p:tgtEl>
                                        <p:attrNameLst>
                                          <p:attrName>ppt_y</p:attrName>
                                        </p:attrNameLst>
                                      </p:cBhvr>
                                      <p:tavLst>
                                        <p:tav tm="0">
                                          <p:val>
                                            <p:strVal val="#ppt_y+#ppt_h*1.125000"/>
                                          </p:val>
                                        </p:tav>
                                        <p:tav tm="100000">
                                          <p:val>
                                            <p:strVal val="#ppt_y"/>
                                          </p:val>
                                        </p:tav>
                                      </p:tavLst>
                                    </p:anim>
                                    <p:animEffect transition="in" filter="wipe(up)">
                                      <p:cBhvr>
                                        <p:cTn id="42" dur="500"/>
                                        <p:tgtEl>
                                          <p:spTgt spid="104"/>
                                        </p:tgtEl>
                                      </p:cBhvr>
                                    </p:animEffect>
                                  </p:childTnLst>
                                </p:cTn>
                              </p:par>
                              <p:par>
                                <p:cTn id="43" presetID="12" presetClass="entr" presetSubtype="4"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p:tgtEl>
                                          <p:spTgt spid="107"/>
                                        </p:tgtEl>
                                        <p:attrNameLst>
                                          <p:attrName>ppt_y</p:attrName>
                                        </p:attrNameLst>
                                      </p:cBhvr>
                                      <p:tavLst>
                                        <p:tav tm="0">
                                          <p:val>
                                            <p:strVal val="#ppt_y+#ppt_h*1.125000"/>
                                          </p:val>
                                        </p:tav>
                                        <p:tav tm="100000">
                                          <p:val>
                                            <p:strVal val="#ppt_y"/>
                                          </p:val>
                                        </p:tav>
                                      </p:tavLst>
                                    </p:anim>
                                    <p:animEffect transition="in" filter="wipe(up)">
                                      <p:cBhvr>
                                        <p:cTn id="46" dur="500"/>
                                        <p:tgtEl>
                                          <p:spTgt spid="107"/>
                                        </p:tgtEl>
                                      </p:cBhvr>
                                    </p:animEffect>
                                  </p:childTnLst>
                                </p:cTn>
                              </p:par>
                              <p:par>
                                <p:cTn id="47" presetID="1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p:tgtEl>
                                          <p:spTgt spid="39"/>
                                        </p:tgtEl>
                                        <p:attrNameLst>
                                          <p:attrName>ppt_y</p:attrName>
                                        </p:attrNameLst>
                                      </p:cBhvr>
                                      <p:tavLst>
                                        <p:tav tm="0">
                                          <p:val>
                                            <p:strVal val="#ppt_y+#ppt_h*1.125000"/>
                                          </p:val>
                                        </p:tav>
                                        <p:tav tm="100000">
                                          <p:val>
                                            <p:strVal val="#ppt_y"/>
                                          </p:val>
                                        </p:tav>
                                      </p:tavLst>
                                    </p:anim>
                                    <p:animEffect transition="in" filter="wipe(up)">
                                      <p:cBhvr>
                                        <p:cTn id="50" dur="500"/>
                                        <p:tgtEl>
                                          <p:spTgt spid="39"/>
                                        </p:tgtEl>
                                      </p:cBhvr>
                                    </p:animEffect>
                                  </p:childTnLst>
                                </p:cTn>
                              </p:par>
                              <p:par>
                                <p:cTn id="51" presetID="1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p:tgtEl>
                                          <p:spTgt spid="40"/>
                                        </p:tgtEl>
                                        <p:attrNameLst>
                                          <p:attrName>ppt_y</p:attrName>
                                        </p:attrNameLst>
                                      </p:cBhvr>
                                      <p:tavLst>
                                        <p:tav tm="0">
                                          <p:val>
                                            <p:strVal val="#ppt_y+#ppt_h*1.125000"/>
                                          </p:val>
                                        </p:tav>
                                        <p:tav tm="100000">
                                          <p:val>
                                            <p:strVal val="#ppt_y"/>
                                          </p:val>
                                        </p:tav>
                                      </p:tavLst>
                                    </p:anim>
                                    <p:animEffect transition="in" filter="wipe(up)">
                                      <p:cBhvr>
                                        <p:cTn id="54" dur="500"/>
                                        <p:tgtEl>
                                          <p:spTgt spid="40"/>
                                        </p:tgtEl>
                                      </p:cBhvr>
                                    </p:animEffect>
                                  </p:childTnLst>
                                </p:cTn>
                              </p:par>
                              <p:par>
                                <p:cTn id="55" presetID="1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p:tgtEl>
                                          <p:spTgt spid="42"/>
                                        </p:tgtEl>
                                        <p:attrNameLst>
                                          <p:attrName>ppt_y</p:attrName>
                                        </p:attrNameLst>
                                      </p:cBhvr>
                                      <p:tavLst>
                                        <p:tav tm="0">
                                          <p:val>
                                            <p:strVal val="#ppt_y+#ppt_h*1.125000"/>
                                          </p:val>
                                        </p:tav>
                                        <p:tav tm="100000">
                                          <p:val>
                                            <p:strVal val="#ppt_y"/>
                                          </p:val>
                                        </p:tav>
                                      </p:tavLst>
                                    </p:anim>
                                    <p:animEffect transition="in" filter="wipe(up)">
                                      <p:cBhvr>
                                        <p:cTn id="58" dur="500"/>
                                        <p:tgtEl>
                                          <p:spTgt spid="42"/>
                                        </p:tgtEl>
                                      </p:cBhvr>
                                    </p:animEffect>
                                  </p:childTnLst>
                                </p:cTn>
                              </p:par>
                              <p:par>
                                <p:cTn id="59" presetID="12" presetClass="entr" presetSubtype="4"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p:tgtEl>
                                          <p:spTgt spid="41"/>
                                        </p:tgtEl>
                                        <p:attrNameLst>
                                          <p:attrName>ppt_y</p:attrName>
                                        </p:attrNameLst>
                                      </p:cBhvr>
                                      <p:tavLst>
                                        <p:tav tm="0">
                                          <p:val>
                                            <p:strVal val="#ppt_y+#ppt_h*1.125000"/>
                                          </p:val>
                                        </p:tav>
                                        <p:tav tm="100000">
                                          <p:val>
                                            <p:strVal val="#ppt_y"/>
                                          </p:val>
                                        </p:tav>
                                      </p:tavLst>
                                    </p:anim>
                                    <p:animEffect transition="in" filter="wipe(up)">
                                      <p:cBhvr>
                                        <p:cTn id="62" dur="500"/>
                                        <p:tgtEl>
                                          <p:spTgt spid="41"/>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p:tgtEl>
                                          <p:spTgt spid="38"/>
                                        </p:tgtEl>
                                        <p:attrNameLst>
                                          <p:attrName>ppt_y</p:attrName>
                                        </p:attrNameLst>
                                      </p:cBhvr>
                                      <p:tavLst>
                                        <p:tav tm="0">
                                          <p:val>
                                            <p:strVal val="#ppt_y+#ppt_h*1.125000"/>
                                          </p:val>
                                        </p:tav>
                                        <p:tav tm="100000">
                                          <p:val>
                                            <p:strVal val="#ppt_y"/>
                                          </p:val>
                                        </p:tav>
                                      </p:tavLst>
                                    </p:anim>
                                    <p:animEffect transition="in" filter="wipe(up)">
                                      <p:cBhvr>
                                        <p:cTn id="66" dur="500"/>
                                        <p:tgtEl>
                                          <p:spTgt spid="38"/>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p:tgtEl>
                                          <p:spTgt spid="14"/>
                                        </p:tgtEl>
                                        <p:attrNameLst>
                                          <p:attrName>ppt_y</p:attrName>
                                        </p:attrNameLst>
                                      </p:cBhvr>
                                      <p:tavLst>
                                        <p:tav tm="0">
                                          <p:val>
                                            <p:strVal val="#ppt_y+#ppt_h*1.125000"/>
                                          </p:val>
                                        </p:tav>
                                        <p:tav tm="100000">
                                          <p:val>
                                            <p:strVal val="#ppt_y"/>
                                          </p:val>
                                        </p:tav>
                                      </p:tavLst>
                                    </p:anim>
                                    <p:animEffect transition="in" filter="wipe(up)">
                                      <p:cBhvr>
                                        <p:cTn id="70" dur="500"/>
                                        <p:tgtEl>
                                          <p:spTgt spid="14"/>
                                        </p:tgtEl>
                                      </p:cBhvr>
                                    </p:animEffect>
                                  </p:childTnLst>
                                </p:cTn>
                              </p:par>
                              <p:par>
                                <p:cTn id="71" presetID="1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p:tgtEl>
                                          <p:spTgt spid="15"/>
                                        </p:tgtEl>
                                        <p:attrNameLst>
                                          <p:attrName>ppt_y</p:attrName>
                                        </p:attrNameLst>
                                      </p:cBhvr>
                                      <p:tavLst>
                                        <p:tav tm="0">
                                          <p:val>
                                            <p:strVal val="#ppt_y+#ppt_h*1.125000"/>
                                          </p:val>
                                        </p:tav>
                                        <p:tav tm="100000">
                                          <p:val>
                                            <p:strVal val="#ppt_y"/>
                                          </p:val>
                                        </p:tav>
                                      </p:tavLst>
                                    </p:anim>
                                    <p:animEffect transition="in" filter="wipe(up)">
                                      <p:cBhvr>
                                        <p:cTn id="74" dur="500"/>
                                        <p:tgtEl>
                                          <p:spTgt spid="15"/>
                                        </p:tgtEl>
                                      </p:cBhvr>
                                    </p:animEffect>
                                  </p:childTnLst>
                                </p:cTn>
                              </p:par>
                              <p:par>
                                <p:cTn id="75" presetID="1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p:tgtEl>
                                          <p:spTgt spid="16"/>
                                        </p:tgtEl>
                                        <p:attrNameLst>
                                          <p:attrName>ppt_y</p:attrName>
                                        </p:attrNameLst>
                                      </p:cBhvr>
                                      <p:tavLst>
                                        <p:tav tm="0">
                                          <p:val>
                                            <p:strVal val="#ppt_y+#ppt_h*1.125000"/>
                                          </p:val>
                                        </p:tav>
                                        <p:tav tm="100000">
                                          <p:val>
                                            <p:strVal val="#ppt_y"/>
                                          </p:val>
                                        </p:tav>
                                      </p:tavLst>
                                    </p:anim>
                                    <p:animEffect transition="in" filter="wipe(up)">
                                      <p:cBhvr>
                                        <p:cTn id="78" dur="500"/>
                                        <p:tgtEl>
                                          <p:spTgt spid="16"/>
                                        </p:tgtEl>
                                      </p:cBhvr>
                                    </p:animEffect>
                                  </p:childTnLst>
                                </p:cTn>
                              </p:par>
                              <p:par>
                                <p:cTn id="79" presetID="1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p:tgtEl>
                                          <p:spTgt spid="17"/>
                                        </p:tgtEl>
                                        <p:attrNameLst>
                                          <p:attrName>ppt_y</p:attrName>
                                        </p:attrNameLst>
                                      </p:cBhvr>
                                      <p:tavLst>
                                        <p:tav tm="0">
                                          <p:val>
                                            <p:strVal val="#ppt_y+#ppt_h*1.125000"/>
                                          </p:val>
                                        </p:tav>
                                        <p:tav tm="100000">
                                          <p:val>
                                            <p:strVal val="#ppt_y"/>
                                          </p:val>
                                        </p:tav>
                                      </p:tavLst>
                                    </p:anim>
                                    <p:animEffect transition="in" filter="wipe(up)">
                                      <p:cBhvr>
                                        <p:cTn id="82" dur="500"/>
                                        <p:tgtEl>
                                          <p:spTgt spid="17"/>
                                        </p:tgtEl>
                                      </p:cBhvr>
                                    </p:animEffect>
                                  </p:childTnLst>
                                </p:cTn>
                              </p:par>
                              <p:par>
                                <p:cTn id="83" presetID="12" presetClass="entr" presetSubtype="4"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p:tgtEl>
                                          <p:spTgt spid="18"/>
                                        </p:tgtEl>
                                        <p:attrNameLst>
                                          <p:attrName>ppt_y</p:attrName>
                                        </p:attrNameLst>
                                      </p:cBhvr>
                                      <p:tavLst>
                                        <p:tav tm="0">
                                          <p:val>
                                            <p:strVal val="#ppt_y+#ppt_h*1.125000"/>
                                          </p:val>
                                        </p:tav>
                                        <p:tav tm="100000">
                                          <p:val>
                                            <p:strVal val="#ppt_y"/>
                                          </p:val>
                                        </p:tav>
                                      </p:tavLst>
                                    </p:anim>
                                    <p:animEffect transition="in" filter="wipe(up)">
                                      <p:cBhvr>
                                        <p:cTn id="86" dur="500"/>
                                        <p:tgtEl>
                                          <p:spTgt spid="18"/>
                                        </p:tgtEl>
                                      </p:cBhvr>
                                    </p:animEffect>
                                  </p:childTnLst>
                                </p:cTn>
                              </p:par>
                            </p:childTnLst>
                          </p:cTn>
                        </p:par>
                        <p:par>
                          <p:cTn id="87" fill="hold">
                            <p:stCondLst>
                              <p:cond delay="1500"/>
                            </p:stCondLst>
                            <p:childTnLst>
                              <p:par>
                                <p:cTn id="88" presetID="35" presetClass="emph" presetSubtype="0" fill="hold" nodeType="afterEffect">
                                  <p:stCondLst>
                                    <p:cond delay="500"/>
                                  </p:stCondLst>
                                  <p:childTnLst>
                                    <p:anim calcmode="discrete" valueType="str">
                                      <p:cBhvr>
                                        <p:cTn id="89" dur="1000" fill="hold"/>
                                        <p:tgtEl>
                                          <p:spTgt spid="39"/>
                                        </p:tgtEl>
                                        <p:attrNameLst>
                                          <p:attrName>style.visibility</p:attrName>
                                        </p:attrNameLst>
                                      </p:cBhvr>
                                      <p:tavLst>
                                        <p:tav tm="0">
                                          <p:val>
                                            <p:strVal val="hidden"/>
                                          </p:val>
                                        </p:tav>
                                        <p:tav tm="50000">
                                          <p:val>
                                            <p:strVal val="visible"/>
                                          </p:val>
                                        </p:tav>
                                      </p:tavLst>
                                    </p:anim>
                                  </p:childTnLst>
                                </p:cTn>
                              </p:par>
                              <p:par>
                                <p:cTn id="90" presetID="35" presetClass="emph" presetSubtype="0" fill="hold" nodeType="withEffect">
                                  <p:stCondLst>
                                    <p:cond delay="500"/>
                                  </p:stCondLst>
                                  <p:childTnLst>
                                    <p:anim calcmode="discrete" valueType="str">
                                      <p:cBhvr>
                                        <p:cTn id="91" dur="1000" fill="hold"/>
                                        <p:tgtEl>
                                          <p:spTgt spid="40"/>
                                        </p:tgtEl>
                                        <p:attrNameLst>
                                          <p:attrName>style.visibility</p:attrName>
                                        </p:attrNameLst>
                                      </p:cBhvr>
                                      <p:tavLst>
                                        <p:tav tm="0">
                                          <p:val>
                                            <p:strVal val="hidden"/>
                                          </p:val>
                                        </p:tav>
                                        <p:tav tm="50000">
                                          <p:val>
                                            <p:strVal val="visible"/>
                                          </p:val>
                                        </p:tav>
                                      </p:tavLst>
                                    </p:anim>
                                  </p:childTnLst>
                                </p:cTn>
                              </p:par>
                              <p:par>
                                <p:cTn id="92" presetID="35" presetClass="emph" presetSubtype="0" fill="hold" nodeType="withEffect">
                                  <p:stCondLst>
                                    <p:cond delay="500"/>
                                  </p:stCondLst>
                                  <p:childTnLst>
                                    <p:anim calcmode="discrete" valueType="str">
                                      <p:cBhvr>
                                        <p:cTn id="93" dur="1000" fill="hold"/>
                                        <p:tgtEl>
                                          <p:spTgt spid="15"/>
                                        </p:tgtEl>
                                        <p:attrNameLst>
                                          <p:attrName>style.visibility</p:attrName>
                                        </p:attrNameLst>
                                      </p:cBhvr>
                                      <p:tavLst>
                                        <p:tav tm="0">
                                          <p:val>
                                            <p:strVal val="hidden"/>
                                          </p:val>
                                        </p:tav>
                                        <p:tav tm="50000">
                                          <p:val>
                                            <p:strVal val="visible"/>
                                          </p:val>
                                        </p:tav>
                                      </p:tavLst>
                                    </p:anim>
                                  </p:childTnLst>
                                </p:cTn>
                              </p:par>
                              <p:par>
                                <p:cTn id="94" presetID="35" presetClass="emph" presetSubtype="0" fill="hold" nodeType="withEffect">
                                  <p:stCondLst>
                                    <p:cond delay="500"/>
                                  </p:stCondLst>
                                  <p:childTnLst>
                                    <p:anim calcmode="discrete" valueType="str">
                                      <p:cBhvr>
                                        <p:cTn id="95" dur="1000" fill="hold"/>
                                        <p:tgtEl>
                                          <p:spTgt spid="16"/>
                                        </p:tgtEl>
                                        <p:attrNameLst>
                                          <p:attrName>style.visibility</p:attrName>
                                        </p:attrNameLst>
                                      </p:cBhvr>
                                      <p:tavLst>
                                        <p:tav tm="0">
                                          <p:val>
                                            <p:strVal val="hidden"/>
                                          </p:val>
                                        </p:tav>
                                        <p:tav tm="50000">
                                          <p:val>
                                            <p:strVal val="visible"/>
                                          </p:val>
                                        </p:tav>
                                      </p:tavLst>
                                    </p:anim>
                                  </p:childTnLst>
                                </p:cTn>
                              </p:par>
                              <p:par>
                                <p:cTn id="96" presetID="35" presetClass="emph" presetSubtype="0" fill="hold" nodeType="withEffect">
                                  <p:stCondLst>
                                    <p:cond delay="500"/>
                                  </p:stCondLst>
                                  <p:childTnLst>
                                    <p:anim calcmode="discrete" valueType="str">
                                      <p:cBhvr>
                                        <p:cTn id="97" dur="1000" fill="hold"/>
                                        <p:tgtEl>
                                          <p:spTgt spid="41"/>
                                        </p:tgtEl>
                                        <p:attrNameLst>
                                          <p:attrName>style.visibility</p:attrName>
                                        </p:attrNameLst>
                                      </p:cBhvr>
                                      <p:tavLst>
                                        <p:tav tm="0">
                                          <p:val>
                                            <p:strVal val="hidden"/>
                                          </p:val>
                                        </p:tav>
                                        <p:tav tm="50000">
                                          <p:val>
                                            <p:strVal val="visible"/>
                                          </p:val>
                                        </p:tav>
                                      </p:tavLst>
                                    </p:anim>
                                  </p:childTnLst>
                                </p:cTn>
                              </p:par>
                              <p:par>
                                <p:cTn id="98" presetID="35" presetClass="emph" presetSubtype="0" fill="hold" nodeType="withEffect">
                                  <p:stCondLst>
                                    <p:cond delay="500"/>
                                  </p:stCondLst>
                                  <p:childTnLst>
                                    <p:anim calcmode="discrete" valueType="str">
                                      <p:cBhvr>
                                        <p:cTn id="99"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100" fill="hold">
                            <p:stCondLst>
                              <p:cond delay="3000"/>
                            </p:stCondLst>
                            <p:childTnLst>
                              <p:par>
                                <p:cTn id="101" presetID="12" presetClass="entr" presetSubtype="4" fill="hold" grpId="0" nodeType="afterEffect">
                                  <p:stCondLst>
                                    <p:cond delay="0"/>
                                  </p:stCondLst>
                                  <p:childTnLst>
                                    <p:set>
                                      <p:cBhvr>
                                        <p:cTn id="102" dur="1" fill="hold">
                                          <p:stCondLst>
                                            <p:cond delay="0"/>
                                          </p:stCondLst>
                                        </p:cTn>
                                        <p:tgtEl>
                                          <p:spTgt spid="141"/>
                                        </p:tgtEl>
                                        <p:attrNameLst>
                                          <p:attrName>style.visibility</p:attrName>
                                        </p:attrNameLst>
                                      </p:cBhvr>
                                      <p:to>
                                        <p:strVal val="visible"/>
                                      </p:to>
                                    </p:set>
                                    <p:anim calcmode="lin" valueType="num">
                                      <p:cBhvr additive="base">
                                        <p:cTn id="103" dur="500"/>
                                        <p:tgtEl>
                                          <p:spTgt spid="141"/>
                                        </p:tgtEl>
                                        <p:attrNameLst>
                                          <p:attrName>ppt_y</p:attrName>
                                        </p:attrNameLst>
                                      </p:cBhvr>
                                      <p:tavLst>
                                        <p:tav tm="0">
                                          <p:val>
                                            <p:strVal val="#ppt_y+#ppt_h*1.125000"/>
                                          </p:val>
                                        </p:tav>
                                        <p:tav tm="100000">
                                          <p:val>
                                            <p:strVal val="#ppt_y"/>
                                          </p:val>
                                        </p:tav>
                                      </p:tavLst>
                                    </p:anim>
                                    <p:animEffect transition="in" filter="wipe(up)">
                                      <p:cBhvr>
                                        <p:cTn id="104" dur="500"/>
                                        <p:tgtEl>
                                          <p:spTgt spid="141"/>
                                        </p:tgtEl>
                                      </p:cBhvr>
                                    </p:animEffect>
                                  </p:childTnLst>
                                </p:cTn>
                              </p:par>
                            </p:childTnLst>
                          </p:cTn>
                        </p:par>
                        <p:par>
                          <p:cTn id="105" fill="hold">
                            <p:stCondLst>
                              <p:cond delay="3500"/>
                            </p:stCondLst>
                            <p:childTnLst>
                              <p:par>
                                <p:cTn id="106" presetID="12" presetClass="entr" presetSubtype="4" fill="hold" nodeType="afterEffect">
                                  <p:stCondLst>
                                    <p:cond delay="0"/>
                                  </p:stCondLst>
                                  <p:childTnLst>
                                    <p:set>
                                      <p:cBhvr>
                                        <p:cTn id="107" dur="1" fill="hold">
                                          <p:stCondLst>
                                            <p:cond delay="0"/>
                                          </p:stCondLst>
                                        </p:cTn>
                                        <p:tgtEl>
                                          <p:spTgt spid="4"/>
                                        </p:tgtEl>
                                        <p:attrNameLst>
                                          <p:attrName>style.visibility</p:attrName>
                                        </p:attrNameLst>
                                      </p:cBhvr>
                                      <p:to>
                                        <p:strVal val="visible"/>
                                      </p:to>
                                    </p:set>
                                    <p:anim calcmode="lin" valueType="num">
                                      <p:cBhvr additive="base">
                                        <p:cTn id="108" dur="1000"/>
                                        <p:tgtEl>
                                          <p:spTgt spid="4"/>
                                        </p:tgtEl>
                                        <p:attrNameLst>
                                          <p:attrName>ppt_y</p:attrName>
                                        </p:attrNameLst>
                                      </p:cBhvr>
                                      <p:tavLst>
                                        <p:tav tm="0">
                                          <p:val>
                                            <p:strVal val="#ppt_y+#ppt_h*1.125000"/>
                                          </p:val>
                                        </p:tav>
                                        <p:tav tm="100000">
                                          <p:val>
                                            <p:strVal val="#ppt_y"/>
                                          </p:val>
                                        </p:tav>
                                      </p:tavLst>
                                    </p:anim>
                                    <p:animEffect transition="in" filter="wipe(up)">
                                      <p:cBhvr>
                                        <p:cTn id="109" dur="1000"/>
                                        <p:tgtEl>
                                          <p:spTgt spid="4"/>
                                        </p:tgtEl>
                                      </p:cBhvr>
                                    </p:animEffect>
                                  </p:childTnLst>
                                </p:cTn>
                              </p:par>
                            </p:childTnLst>
                          </p:cTn>
                        </p:par>
                        <p:par>
                          <p:cTn id="110" fill="hold">
                            <p:stCondLst>
                              <p:cond delay="4500"/>
                            </p:stCondLst>
                            <p:childTnLst>
                              <p:par>
                                <p:cTn id="111" presetID="12" presetClass="entr" presetSubtype="4" fill="hold" grpId="0" nodeType="afterEffect">
                                  <p:stCondLst>
                                    <p:cond delay="0"/>
                                  </p:stCondLst>
                                  <p:childTnLst>
                                    <p:set>
                                      <p:cBhvr>
                                        <p:cTn id="112" dur="1" fill="hold">
                                          <p:stCondLst>
                                            <p:cond delay="0"/>
                                          </p:stCondLst>
                                        </p:cTn>
                                        <p:tgtEl>
                                          <p:spTgt spid="142"/>
                                        </p:tgtEl>
                                        <p:attrNameLst>
                                          <p:attrName>style.visibility</p:attrName>
                                        </p:attrNameLst>
                                      </p:cBhvr>
                                      <p:to>
                                        <p:strVal val="visible"/>
                                      </p:to>
                                    </p:set>
                                    <p:anim calcmode="lin" valueType="num">
                                      <p:cBhvr additive="base">
                                        <p:cTn id="113" dur="500"/>
                                        <p:tgtEl>
                                          <p:spTgt spid="142"/>
                                        </p:tgtEl>
                                        <p:attrNameLst>
                                          <p:attrName>ppt_y</p:attrName>
                                        </p:attrNameLst>
                                      </p:cBhvr>
                                      <p:tavLst>
                                        <p:tav tm="0">
                                          <p:val>
                                            <p:strVal val="#ppt_y+#ppt_h*1.125000"/>
                                          </p:val>
                                        </p:tav>
                                        <p:tav tm="100000">
                                          <p:val>
                                            <p:strVal val="#ppt_y"/>
                                          </p:val>
                                        </p:tav>
                                      </p:tavLst>
                                    </p:anim>
                                    <p:animEffect transition="in" filter="wipe(up)">
                                      <p:cBhvr>
                                        <p:cTn id="114" dur="500"/>
                                        <p:tgtEl>
                                          <p:spTgt spid="142"/>
                                        </p:tgtEl>
                                      </p:cBhvr>
                                    </p:animEffect>
                                  </p:childTnLst>
                                </p:cTn>
                              </p:par>
                            </p:childTnLst>
                          </p:cTn>
                        </p:par>
                        <p:par>
                          <p:cTn id="115" fill="hold">
                            <p:stCondLst>
                              <p:cond delay="5000"/>
                            </p:stCondLst>
                            <p:childTnLst>
                              <p:par>
                                <p:cTn id="116" presetID="12" presetClass="entr" presetSubtype="4" fill="hold" nodeType="afterEffect">
                                  <p:stCondLst>
                                    <p:cond delay="500"/>
                                  </p:stCondLst>
                                  <p:childTnLst>
                                    <p:set>
                                      <p:cBhvr>
                                        <p:cTn id="117" dur="1" fill="hold">
                                          <p:stCondLst>
                                            <p:cond delay="0"/>
                                          </p:stCondLst>
                                        </p:cTn>
                                        <p:tgtEl>
                                          <p:spTgt spid="171"/>
                                        </p:tgtEl>
                                        <p:attrNameLst>
                                          <p:attrName>style.visibility</p:attrName>
                                        </p:attrNameLst>
                                      </p:cBhvr>
                                      <p:to>
                                        <p:strVal val="visible"/>
                                      </p:to>
                                    </p:set>
                                    <p:anim calcmode="lin" valueType="num">
                                      <p:cBhvr additive="base">
                                        <p:cTn id="118" dur="500"/>
                                        <p:tgtEl>
                                          <p:spTgt spid="171"/>
                                        </p:tgtEl>
                                        <p:attrNameLst>
                                          <p:attrName>ppt_y</p:attrName>
                                        </p:attrNameLst>
                                      </p:cBhvr>
                                      <p:tavLst>
                                        <p:tav tm="0">
                                          <p:val>
                                            <p:strVal val="#ppt_y+#ppt_h*1.125000"/>
                                          </p:val>
                                        </p:tav>
                                        <p:tav tm="100000">
                                          <p:val>
                                            <p:strVal val="#ppt_y"/>
                                          </p:val>
                                        </p:tav>
                                      </p:tavLst>
                                    </p:anim>
                                    <p:animEffect transition="in" filter="wipe(up)">
                                      <p:cBhvr>
                                        <p:cTn id="119" dur="500"/>
                                        <p:tgtEl>
                                          <p:spTgt spid="171"/>
                                        </p:tgtEl>
                                      </p:cBhvr>
                                    </p:animEffect>
                                  </p:childTnLst>
                                </p:cTn>
                              </p:par>
                            </p:childTnLst>
                          </p:cTn>
                        </p:par>
                        <p:par>
                          <p:cTn id="120" fill="hold">
                            <p:stCondLst>
                              <p:cond delay="6000"/>
                            </p:stCondLst>
                            <p:childTnLst>
                              <p:par>
                                <p:cTn id="121" presetID="53" presetClass="entr" presetSubtype="16" fill="hold" nodeType="afterEffect">
                                  <p:stCondLst>
                                    <p:cond delay="500"/>
                                  </p:stCondLst>
                                  <p:childTnLst>
                                    <p:set>
                                      <p:cBhvr>
                                        <p:cTn id="122" dur="1" fill="hold">
                                          <p:stCondLst>
                                            <p:cond delay="0"/>
                                          </p:stCondLst>
                                        </p:cTn>
                                        <p:tgtEl>
                                          <p:spTgt spid="175"/>
                                        </p:tgtEl>
                                        <p:attrNameLst>
                                          <p:attrName>style.visibility</p:attrName>
                                        </p:attrNameLst>
                                      </p:cBhvr>
                                      <p:to>
                                        <p:strVal val="visible"/>
                                      </p:to>
                                    </p:set>
                                    <p:anim calcmode="lin" valueType="num">
                                      <p:cBhvr>
                                        <p:cTn id="123" dur="500" fill="hold"/>
                                        <p:tgtEl>
                                          <p:spTgt spid="175"/>
                                        </p:tgtEl>
                                        <p:attrNameLst>
                                          <p:attrName>ppt_w</p:attrName>
                                        </p:attrNameLst>
                                      </p:cBhvr>
                                      <p:tavLst>
                                        <p:tav tm="0">
                                          <p:val>
                                            <p:fltVal val="0"/>
                                          </p:val>
                                        </p:tav>
                                        <p:tav tm="100000">
                                          <p:val>
                                            <p:strVal val="#ppt_w"/>
                                          </p:val>
                                        </p:tav>
                                      </p:tavLst>
                                    </p:anim>
                                    <p:anim calcmode="lin" valueType="num">
                                      <p:cBhvr>
                                        <p:cTn id="124" dur="500" fill="hold"/>
                                        <p:tgtEl>
                                          <p:spTgt spid="175"/>
                                        </p:tgtEl>
                                        <p:attrNameLst>
                                          <p:attrName>ppt_h</p:attrName>
                                        </p:attrNameLst>
                                      </p:cBhvr>
                                      <p:tavLst>
                                        <p:tav tm="0">
                                          <p:val>
                                            <p:fltVal val="0"/>
                                          </p:val>
                                        </p:tav>
                                        <p:tav tm="100000">
                                          <p:val>
                                            <p:strVal val="#ppt_h"/>
                                          </p:val>
                                        </p:tav>
                                      </p:tavLst>
                                    </p:anim>
                                    <p:animEffect transition="in" filter="fade">
                                      <p:cBhvr>
                                        <p:cTn id="125"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38" grpId="0" animBg="1"/>
      <p:bldP spid="14" grpId="0" animBg="1"/>
      <p:bldP spid="141" grpId="0" animBg="1"/>
      <p:bldP spid="1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HDD/SSD Compatibility</a:t>
            </a:r>
            <a:endParaRPr lang="en-US" dirty="0"/>
          </a:p>
        </p:txBody>
      </p:sp>
      <p:sp>
        <p:nvSpPr>
          <p:cNvPr id="9" name="Rectangle 8"/>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11" name="Picture 10"/>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14" name="TextBox 13"/>
          <p:cNvSpPr txBox="1"/>
          <p:nvPr/>
        </p:nvSpPr>
        <p:spPr>
          <a:xfrm>
            <a:off x="264975" y="4539169"/>
            <a:ext cx="4308614" cy="300082"/>
          </a:xfrm>
          <a:prstGeom prst="rect">
            <a:avLst/>
          </a:prstGeom>
          <a:noFill/>
          <a:ln>
            <a:noFill/>
          </a:ln>
        </p:spPr>
        <p:txBody>
          <a:bodyPr wrap="square" lIns="36000" tIns="0" rIns="36000" bIns="0" rtlCol="0" anchor="t" anchorCtr="0">
            <a:spAutoFit/>
          </a:bodyPr>
          <a:lstStyle/>
          <a:p>
            <a:pPr>
              <a:lnSpc>
                <a:spcPts val="1200"/>
              </a:lnSpc>
            </a:pPr>
            <a:r>
              <a:rPr lang="en-US" sz="700" dirty="0">
                <a:solidFill>
                  <a:schemeClr val="bg2"/>
                </a:solidFill>
                <a:latin typeface="Roboto Light"/>
                <a:ea typeface="Open Sans Light" pitchFamily="34" charset="0"/>
                <a:cs typeface="Roboto Light"/>
              </a:rPr>
              <a:t>* 3.5 inch </a:t>
            </a:r>
            <a:r>
              <a:rPr lang="en-US" sz="700" dirty="0" smtClean="0">
                <a:solidFill>
                  <a:schemeClr val="bg2"/>
                </a:solidFill>
                <a:latin typeface="Roboto Light"/>
                <a:ea typeface="Open Sans Light" pitchFamily="34" charset="0"/>
                <a:cs typeface="Roboto Light"/>
              </a:rPr>
              <a:t>6Gb </a:t>
            </a:r>
            <a:r>
              <a:rPr lang="en-US" sz="700" dirty="0">
                <a:solidFill>
                  <a:schemeClr val="bg2"/>
                </a:solidFill>
                <a:latin typeface="Roboto Light"/>
                <a:ea typeface="Open Sans Light" pitchFamily="34" charset="0"/>
                <a:cs typeface="Roboto Light"/>
              </a:rPr>
              <a:t>SATA hard drive is only supported in single controller configuration. 2.5 inch </a:t>
            </a:r>
            <a:r>
              <a:rPr lang="en-US" sz="700" dirty="0" smtClean="0">
                <a:solidFill>
                  <a:schemeClr val="bg2"/>
                </a:solidFill>
                <a:latin typeface="Roboto Light"/>
                <a:ea typeface="Open Sans Light" pitchFamily="34" charset="0"/>
                <a:cs typeface="Roboto Light"/>
              </a:rPr>
              <a:t>6Gb </a:t>
            </a:r>
            <a:r>
              <a:rPr lang="en-US" sz="700" dirty="0">
                <a:solidFill>
                  <a:schemeClr val="bg2"/>
                </a:solidFill>
                <a:latin typeface="Roboto Light"/>
                <a:ea typeface="Open Sans Light" pitchFamily="34" charset="0"/>
                <a:cs typeface="Roboto Light"/>
              </a:rPr>
              <a:t>SATA drive can be installed in both single controller configuration and dual controller configuration with MUX board. </a:t>
            </a:r>
            <a:endParaRPr lang="en-US" sz="700" dirty="0" smtClean="0">
              <a:solidFill>
                <a:schemeClr val="bg2"/>
              </a:solidFill>
              <a:latin typeface="Roboto Light"/>
              <a:ea typeface="Open Sans Light" pitchFamily="34" charset="0"/>
              <a:cs typeface="Roboto Light"/>
            </a:endParaRPr>
          </a:p>
        </p:txBody>
      </p:sp>
      <p:sp>
        <p:nvSpPr>
          <p:cNvPr id="27" name="Rectangle 26"/>
          <p:cNvSpPr/>
          <p:nvPr/>
        </p:nvSpPr>
        <p:spPr>
          <a:xfrm>
            <a:off x="6069932" y="1148687"/>
            <a:ext cx="2751061" cy="305212"/>
          </a:xfrm>
          <a:prstGeom prst="rect">
            <a:avLst/>
          </a:prstGeom>
        </p:spPr>
        <p:txBody>
          <a:bodyPr wrap="square" lIns="0" tIns="0" rIns="0" bIns="0" anchor="t">
            <a:spAutoFit/>
          </a:bodyPr>
          <a:lstStyle/>
          <a:p>
            <a:pPr>
              <a:lnSpc>
                <a:spcPct val="150000"/>
              </a:lnSpc>
            </a:pPr>
            <a:r>
              <a:rPr lang="en-US" sz="1400" dirty="0" smtClean="0">
                <a:solidFill>
                  <a:schemeClr val="accent2">
                    <a:lumMod val="75000"/>
                  </a:schemeClr>
                </a:solidFill>
                <a:latin typeface="Roboto Thin"/>
                <a:ea typeface="Open Sans Extrabold" pitchFamily="34" charset="0"/>
                <a:cs typeface="Roboto Thin"/>
              </a:rPr>
              <a:t>Up-to-Date Compatibility List</a:t>
            </a:r>
            <a:endParaRPr lang="en-US" sz="1400" dirty="0">
              <a:solidFill>
                <a:schemeClr val="accent2">
                  <a:lumMod val="75000"/>
                </a:schemeClr>
              </a:solidFill>
              <a:latin typeface="Roboto Thin"/>
              <a:ea typeface="Open Sans" pitchFamily="34" charset="0"/>
              <a:cs typeface="Roboto Thin"/>
            </a:endParaRPr>
          </a:p>
        </p:txBody>
      </p:sp>
      <p:grpSp>
        <p:nvGrpSpPr>
          <p:cNvPr id="93" name="Group 92"/>
          <p:cNvGrpSpPr/>
          <p:nvPr/>
        </p:nvGrpSpPr>
        <p:grpSpPr>
          <a:xfrm>
            <a:off x="5535676" y="1293992"/>
            <a:ext cx="484124" cy="868183"/>
            <a:chOff x="5535676" y="1293992"/>
            <a:chExt cx="484124" cy="868183"/>
          </a:xfrm>
        </p:grpSpPr>
        <p:sp>
          <p:nvSpPr>
            <p:cNvPr id="29" name="Oval 28"/>
            <p:cNvSpPr/>
            <p:nvPr/>
          </p:nvSpPr>
          <p:spPr>
            <a:xfrm>
              <a:off x="5905500" y="1293992"/>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0" name="Elbow Connector 29"/>
            <p:cNvCxnSpPr>
              <a:stCxn id="73" idx="1"/>
              <a:endCxn id="29" idx="2"/>
            </p:cNvCxnSpPr>
            <p:nvPr/>
          </p:nvCxnSpPr>
          <p:spPr>
            <a:xfrm flipV="1">
              <a:off x="5535676" y="1351142"/>
              <a:ext cx="369824" cy="811033"/>
            </a:xfrm>
            <a:prstGeom prst="bentConnector5">
              <a:avLst>
                <a:gd name="adj1" fmla="val 1111"/>
                <a:gd name="adj2" fmla="val 46477"/>
                <a:gd name="adj3" fmla="val 136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2933237" y="1135971"/>
            <a:ext cx="2568095" cy="772006"/>
          </a:xfrm>
          <a:prstGeom prst="rect">
            <a:avLst/>
          </a:prstGeom>
        </p:spPr>
        <p:txBody>
          <a:bodyPr wrap="square" lIns="0" tIns="0" rIns="0" bIns="0">
            <a:spAutoFit/>
          </a:bodyPr>
          <a:lstStyle/>
          <a:p>
            <a:pPr>
              <a:lnSpc>
                <a:spcPct val="150000"/>
              </a:lnSpc>
            </a:pPr>
            <a:r>
              <a:rPr lang="en-US" sz="1400" dirty="0">
                <a:solidFill>
                  <a:schemeClr val="accent4">
                    <a:lumMod val="75000"/>
                  </a:schemeClr>
                </a:solidFill>
                <a:latin typeface="Roboto Thin"/>
                <a:ea typeface="Open Sans Extrabold" pitchFamily="34" charset="0"/>
                <a:cs typeface="Roboto Thin"/>
              </a:rPr>
              <a:t>Comprehensive HDD/SSD </a:t>
            </a:r>
            <a:r>
              <a:rPr lang="en-US" sz="1400" dirty="0" smtClean="0">
                <a:solidFill>
                  <a:schemeClr val="accent4">
                    <a:lumMod val="75000"/>
                  </a:schemeClr>
                </a:solidFill>
                <a:latin typeface="Roboto Thin"/>
                <a:ea typeface="Open Sans Extrabold" pitchFamily="34" charset="0"/>
                <a:cs typeface="Roboto Thin"/>
              </a:rPr>
              <a:t>List</a:t>
            </a:r>
          </a:p>
          <a:p>
            <a:pPr>
              <a:lnSpc>
                <a:spcPct val="150000"/>
              </a:lnSpc>
            </a:pPr>
            <a:r>
              <a:rPr lang="en-US" sz="1000" dirty="0" smtClean="0">
                <a:solidFill>
                  <a:schemeClr val="accent4">
                    <a:lumMod val="75000"/>
                  </a:schemeClr>
                </a:solidFill>
                <a:latin typeface="Roboto Thin"/>
                <a:ea typeface="Open Sans Extrabold" pitchFamily="34" charset="0"/>
                <a:cs typeface="Roboto Thin"/>
              </a:rPr>
              <a:t>- 12Gb </a:t>
            </a:r>
            <a:r>
              <a:rPr lang="en-US" sz="1000" dirty="0">
                <a:solidFill>
                  <a:schemeClr val="accent4">
                    <a:lumMod val="75000"/>
                  </a:schemeClr>
                </a:solidFill>
                <a:latin typeface="Roboto Thin"/>
                <a:ea typeface="Open Sans Extrabold" pitchFamily="34" charset="0"/>
                <a:cs typeface="Roboto Thin"/>
              </a:rPr>
              <a:t>SAS, NL SAS, SSD</a:t>
            </a:r>
          </a:p>
          <a:p>
            <a:pPr>
              <a:lnSpc>
                <a:spcPct val="150000"/>
              </a:lnSpc>
            </a:pPr>
            <a:r>
              <a:rPr lang="en-US" sz="1000" dirty="0" smtClean="0">
                <a:solidFill>
                  <a:schemeClr val="accent4">
                    <a:lumMod val="75000"/>
                  </a:schemeClr>
                </a:solidFill>
                <a:latin typeface="Roboto Thin"/>
                <a:ea typeface="Open Sans Extrabold" pitchFamily="34" charset="0"/>
                <a:cs typeface="Roboto Thin"/>
              </a:rPr>
              <a:t>- 6Gb </a:t>
            </a:r>
            <a:r>
              <a:rPr lang="en-US" sz="1000" dirty="0">
                <a:solidFill>
                  <a:schemeClr val="accent4">
                    <a:lumMod val="75000"/>
                  </a:schemeClr>
                </a:solidFill>
                <a:latin typeface="Roboto Thin"/>
                <a:ea typeface="Open Sans Extrabold" pitchFamily="34" charset="0"/>
                <a:cs typeface="Roboto Thin"/>
              </a:rPr>
              <a:t>SAS, NL SAS, SATA*, </a:t>
            </a:r>
            <a:r>
              <a:rPr lang="en-US" sz="1000" dirty="0" smtClean="0">
                <a:solidFill>
                  <a:schemeClr val="accent4">
                    <a:lumMod val="75000"/>
                  </a:schemeClr>
                </a:solidFill>
                <a:latin typeface="Roboto Thin"/>
                <a:ea typeface="Open Sans Extrabold" pitchFamily="34" charset="0"/>
                <a:cs typeface="Roboto Thin"/>
              </a:rPr>
              <a:t>SSD</a:t>
            </a:r>
            <a:endParaRPr lang="en-US" sz="1000" dirty="0">
              <a:solidFill>
                <a:schemeClr val="accent4">
                  <a:lumMod val="75000"/>
                </a:schemeClr>
              </a:solidFill>
              <a:latin typeface="Roboto Thin"/>
              <a:ea typeface="Open Sans Extrabold" pitchFamily="34" charset="0"/>
              <a:cs typeface="Roboto Thin"/>
            </a:endParaRPr>
          </a:p>
        </p:txBody>
      </p:sp>
      <p:grpSp>
        <p:nvGrpSpPr>
          <p:cNvPr id="92" name="Group 91"/>
          <p:cNvGrpSpPr/>
          <p:nvPr/>
        </p:nvGrpSpPr>
        <p:grpSpPr>
          <a:xfrm>
            <a:off x="2335331" y="1288086"/>
            <a:ext cx="544369" cy="927100"/>
            <a:chOff x="2335331" y="1288086"/>
            <a:chExt cx="544369" cy="927100"/>
          </a:xfrm>
        </p:grpSpPr>
        <p:sp>
          <p:nvSpPr>
            <p:cNvPr id="33" name="Oval 32"/>
            <p:cNvSpPr/>
            <p:nvPr/>
          </p:nvSpPr>
          <p:spPr>
            <a:xfrm>
              <a:off x="2765400" y="1288086"/>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4" name="Elbow Connector 33"/>
            <p:cNvCxnSpPr>
              <a:endCxn id="33" idx="2"/>
            </p:cNvCxnSpPr>
            <p:nvPr/>
          </p:nvCxnSpPr>
          <p:spPr>
            <a:xfrm flipV="1">
              <a:off x="2335331" y="1345236"/>
              <a:ext cx="430069" cy="869950"/>
            </a:xfrm>
            <a:prstGeom prst="bentConnector5">
              <a:avLst>
                <a:gd name="adj1" fmla="val 0"/>
                <a:gd name="adj2" fmla="val 46715"/>
                <a:gd name="adj3" fmla="val -40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6374733" y="3869165"/>
            <a:ext cx="2502845"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Flexible HDD/SSD Options</a:t>
            </a:r>
            <a:endParaRPr lang="en-US" sz="1400" dirty="0">
              <a:solidFill>
                <a:schemeClr val="accent3">
                  <a:lumMod val="75000"/>
                </a:schemeClr>
              </a:solidFill>
              <a:latin typeface="Roboto Thin"/>
              <a:ea typeface="Open Sans" pitchFamily="34" charset="0"/>
              <a:cs typeface="Roboto Thin"/>
            </a:endParaRPr>
          </a:p>
        </p:txBody>
      </p:sp>
      <p:grpSp>
        <p:nvGrpSpPr>
          <p:cNvPr id="94" name="Group 93"/>
          <p:cNvGrpSpPr/>
          <p:nvPr/>
        </p:nvGrpSpPr>
        <p:grpSpPr>
          <a:xfrm>
            <a:off x="5656326" y="3517900"/>
            <a:ext cx="668275" cy="614798"/>
            <a:chOff x="5656326" y="3517900"/>
            <a:chExt cx="668275" cy="614798"/>
          </a:xfrm>
        </p:grpSpPr>
        <p:sp>
          <p:nvSpPr>
            <p:cNvPr id="41" name="Oval 40"/>
            <p:cNvSpPr/>
            <p:nvPr/>
          </p:nvSpPr>
          <p:spPr>
            <a:xfrm>
              <a:off x="6210301" y="4018398"/>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42" name="Elbow Connector 41"/>
            <p:cNvCxnSpPr>
              <a:stCxn id="76" idx="3"/>
              <a:endCxn id="41" idx="2"/>
            </p:cNvCxnSpPr>
            <p:nvPr/>
          </p:nvCxnSpPr>
          <p:spPr>
            <a:xfrm>
              <a:off x="5656326" y="3517900"/>
              <a:ext cx="553975" cy="557648"/>
            </a:xfrm>
            <a:prstGeom prst="bentConnector3">
              <a:avLst>
                <a:gd name="adj1" fmla="val 36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14"/>
          <p:cNvSpPr>
            <a:spLocks/>
          </p:cNvSpPr>
          <p:nvPr/>
        </p:nvSpPr>
        <p:spPr bwMode="auto">
          <a:xfrm>
            <a:off x="660565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2" name="Freeform 8"/>
          <p:cNvSpPr>
            <a:spLocks/>
          </p:cNvSpPr>
          <p:nvPr/>
        </p:nvSpPr>
        <p:spPr bwMode="auto">
          <a:xfrm>
            <a:off x="609447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3" name="Freeform 11"/>
          <p:cNvSpPr>
            <a:spLocks/>
          </p:cNvSpPr>
          <p:nvPr/>
        </p:nvSpPr>
        <p:spPr bwMode="auto">
          <a:xfrm>
            <a:off x="553567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accent2">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4" name="Freeform 5"/>
          <p:cNvSpPr>
            <a:spLocks/>
          </p:cNvSpPr>
          <p:nvPr/>
        </p:nvSpPr>
        <p:spPr bwMode="auto">
          <a:xfrm>
            <a:off x="49959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5" name="Freeform 15"/>
          <p:cNvSpPr>
            <a:spLocks/>
          </p:cNvSpPr>
          <p:nvPr/>
        </p:nvSpPr>
        <p:spPr bwMode="auto">
          <a:xfrm>
            <a:off x="44371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6" name="Freeform 9"/>
          <p:cNvSpPr>
            <a:spLocks/>
          </p:cNvSpPr>
          <p:nvPr/>
        </p:nvSpPr>
        <p:spPr bwMode="auto">
          <a:xfrm>
            <a:off x="3921188" y="2162175"/>
            <a:ext cx="1735138" cy="1355725"/>
          </a:xfrm>
          <a:custGeom>
            <a:avLst/>
            <a:gdLst>
              <a:gd name="T0" fmla="*/ 1093 w 1093"/>
              <a:gd name="T1" fmla="*/ 481 h 854"/>
              <a:gd name="T2" fmla="*/ 0 w 1093"/>
              <a:gd name="T3" fmla="*/ 0 h 854"/>
              <a:gd name="T4" fmla="*/ 0 w 1093"/>
              <a:gd name="T5" fmla="*/ 371 h 854"/>
              <a:gd name="T6" fmla="*/ 1093 w 1093"/>
              <a:gd name="T7" fmla="*/ 854 h 854"/>
              <a:gd name="T8" fmla="*/ 1093 w 1093"/>
              <a:gd name="T9" fmla="*/ 481 h 854"/>
            </a:gdLst>
            <a:ahLst/>
            <a:cxnLst>
              <a:cxn ang="0">
                <a:pos x="T0" y="T1"/>
              </a:cxn>
              <a:cxn ang="0">
                <a:pos x="T2" y="T3"/>
              </a:cxn>
              <a:cxn ang="0">
                <a:pos x="T4" y="T5"/>
              </a:cxn>
              <a:cxn ang="0">
                <a:pos x="T6" y="T7"/>
              </a:cxn>
              <a:cxn ang="0">
                <a:pos x="T8" y="T9"/>
              </a:cxn>
            </a:cxnLst>
            <a:rect l="0" t="0" r="r" b="b"/>
            <a:pathLst>
              <a:path w="1093" h="854">
                <a:moveTo>
                  <a:pt x="1093" y="481"/>
                </a:moveTo>
                <a:lnTo>
                  <a:pt x="0" y="0"/>
                </a:lnTo>
                <a:lnTo>
                  <a:pt x="0" y="371"/>
                </a:lnTo>
                <a:lnTo>
                  <a:pt x="1093" y="854"/>
                </a:lnTo>
                <a:lnTo>
                  <a:pt x="1093" y="481"/>
                </a:lnTo>
                <a:close/>
              </a:path>
            </a:pathLst>
          </a:custGeom>
          <a:solidFill>
            <a:schemeClr val="accent3">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7" name="Freeform 12"/>
          <p:cNvSpPr>
            <a:spLocks/>
          </p:cNvSpPr>
          <p:nvPr/>
        </p:nvSpPr>
        <p:spPr bwMode="auto">
          <a:xfrm>
            <a:off x="339255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8" name="Freeform 6"/>
          <p:cNvSpPr>
            <a:spLocks/>
          </p:cNvSpPr>
          <p:nvPr/>
        </p:nvSpPr>
        <p:spPr bwMode="auto">
          <a:xfrm>
            <a:off x="2848038" y="2162175"/>
            <a:ext cx="1738313" cy="1355725"/>
          </a:xfrm>
          <a:custGeom>
            <a:avLst/>
            <a:gdLst>
              <a:gd name="T0" fmla="*/ 1095 w 1095"/>
              <a:gd name="T1" fmla="*/ 481 h 854"/>
              <a:gd name="T2" fmla="*/ 0 w 1095"/>
              <a:gd name="T3" fmla="*/ 0 h 854"/>
              <a:gd name="T4" fmla="*/ 0 w 1095"/>
              <a:gd name="T5" fmla="*/ 371 h 854"/>
              <a:gd name="T6" fmla="*/ 1095 w 1095"/>
              <a:gd name="T7" fmla="*/ 854 h 854"/>
              <a:gd name="T8" fmla="*/ 1095 w 1095"/>
              <a:gd name="T9" fmla="*/ 481 h 854"/>
            </a:gdLst>
            <a:ahLst/>
            <a:cxnLst>
              <a:cxn ang="0">
                <a:pos x="T0" y="T1"/>
              </a:cxn>
              <a:cxn ang="0">
                <a:pos x="T2" y="T3"/>
              </a:cxn>
              <a:cxn ang="0">
                <a:pos x="T4" y="T5"/>
              </a:cxn>
              <a:cxn ang="0">
                <a:pos x="T6" y="T7"/>
              </a:cxn>
              <a:cxn ang="0">
                <a:pos x="T8" y="T9"/>
              </a:cxn>
            </a:cxnLst>
            <a:rect l="0" t="0" r="r" b="b"/>
            <a:pathLst>
              <a:path w="1095" h="854">
                <a:moveTo>
                  <a:pt x="1095" y="481"/>
                </a:moveTo>
                <a:lnTo>
                  <a:pt x="0" y="0"/>
                </a:lnTo>
                <a:lnTo>
                  <a:pt x="0" y="371"/>
                </a:lnTo>
                <a:lnTo>
                  <a:pt x="1095" y="854"/>
                </a:lnTo>
                <a:lnTo>
                  <a:pt x="1095"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79" name="Freeform 16"/>
          <p:cNvSpPr>
            <a:spLocks/>
          </p:cNvSpPr>
          <p:nvPr/>
        </p:nvSpPr>
        <p:spPr bwMode="auto">
          <a:xfrm>
            <a:off x="233210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accent4">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0" name="Freeform 10"/>
          <p:cNvSpPr>
            <a:spLocks/>
          </p:cNvSpPr>
          <p:nvPr/>
        </p:nvSpPr>
        <p:spPr bwMode="auto">
          <a:xfrm>
            <a:off x="1841563"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1" name="Freeform 13"/>
          <p:cNvSpPr>
            <a:spLocks/>
          </p:cNvSpPr>
          <p:nvPr/>
        </p:nvSpPr>
        <p:spPr bwMode="auto">
          <a:xfrm>
            <a:off x="1325626"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82" name="Freeform 7"/>
          <p:cNvSpPr>
            <a:spLocks/>
          </p:cNvSpPr>
          <p:nvPr/>
        </p:nvSpPr>
        <p:spPr bwMode="auto">
          <a:xfrm>
            <a:off x="795401" y="2162175"/>
            <a:ext cx="1733550" cy="1355725"/>
          </a:xfrm>
          <a:custGeom>
            <a:avLst/>
            <a:gdLst>
              <a:gd name="T0" fmla="*/ 1092 w 1092"/>
              <a:gd name="T1" fmla="*/ 481 h 854"/>
              <a:gd name="T2" fmla="*/ 0 w 1092"/>
              <a:gd name="T3" fmla="*/ 0 h 854"/>
              <a:gd name="T4" fmla="*/ 0 w 1092"/>
              <a:gd name="T5" fmla="*/ 371 h 854"/>
              <a:gd name="T6" fmla="*/ 1092 w 1092"/>
              <a:gd name="T7" fmla="*/ 854 h 854"/>
              <a:gd name="T8" fmla="*/ 1092 w 1092"/>
              <a:gd name="T9" fmla="*/ 481 h 854"/>
            </a:gdLst>
            <a:ahLst/>
            <a:cxnLst>
              <a:cxn ang="0">
                <a:pos x="T0" y="T1"/>
              </a:cxn>
              <a:cxn ang="0">
                <a:pos x="T2" y="T3"/>
              </a:cxn>
              <a:cxn ang="0">
                <a:pos x="T4" y="T5"/>
              </a:cxn>
              <a:cxn ang="0">
                <a:pos x="T6" y="T7"/>
              </a:cxn>
              <a:cxn ang="0">
                <a:pos x="T8" y="T9"/>
              </a:cxn>
            </a:cxnLst>
            <a:rect l="0" t="0" r="r" b="b"/>
            <a:pathLst>
              <a:path w="1092" h="854">
                <a:moveTo>
                  <a:pt x="1092" y="481"/>
                </a:moveTo>
                <a:lnTo>
                  <a:pt x="0" y="0"/>
                </a:lnTo>
                <a:lnTo>
                  <a:pt x="0" y="371"/>
                </a:lnTo>
                <a:lnTo>
                  <a:pt x="1092" y="854"/>
                </a:lnTo>
                <a:lnTo>
                  <a:pt x="1092" y="481"/>
                </a:lnTo>
                <a:close/>
              </a:path>
            </a:pathLst>
          </a:custGeom>
          <a:solidFill>
            <a:schemeClr val="bg1">
              <a:lumMod val="75000"/>
              <a:alpha val="87000"/>
            </a:schemeClr>
          </a:solidFill>
          <a:ln>
            <a:noFill/>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Tree>
    <p:extLst>
      <p:ext uri="{BB962C8B-B14F-4D97-AF65-F5344CB8AC3E}">
        <p14:creationId xmlns:p14="http://schemas.microsoft.com/office/powerpoint/2010/main" val="3638235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up)">
                                      <p:cBhvr>
                                        <p:cTn id="17" dur="500"/>
                                        <p:tgtEl>
                                          <p:spTgt spid="10"/>
                                        </p:tgtEl>
                                      </p:cBhvr>
                                    </p:animEffect>
                                  </p:childTnLst>
                                </p:cTn>
                              </p:par>
                            </p:childTnLst>
                          </p:cTn>
                        </p:par>
                        <p:par>
                          <p:cTn id="18" fill="hold">
                            <p:stCondLst>
                              <p:cond delay="1000"/>
                            </p:stCondLst>
                            <p:childTnLst>
                              <p:par>
                                <p:cTn id="19" presetID="2" presetClass="entr" presetSubtype="4" fill="hold" grpId="0" nodeType="afterEffect">
                                  <p:stCondLst>
                                    <p:cond delay="50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ppt_x"/>
                                          </p:val>
                                        </p:tav>
                                        <p:tav tm="100000">
                                          <p:val>
                                            <p:strVal val="#ppt_x"/>
                                          </p:val>
                                        </p:tav>
                                      </p:tavLst>
                                    </p:anim>
                                    <p:anim calcmode="lin" valueType="num">
                                      <p:cBhvr additive="base">
                                        <p:cTn id="22" dur="500" fill="hold"/>
                                        <p:tgtEl>
                                          <p:spTgt spid="7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500"/>
                                  </p:stCondLst>
                                  <p:childTnLst>
                                    <p:set>
                                      <p:cBhvr>
                                        <p:cTn id="25" dur="1" fill="hold">
                                          <p:stCondLst>
                                            <p:cond delay="0"/>
                                          </p:stCondLst>
                                        </p:cTn>
                                        <p:tgtEl>
                                          <p:spTgt spid="92"/>
                                        </p:tgtEl>
                                        <p:attrNameLst>
                                          <p:attrName>style.visibility</p:attrName>
                                        </p:attrNameLst>
                                      </p:cBhvr>
                                      <p:to>
                                        <p:strVal val="visible"/>
                                      </p:to>
                                    </p:set>
                                    <p:anim calcmode="lin" valueType="num">
                                      <p:cBhvr additive="base">
                                        <p:cTn id="26" dur="500" fill="hold"/>
                                        <p:tgtEl>
                                          <p:spTgt spid="92"/>
                                        </p:tgtEl>
                                        <p:attrNameLst>
                                          <p:attrName>ppt_x</p:attrName>
                                        </p:attrNameLst>
                                      </p:cBhvr>
                                      <p:tavLst>
                                        <p:tav tm="0">
                                          <p:val>
                                            <p:strVal val="#ppt_x"/>
                                          </p:val>
                                        </p:tav>
                                        <p:tav tm="100000">
                                          <p:val>
                                            <p:strVal val="#ppt_x"/>
                                          </p:val>
                                        </p:tav>
                                      </p:tavLst>
                                    </p:anim>
                                    <p:anim calcmode="lin" valueType="num">
                                      <p:cBhvr additive="base">
                                        <p:cTn id="27" dur="500" fill="hold"/>
                                        <p:tgtEl>
                                          <p:spTgt spid="9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500"/>
                                  </p:stCondLst>
                                  <p:childTnLst>
                                    <p:set>
                                      <p:cBhvr>
                                        <p:cTn id="34" dur="1" fill="hold">
                                          <p:stCondLst>
                                            <p:cond delay="0"/>
                                          </p:stCondLst>
                                        </p:cTn>
                                        <p:tgtEl>
                                          <p:spTgt spid="73"/>
                                        </p:tgtEl>
                                        <p:attrNameLst>
                                          <p:attrName>style.visibility</p:attrName>
                                        </p:attrNameLst>
                                      </p:cBhvr>
                                      <p:to>
                                        <p:strVal val="visible"/>
                                      </p:to>
                                    </p:set>
                                    <p:anim calcmode="lin" valueType="num">
                                      <p:cBhvr additive="base">
                                        <p:cTn id="35" dur="500" fill="hold"/>
                                        <p:tgtEl>
                                          <p:spTgt spid="73"/>
                                        </p:tgtEl>
                                        <p:attrNameLst>
                                          <p:attrName>ppt_x</p:attrName>
                                        </p:attrNameLst>
                                      </p:cBhvr>
                                      <p:tavLst>
                                        <p:tav tm="0">
                                          <p:val>
                                            <p:strVal val="#ppt_x"/>
                                          </p:val>
                                        </p:tav>
                                        <p:tav tm="100000">
                                          <p:val>
                                            <p:strVal val="#ppt_x"/>
                                          </p:val>
                                        </p:tav>
                                      </p:tavLst>
                                    </p:anim>
                                    <p:anim calcmode="lin" valueType="num">
                                      <p:cBhvr additive="base">
                                        <p:cTn id="36" dur="500" fill="hold"/>
                                        <p:tgtEl>
                                          <p:spTgt spid="73"/>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1" fill="hold" grpId="0" nodeType="afterEffect">
                                  <p:stCondLst>
                                    <p:cond delay="5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50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ppt_x"/>
                                          </p:val>
                                        </p:tav>
                                        <p:tav tm="100000">
                                          <p:val>
                                            <p:strVal val="#ppt_x"/>
                                          </p:val>
                                        </p:tav>
                                      </p:tavLst>
                                    </p:anim>
                                    <p:anim calcmode="lin" valueType="num">
                                      <p:cBhvr additive="base">
                                        <p:cTn id="45" dur="500" fill="hold"/>
                                        <p:tgtEl>
                                          <p:spTgt spid="93"/>
                                        </p:tgtEl>
                                        <p:attrNameLst>
                                          <p:attrName>ppt_y</p:attrName>
                                        </p:attrNameLst>
                                      </p:cBhvr>
                                      <p:tavLst>
                                        <p:tav tm="0">
                                          <p:val>
                                            <p:strVal val="0-#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50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fill="hold"/>
                                        <p:tgtEl>
                                          <p:spTgt spid="76"/>
                                        </p:tgtEl>
                                        <p:attrNameLst>
                                          <p:attrName>ppt_x</p:attrName>
                                        </p:attrNameLst>
                                      </p:cBhvr>
                                      <p:tavLst>
                                        <p:tav tm="0">
                                          <p:val>
                                            <p:strVal val="#ppt_x"/>
                                          </p:val>
                                        </p:tav>
                                        <p:tav tm="100000">
                                          <p:val>
                                            <p:strVal val="#ppt_x"/>
                                          </p:val>
                                        </p:tav>
                                      </p:tavLst>
                                    </p:anim>
                                    <p:anim calcmode="lin" valueType="num">
                                      <p:cBhvr additive="base">
                                        <p:cTn id="50" dur="500" fill="hold"/>
                                        <p:tgtEl>
                                          <p:spTgt spid="76"/>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2" presetClass="entr" presetSubtype="4" fill="hold" nodeType="afterEffect">
                                  <p:stCondLst>
                                    <p:cond delay="500"/>
                                  </p:stCondLst>
                                  <p:childTnLst>
                                    <p:set>
                                      <p:cBhvr>
                                        <p:cTn id="53" dur="1" fill="hold">
                                          <p:stCondLst>
                                            <p:cond delay="0"/>
                                          </p:stCondLst>
                                        </p:cTn>
                                        <p:tgtEl>
                                          <p:spTgt spid="94"/>
                                        </p:tgtEl>
                                        <p:attrNameLst>
                                          <p:attrName>style.visibility</p:attrName>
                                        </p:attrNameLst>
                                      </p:cBhvr>
                                      <p:to>
                                        <p:strVal val="visible"/>
                                      </p:to>
                                    </p:set>
                                    <p:anim calcmode="lin" valueType="num">
                                      <p:cBhvr additive="base">
                                        <p:cTn id="54" dur="500" fill="hold"/>
                                        <p:tgtEl>
                                          <p:spTgt spid="94"/>
                                        </p:tgtEl>
                                        <p:attrNameLst>
                                          <p:attrName>ppt_x</p:attrName>
                                        </p:attrNameLst>
                                      </p:cBhvr>
                                      <p:tavLst>
                                        <p:tav tm="0">
                                          <p:val>
                                            <p:strVal val="#ppt_x"/>
                                          </p:val>
                                        </p:tav>
                                        <p:tav tm="100000">
                                          <p:val>
                                            <p:strVal val="#ppt_x"/>
                                          </p:val>
                                        </p:tav>
                                      </p:tavLst>
                                    </p:anim>
                                    <p:anim calcmode="lin" valueType="num">
                                      <p:cBhvr additive="base">
                                        <p:cTn id="55" dur="500" fill="hold"/>
                                        <p:tgtEl>
                                          <p:spTgt spid="9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50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7" grpId="0"/>
      <p:bldP spid="31" grpId="0"/>
      <p:bldP spid="35" grpId="0"/>
      <p:bldP spid="73" grpId="0" animBg="1"/>
      <p:bldP spid="76"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a:spLocks/>
          </p:cNvSpPr>
          <p:nvPr/>
        </p:nvSpPr>
        <p:spPr bwMode="auto">
          <a:xfrm>
            <a:off x="868186" y="3627549"/>
            <a:ext cx="3054830" cy="652489"/>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prstGeom prst="rect">
            <a:avLst/>
          </a:prstGeom>
        </p:spPr>
        <p:txBody>
          <a:bodyPr/>
          <a:lstStyle/>
          <a:p>
            <a:r>
              <a:rPr lang="en-US" dirty="0" smtClean="0"/>
              <a:t>Enclosure Expansion</a:t>
            </a:r>
            <a:endParaRPr lang="en-US" dirty="0"/>
          </a:p>
        </p:txBody>
      </p:sp>
      <p:sp>
        <p:nvSpPr>
          <p:cNvPr id="10" name="Rectangle 9"/>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txBox="1">
            <a:spLocks/>
          </p:cNvSpPr>
          <p:nvPr/>
        </p:nvSpPr>
        <p:spPr>
          <a:xfrm>
            <a:off x="5295266" y="315242"/>
            <a:ext cx="2288555"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Hardware</a:t>
            </a:r>
            <a:endParaRPr lang="en-US" sz="2800" dirty="0">
              <a:latin typeface="Roboto Thin"/>
              <a:cs typeface="Roboto Thin"/>
            </a:endParaRPr>
          </a:p>
        </p:txBody>
      </p:sp>
      <p:pic>
        <p:nvPicPr>
          <p:cNvPr id="12" name="Picture 11"/>
          <p:cNvPicPr>
            <a:picLocks noChangeAspect="1"/>
          </p:cNvPicPr>
          <p:nvPr/>
        </p:nvPicPr>
        <p:blipFill>
          <a:blip r:embed="rId2">
            <a:alphaModFix amt="50000"/>
          </a:blip>
          <a:stretch>
            <a:fillRect/>
          </a:stretch>
        </p:blipFill>
        <p:spPr>
          <a:xfrm>
            <a:off x="4930574" y="364124"/>
            <a:ext cx="360000" cy="360000"/>
          </a:xfrm>
          <a:prstGeom prst="rect">
            <a:avLst/>
          </a:prstGeom>
        </p:spPr>
      </p:pic>
      <p:sp>
        <p:nvSpPr>
          <p:cNvPr id="24" name="Rectangle 23"/>
          <p:cNvSpPr/>
          <p:nvPr/>
        </p:nvSpPr>
        <p:spPr>
          <a:xfrm>
            <a:off x="5228073" y="3229535"/>
            <a:ext cx="2568095"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Mix HDD/SSD Types</a:t>
            </a:r>
            <a:endParaRPr lang="en-US" sz="1100" dirty="0">
              <a:solidFill>
                <a:schemeClr val="accent3">
                  <a:lumMod val="75000"/>
                </a:schemeClr>
              </a:solidFill>
              <a:latin typeface="Roboto Thin"/>
              <a:ea typeface="Open Sans Extrabold" pitchFamily="34" charset="0"/>
              <a:cs typeface="Roboto Thin"/>
            </a:endParaRPr>
          </a:p>
        </p:txBody>
      </p:sp>
      <p:grpSp>
        <p:nvGrpSpPr>
          <p:cNvPr id="48" name="Group 47"/>
          <p:cNvGrpSpPr/>
          <p:nvPr/>
        </p:nvGrpSpPr>
        <p:grpSpPr>
          <a:xfrm>
            <a:off x="3923016" y="3295822"/>
            <a:ext cx="1251520" cy="262998"/>
            <a:chOff x="3923016" y="3295822"/>
            <a:chExt cx="1251520" cy="262998"/>
          </a:xfrm>
        </p:grpSpPr>
        <p:sp>
          <p:nvSpPr>
            <p:cNvPr id="26" name="Oval 25"/>
            <p:cNvSpPr/>
            <p:nvPr/>
          </p:nvSpPr>
          <p:spPr>
            <a:xfrm>
              <a:off x="5060236" y="3444520"/>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7" name="Elbow Connector 26"/>
            <p:cNvCxnSpPr>
              <a:stCxn id="18" idx="2"/>
              <a:endCxn id="26" idx="2"/>
            </p:cNvCxnSpPr>
            <p:nvPr/>
          </p:nvCxnSpPr>
          <p:spPr>
            <a:xfrm>
              <a:off x="3923016" y="3295822"/>
              <a:ext cx="1137220" cy="20584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5223296" y="2168553"/>
            <a:ext cx="2568095"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Up to 3.6PB</a:t>
            </a:r>
          </a:p>
        </p:txBody>
      </p:sp>
      <p:grpSp>
        <p:nvGrpSpPr>
          <p:cNvPr id="47" name="Group 46"/>
          <p:cNvGrpSpPr/>
          <p:nvPr/>
        </p:nvGrpSpPr>
        <p:grpSpPr>
          <a:xfrm>
            <a:off x="3923016" y="2383538"/>
            <a:ext cx="1246743" cy="421546"/>
            <a:chOff x="3923016" y="2383538"/>
            <a:chExt cx="1246743" cy="421546"/>
          </a:xfrm>
        </p:grpSpPr>
        <p:sp>
          <p:nvSpPr>
            <p:cNvPr id="32" name="Oval 31"/>
            <p:cNvSpPr/>
            <p:nvPr/>
          </p:nvSpPr>
          <p:spPr>
            <a:xfrm>
              <a:off x="5055459" y="2383538"/>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3" name="Elbow Connector 32"/>
            <p:cNvCxnSpPr>
              <a:stCxn id="19" idx="2"/>
              <a:endCxn id="32" idx="2"/>
            </p:cNvCxnSpPr>
            <p:nvPr/>
          </p:nvCxnSpPr>
          <p:spPr>
            <a:xfrm flipV="1">
              <a:off x="3923016" y="2440688"/>
              <a:ext cx="1132443" cy="364396"/>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218511" y="1409344"/>
            <a:ext cx="2568095" cy="392415"/>
          </a:xfrm>
          <a:prstGeom prst="rect">
            <a:avLst/>
          </a:prstGeom>
        </p:spPr>
        <p:txBody>
          <a:bodyPr wrap="square" lIns="0" tIns="0" rIns="0" bIns="0">
            <a:spAutoFit/>
          </a:bodyPr>
          <a:lstStyle/>
          <a:p>
            <a:pPr>
              <a:lnSpc>
                <a:spcPct val="150000"/>
              </a:lnSpc>
            </a:pPr>
            <a:r>
              <a:rPr lang="en-US" dirty="0" smtClean="0">
                <a:solidFill>
                  <a:schemeClr val="accent1">
                    <a:lumMod val="75000"/>
                  </a:schemeClr>
                </a:solidFill>
                <a:latin typeface="Roboto Thin"/>
                <a:ea typeface="Open Sans Extrabold" pitchFamily="34" charset="0"/>
                <a:cs typeface="Roboto Thin"/>
              </a:rPr>
              <a:t>Max 450 HDD/SSD</a:t>
            </a:r>
          </a:p>
        </p:txBody>
      </p:sp>
      <p:grpSp>
        <p:nvGrpSpPr>
          <p:cNvPr id="46" name="Group 45"/>
          <p:cNvGrpSpPr/>
          <p:nvPr/>
        </p:nvGrpSpPr>
        <p:grpSpPr>
          <a:xfrm>
            <a:off x="3923016" y="1624329"/>
            <a:ext cx="1241958" cy="680422"/>
            <a:chOff x="3923016" y="1624329"/>
            <a:chExt cx="1241958" cy="680422"/>
          </a:xfrm>
        </p:grpSpPr>
        <p:sp>
          <p:nvSpPr>
            <p:cNvPr id="36" name="Oval 35"/>
            <p:cNvSpPr/>
            <p:nvPr/>
          </p:nvSpPr>
          <p:spPr>
            <a:xfrm>
              <a:off x="5050674" y="1624329"/>
              <a:ext cx="114300" cy="1143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37" name="Elbow Connector 36"/>
            <p:cNvCxnSpPr>
              <a:stCxn id="22" idx="2"/>
              <a:endCxn id="36" idx="2"/>
            </p:cNvCxnSpPr>
            <p:nvPr/>
          </p:nvCxnSpPr>
          <p:spPr>
            <a:xfrm flipV="1">
              <a:off x="3923016" y="1681479"/>
              <a:ext cx="1127658" cy="62327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5220377" y="4016016"/>
            <a:ext cx="2568095" cy="655308"/>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Mix Enclosure Types</a:t>
            </a:r>
          </a:p>
          <a:p>
            <a:pPr>
              <a:lnSpc>
                <a:spcPct val="150000"/>
              </a:lnSpc>
            </a:pPr>
            <a:r>
              <a:rPr lang="hr-HR" sz="1100" dirty="0">
                <a:solidFill>
                  <a:schemeClr val="accent4">
                    <a:lumMod val="75000"/>
                  </a:schemeClr>
                </a:solidFill>
                <a:latin typeface="Roboto Thin"/>
                <a:ea typeface="Open Sans Extrabold" pitchFamily="34" charset="0"/>
                <a:cs typeface="Roboto Thin"/>
              </a:rPr>
              <a:t>2U26 | 2U12 | 3U16 | 4U24</a:t>
            </a:r>
          </a:p>
        </p:txBody>
      </p:sp>
      <p:grpSp>
        <p:nvGrpSpPr>
          <p:cNvPr id="49" name="Group 48"/>
          <p:cNvGrpSpPr/>
          <p:nvPr/>
        </p:nvGrpSpPr>
        <p:grpSpPr>
          <a:xfrm>
            <a:off x="3923016" y="4029186"/>
            <a:ext cx="1243824" cy="316115"/>
            <a:chOff x="3923016" y="4029186"/>
            <a:chExt cx="1243824" cy="316115"/>
          </a:xfrm>
        </p:grpSpPr>
        <p:sp>
          <p:nvSpPr>
            <p:cNvPr id="40" name="Oval 39"/>
            <p:cNvSpPr/>
            <p:nvPr/>
          </p:nvSpPr>
          <p:spPr>
            <a:xfrm>
              <a:off x="5052540" y="4231001"/>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41" name="Elbow Connector 40"/>
            <p:cNvCxnSpPr>
              <a:stCxn id="16" idx="2"/>
              <a:endCxn id="40" idx="2"/>
            </p:cNvCxnSpPr>
            <p:nvPr/>
          </p:nvCxnSpPr>
          <p:spPr>
            <a:xfrm>
              <a:off x="3923016" y="4029186"/>
              <a:ext cx="1129524" cy="25896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 name="Freeform 7"/>
          <p:cNvSpPr>
            <a:spLocks/>
          </p:cNvSpPr>
          <p:nvPr/>
        </p:nvSpPr>
        <p:spPr bwMode="auto">
          <a:xfrm>
            <a:off x="868186" y="3373955"/>
            <a:ext cx="3054830" cy="655231"/>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accent4">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
          <p:cNvSpPr>
            <a:spLocks/>
          </p:cNvSpPr>
          <p:nvPr/>
        </p:nvSpPr>
        <p:spPr bwMode="auto">
          <a:xfrm>
            <a:off x="868186" y="3132699"/>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8"/>
          <p:cNvSpPr>
            <a:spLocks/>
          </p:cNvSpPr>
          <p:nvPr/>
        </p:nvSpPr>
        <p:spPr bwMode="auto">
          <a:xfrm>
            <a:off x="868186" y="2883218"/>
            <a:ext cx="3054830" cy="652489"/>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p:cNvSpPr>
          <p:nvPr/>
        </p:nvSpPr>
        <p:spPr bwMode="auto">
          <a:xfrm>
            <a:off x="868186" y="2639220"/>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chemeClr val="accent3">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p:cNvSpPr>
          <p:nvPr/>
        </p:nvSpPr>
        <p:spPr bwMode="auto">
          <a:xfrm>
            <a:off x="868186" y="2388367"/>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0"/>
          <p:cNvSpPr>
            <a:spLocks/>
          </p:cNvSpPr>
          <p:nvPr/>
        </p:nvSpPr>
        <p:spPr bwMode="auto">
          <a:xfrm>
            <a:off x="868186" y="2148482"/>
            <a:ext cx="3054830" cy="656602"/>
          </a:xfrm>
          <a:custGeom>
            <a:avLst/>
            <a:gdLst>
              <a:gd name="T0" fmla="*/ 290 w 1143"/>
              <a:gd name="T1" fmla="*/ 0 h 202"/>
              <a:gd name="T2" fmla="*/ 853 w 1143"/>
              <a:gd name="T3" fmla="*/ 0 h 202"/>
              <a:gd name="T4" fmla="*/ 1143 w 1143"/>
              <a:gd name="T5" fmla="*/ 202 h 202"/>
              <a:gd name="T6" fmla="*/ 0 w 1143"/>
              <a:gd name="T7" fmla="*/ 202 h 202"/>
              <a:gd name="T8" fmla="*/ 290 w 1143"/>
              <a:gd name="T9" fmla="*/ 0 h 202"/>
            </a:gdLst>
            <a:ahLst/>
            <a:cxnLst>
              <a:cxn ang="0">
                <a:pos x="T0" y="T1"/>
              </a:cxn>
              <a:cxn ang="0">
                <a:pos x="T2" y="T3"/>
              </a:cxn>
              <a:cxn ang="0">
                <a:pos x="T4" y="T5"/>
              </a:cxn>
              <a:cxn ang="0">
                <a:pos x="T6" y="T7"/>
              </a:cxn>
              <a:cxn ang="0">
                <a:pos x="T8" y="T9"/>
              </a:cxn>
            </a:cxnLst>
            <a:rect l="0" t="0" r="r" b="b"/>
            <a:pathLst>
              <a:path w="1143" h="202">
                <a:moveTo>
                  <a:pt x="290" y="0"/>
                </a:moveTo>
                <a:cubicBezTo>
                  <a:pt x="477" y="0"/>
                  <a:pt x="665" y="0"/>
                  <a:pt x="853" y="0"/>
                </a:cubicBezTo>
                <a:cubicBezTo>
                  <a:pt x="1143" y="202"/>
                  <a:pt x="1143" y="202"/>
                  <a:pt x="1143" y="202"/>
                </a:cubicBezTo>
                <a:cubicBezTo>
                  <a:pt x="762" y="202"/>
                  <a:pt x="381" y="202"/>
                  <a:pt x="0" y="202"/>
                </a:cubicBezTo>
                <a:lnTo>
                  <a:pt x="290" y="0"/>
                </a:lnTo>
                <a:close/>
              </a:path>
            </a:pathLst>
          </a:custGeom>
          <a:solidFill>
            <a:srgbClr val="4CAF50">
              <a:alpha val="62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a:spLocks/>
          </p:cNvSpPr>
          <p:nvPr/>
        </p:nvSpPr>
        <p:spPr bwMode="auto">
          <a:xfrm>
            <a:off x="868186" y="1897629"/>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rgbClr val="BFBFBF">
              <a:alpha val="62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3"/>
          <p:cNvSpPr>
            <a:spLocks/>
          </p:cNvSpPr>
          <p:nvPr/>
        </p:nvSpPr>
        <p:spPr bwMode="auto">
          <a:xfrm>
            <a:off x="868186" y="1650890"/>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accent1">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4"/>
          <p:cNvSpPr>
            <a:spLocks/>
          </p:cNvSpPr>
          <p:nvPr/>
        </p:nvSpPr>
        <p:spPr bwMode="auto">
          <a:xfrm>
            <a:off x="868186" y="1400038"/>
            <a:ext cx="3054830" cy="653861"/>
          </a:xfrm>
          <a:custGeom>
            <a:avLst/>
            <a:gdLst>
              <a:gd name="T0" fmla="*/ 290 w 1143"/>
              <a:gd name="T1" fmla="*/ 0 h 201"/>
              <a:gd name="T2" fmla="*/ 853 w 1143"/>
              <a:gd name="T3" fmla="*/ 0 h 201"/>
              <a:gd name="T4" fmla="*/ 1143 w 1143"/>
              <a:gd name="T5" fmla="*/ 201 h 201"/>
              <a:gd name="T6" fmla="*/ 0 w 1143"/>
              <a:gd name="T7" fmla="*/ 201 h 201"/>
              <a:gd name="T8" fmla="*/ 290 w 1143"/>
              <a:gd name="T9" fmla="*/ 0 h 201"/>
            </a:gdLst>
            <a:ahLst/>
            <a:cxnLst>
              <a:cxn ang="0">
                <a:pos x="T0" y="T1"/>
              </a:cxn>
              <a:cxn ang="0">
                <a:pos x="T2" y="T3"/>
              </a:cxn>
              <a:cxn ang="0">
                <a:pos x="T4" y="T5"/>
              </a:cxn>
              <a:cxn ang="0">
                <a:pos x="T6" y="T7"/>
              </a:cxn>
              <a:cxn ang="0">
                <a:pos x="T8" y="T9"/>
              </a:cxn>
            </a:cxnLst>
            <a:rect l="0" t="0" r="r" b="b"/>
            <a:pathLst>
              <a:path w="1143" h="201">
                <a:moveTo>
                  <a:pt x="290" y="0"/>
                </a:moveTo>
                <a:cubicBezTo>
                  <a:pt x="477" y="0"/>
                  <a:pt x="665" y="0"/>
                  <a:pt x="853" y="0"/>
                </a:cubicBezTo>
                <a:cubicBezTo>
                  <a:pt x="1143" y="201"/>
                  <a:pt x="1143" y="201"/>
                  <a:pt x="1143" y="201"/>
                </a:cubicBezTo>
                <a:cubicBezTo>
                  <a:pt x="762" y="201"/>
                  <a:pt x="381" y="201"/>
                  <a:pt x="0" y="201"/>
                </a:cubicBezTo>
                <a:lnTo>
                  <a:pt x="290" y="0"/>
                </a:lnTo>
                <a:close/>
              </a:path>
            </a:pathLst>
          </a:custGeom>
          <a:solidFill>
            <a:schemeClr val="bg1">
              <a:lumMod val="75000"/>
              <a:alpha val="62000"/>
            </a:schemeClr>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074672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000"/>
                            </p:stCondLst>
                            <p:childTnLst>
                              <p:par>
                                <p:cTn id="19" presetID="2" presetClass="entr" presetSubtype="8" fill="hold" grpId="0" nodeType="after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50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1+#ppt_w/2"/>
                                          </p:val>
                                        </p:tav>
                                        <p:tav tm="100000">
                                          <p:val>
                                            <p:strVal val="#ppt_x"/>
                                          </p:val>
                                        </p:tav>
                                      </p:tavLst>
                                    </p:anim>
                                    <p:anim calcmode="lin" valueType="num">
                                      <p:cBhvr additive="base">
                                        <p:cTn id="27" dur="500" fill="hold"/>
                                        <p:tgtEl>
                                          <p:spTgt spid="4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5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2" presetClass="entr" presetSubtype="2" fill="hold" nodeType="afterEffect">
                                  <p:stCondLst>
                                    <p:cond delay="50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500" fill="hold"/>
                                        <p:tgtEl>
                                          <p:spTgt spid="47"/>
                                        </p:tgtEl>
                                        <p:attrNameLst>
                                          <p:attrName>ppt_x</p:attrName>
                                        </p:attrNameLst>
                                      </p:cBhvr>
                                      <p:tavLst>
                                        <p:tav tm="0">
                                          <p:val>
                                            <p:strVal val="1+#ppt_w/2"/>
                                          </p:val>
                                        </p:tav>
                                        <p:tav tm="100000">
                                          <p:val>
                                            <p:strVal val="#ppt_x"/>
                                          </p:val>
                                        </p:tav>
                                      </p:tavLst>
                                    </p:anim>
                                    <p:anim calcmode="lin" valueType="num">
                                      <p:cBhvr additive="base">
                                        <p:cTn id="41" dur="500" fill="hold"/>
                                        <p:tgtEl>
                                          <p:spTgt spid="47"/>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1+#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50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grpId="0" nodeType="afterEffect">
                                  <p:stCondLst>
                                    <p:cond delay="50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 presetClass="entr" presetSubtype="2" fill="hold" nodeType="afterEffect">
                                  <p:stCondLst>
                                    <p:cond delay="50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1+#ppt_w/2"/>
                                          </p:val>
                                        </p:tav>
                                        <p:tav tm="100000">
                                          <p:val>
                                            <p:strVal val="#ppt_x"/>
                                          </p:val>
                                        </p:tav>
                                      </p:tavLst>
                                    </p:anim>
                                    <p:anim calcmode="lin" valueType="num">
                                      <p:cBhvr additive="base">
                                        <p:cTn id="69" dur="500" fill="hold"/>
                                        <p:tgtEl>
                                          <p:spTgt spid="4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50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500" fill="hold"/>
                                        <p:tgtEl>
                                          <p:spTgt spid="39"/>
                                        </p:tgtEl>
                                        <p:attrNameLst>
                                          <p:attrName>ppt_x</p:attrName>
                                        </p:attrNameLst>
                                      </p:cBhvr>
                                      <p:tavLst>
                                        <p:tav tm="0">
                                          <p:val>
                                            <p:strVal val="1+#ppt_w/2"/>
                                          </p:val>
                                        </p:tav>
                                        <p:tav tm="100000">
                                          <p:val>
                                            <p:strVal val="#ppt_x"/>
                                          </p:val>
                                        </p:tav>
                                      </p:tavLst>
                                    </p:anim>
                                    <p:anim calcmode="lin" valueType="num">
                                      <p:cBhvr additive="base">
                                        <p:cTn id="7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4" grpId="0"/>
      <p:bldP spid="31" grpId="0"/>
      <p:bldP spid="35" grpId="0"/>
      <p:bldP spid="39" grpId="0"/>
      <p:bldP spid="16" grpId="0" animBg="1"/>
      <p:bldP spid="18" grpId="0" animBg="1"/>
      <p:bldP spid="19"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smtClean="0">
                <a:effectLst>
                  <a:outerShdw blurRad="50800" dist="38100" dir="2700000" algn="tl" rotWithShape="0">
                    <a:schemeClr val="bg1">
                      <a:alpha val="50000"/>
                    </a:schemeClr>
                  </a:outerShdw>
                </a:effectLst>
              </a:rPr>
              <a:t>Firmware Structure</a:t>
            </a:r>
            <a:endParaRPr lang="en-US" dirty="0">
              <a:effectLst>
                <a:outerShdw blurRad="50800" dist="38100" dir="2700000" algn="tl" rotWithShape="0">
                  <a:schemeClr val="bg1">
                    <a:alpha val="50000"/>
                  </a:schemeClr>
                </a:outerShdw>
              </a:effectLst>
            </a:endParaRPr>
          </a:p>
        </p:txBody>
      </p:sp>
      <p:grpSp>
        <p:nvGrpSpPr>
          <p:cNvPr id="15" name="Group 14"/>
          <p:cNvGrpSpPr/>
          <p:nvPr/>
        </p:nvGrpSpPr>
        <p:grpSpPr>
          <a:xfrm>
            <a:off x="6586" y="3290424"/>
            <a:ext cx="4497845" cy="207720"/>
            <a:chOff x="2558" y="4142117"/>
            <a:chExt cx="4497845" cy="207720"/>
          </a:xfrm>
        </p:grpSpPr>
        <p:grpSp>
          <p:nvGrpSpPr>
            <p:cNvPr id="117" name="Group 116"/>
            <p:cNvGrpSpPr/>
            <p:nvPr/>
          </p:nvGrpSpPr>
          <p:grpSpPr>
            <a:xfrm>
              <a:off x="4866" y="4168702"/>
              <a:ext cx="4463252" cy="173098"/>
              <a:chOff x="4259693" y="1008537"/>
              <a:chExt cx="4635070" cy="184538"/>
            </a:xfrm>
          </p:grpSpPr>
          <p:sp>
            <p:nvSpPr>
              <p:cNvPr id="138" name="Rectangle 137"/>
              <p:cNvSpPr/>
              <p:nvPr/>
            </p:nvSpPr>
            <p:spPr>
              <a:xfrm rot="16200000">
                <a:off x="5061839" y="92008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39" name="Rectangle 138"/>
              <p:cNvSpPr/>
              <p:nvPr/>
            </p:nvSpPr>
            <p:spPr>
              <a:xfrm rot="16200000">
                <a:off x="5419894" y="920260"/>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0" name="Rectangle 139"/>
              <p:cNvSpPr/>
              <p:nvPr/>
            </p:nvSpPr>
            <p:spPr>
              <a:xfrm rot="16200000">
                <a:off x="577622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1" name="Rectangle 140"/>
              <p:cNvSpPr/>
              <p:nvPr/>
            </p:nvSpPr>
            <p:spPr>
              <a:xfrm rot="16200000">
                <a:off x="613214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2" name="Rectangle 141"/>
              <p:cNvSpPr/>
              <p:nvPr/>
            </p:nvSpPr>
            <p:spPr>
              <a:xfrm rot="16200000">
                <a:off x="648808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3" name="Rectangle 142"/>
              <p:cNvSpPr/>
              <p:nvPr/>
            </p:nvSpPr>
            <p:spPr>
              <a:xfrm rot="16200000">
                <a:off x="684400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4" name="Rectangle 143"/>
              <p:cNvSpPr/>
              <p:nvPr/>
            </p:nvSpPr>
            <p:spPr>
              <a:xfrm rot="16200000">
                <a:off x="720202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5" name="Rectangle 144"/>
              <p:cNvSpPr/>
              <p:nvPr/>
            </p:nvSpPr>
            <p:spPr>
              <a:xfrm rot="16200000">
                <a:off x="755795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6" name="Rectangle 145"/>
              <p:cNvSpPr/>
              <p:nvPr/>
            </p:nvSpPr>
            <p:spPr>
              <a:xfrm rot="16200000">
                <a:off x="79167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7" name="Rectangle 146"/>
              <p:cNvSpPr/>
              <p:nvPr/>
            </p:nvSpPr>
            <p:spPr>
              <a:xfrm rot="16200000">
                <a:off x="82723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8" name="Rectangle 147"/>
              <p:cNvSpPr/>
              <p:nvPr/>
            </p:nvSpPr>
            <p:spPr>
              <a:xfrm rot="16200000">
                <a:off x="8624763" y="918537"/>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49" name="Rectangle 148"/>
              <p:cNvSpPr/>
              <p:nvPr/>
            </p:nvSpPr>
            <p:spPr>
              <a:xfrm rot="16200000">
                <a:off x="4705502" y="921569"/>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50" name="Rectangle 149"/>
              <p:cNvSpPr/>
              <p:nvPr/>
            </p:nvSpPr>
            <p:spPr>
              <a:xfrm rot="16200000">
                <a:off x="4349693" y="92307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grpSp>
        <p:sp>
          <p:nvSpPr>
            <p:cNvPr id="118" name="Rectangle 117"/>
            <p:cNvSpPr/>
            <p:nvPr/>
          </p:nvSpPr>
          <p:spPr>
            <a:xfrm rot="16200000">
              <a:off x="2147621" y="1997054"/>
              <a:ext cx="207720" cy="4497845"/>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37" name="TextBox 136"/>
            <p:cNvSpPr txBox="1"/>
            <p:nvPr/>
          </p:nvSpPr>
          <p:spPr>
            <a:xfrm>
              <a:off x="1949863" y="4178165"/>
              <a:ext cx="605294" cy="138499"/>
            </a:xfrm>
            <a:prstGeom prst="rect">
              <a:avLst/>
            </a:prstGeom>
            <a:noFill/>
          </p:spPr>
          <p:txBody>
            <a:bodyPr wrap="none" tIns="0" rIns="0" bIns="0" rtlCol="0">
              <a:spAutoFit/>
            </a:bodyPr>
            <a:lstStyle/>
            <a:p>
              <a:pPr algn="r"/>
              <a:r>
                <a:rPr lang="en-US" sz="900" dirty="0" smtClean="0">
                  <a:solidFill>
                    <a:srgbClr val="FFFFFF"/>
                  </a:solidFill>
                  <a:latin typeface="Roboto Thin"/>
                  <a:cs typeface="Roboto Thin"/>
                </a:rPr>
                <a:t>Backplane</a:t>
              </a:r>
              <a:endParaRPr lang="en-US" sz="900" dirty="0">
                <a:solidFill>
                  <a:srgbClr val="FFFFFF"/>
                </a:solidFill>
                <a:latin typeface="Roboto Thin"/>
                <a:cs typeface="Roboto Thin"/>
              </a:endParaRPr>
            </a:p>
          </p:txBody>
        </p:sp>
      </p:grpSp>
      <p:sp>
        <p:nvSpPr>
          <p:cNvPr id="96" name="Rectangle 95"/>
          <p:cNvSpPr/>
          <p:nvPr/>
        </p:nvSpPr>
        <p:spPr>
          <a:xfrm>
            <a:off x="10273" y="2282523"/>
            <a:ext cx="898951" cy="25611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1</a:t>
            </a:r>
          </a:p>
        </p:txBody>
      </p:sp>
      <p:sp>
        <p:nvSpPr>
          <p:cNvPr id="97" name="Rectangle 96"/>
          <p:cNvSpPr/>
          <p:nvPr/>
        </p:nvSpPr>
        <p:spPr>
          <a:xfrm>
            <a:off x="907212" y="2282523"/>
            <a:ext cx="898951" cy="256119"/>
          </a:xfrm>
          <a:prstGeom prst="rect">
            <a:avLst/>
          </a:prstGeom>
          <a:solidFill>
            <a:srgbClr val="69A7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2</a:t>
            </a:r>
          </a:p>
        </p:txBody>
      </p:sp>
      <p:sp>
        <p:nvSpPr>
          <p:cNvPr id="103" name="Rectangle 102"/>
          <p:cNvSpPr/>
          <p:nvPr/>
        </p:nvSpPr>
        <p:spPr>
          <a:xfrm>
            <a:off x="2703325" y="2283664"/>
            <a:ext cx="898951" cy="2561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1GbE Mng</a:t>
            </a:r>
          </a:p>
          <a:p>
            <a:pPr algn="ctr">
              <a:lnSpc>
                <a:spcPts val="800"/>
              </a:lnSpc>
            </a:pPr>
            <a:r>
              <a:rPr lang="en-US" sz="900" dirty="0" smtClean="0">
                <a:solidFill>
                  <a:schemeClr val="tx2"/>
                </a:solidFill>
                <a:latin typeface="Roboto Thin"/>
                <a:cs typeface="Roboto Thin"/>
              </a:rPr>
              <a:t>2x USB3.0</a:t>
            </a:r>
          </a:p>
        </p:txBody>
      </p:sp>
      <p:sp>
        <p:nvSpPr>
          <p:cNvPr id="104" name="Rectangle 103"/>
          <p:cNvSpPr/>
          <p:nvPr/>
        </p:nvSpPr>
        <p:spPr>
          <a:xfrm>
            <a:off x="1806030" y="2282524"/>
            <a:ext cx="898951" cy="256119"/>
          </a:xfrm>
          <a:prstGeom prst="rect">
            <a:avLst/>
          </a:prstGeom>
          <a:solidFill>
            <a:srgbClr val="7CC53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Default</a:t>
            </a:r>
          </a:p>
          <a:p>
            <a:pPr algn="ctr">
              <a:lnSpc>
                <a:spcPts val="800"/>
              </a:lnSpc>
            </a:pPr>
            <a:r>
              <a:rPr lang="en-US" sz="900" dirty="0" smtClean="0">
                <a:solidFill>
                  <a:schemeClr val="tx2"/>
                </a:solidFill>
                <a:latin typeface="Roboto Thin"/>
                <a:cs typeface="Roboto Thin"/>
              </a:rPr>
              <a:t>2x 10GbE</a:t>
            </a:r>
          </a:p>
        </p:txBody>
      </p:sp>
      <p:sp>
        <p:nvSpPr>
          <p:cNvPr id="106" name="Rectangle 105"/>
          <p:cNvSpPr/>
          <p:nvPr/>
        </p:nvSpPr>
        <p:spPr>
          <a:xfrm>
            <a:off x="3603219" y="2282523"/>
            <a:ext cx="898951" cy="256119"/>
          </a:xfrm>
          <a:prstGeom prst="rect">
            <a:avLst/>
          </a:prstGeom>
          <a:solidFill>
            <a:srgbClr val="DD361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12Gb SAS</a:t>
            </a:r>
          </a:p>
          <a:p>
            <a:pPr algn="ctr">
              <a:lnSpc>
                <a:spcPts val="800"/>
              </a:lnSpc>
            </a:pPr>
            <a:r>
              <a:rPr lang="en-US" sz="900" dirty="0" smtClean="0">
                <a:solidFill>
                  <a:schemeClr val="tx2"/>
                </a:solidFill>
                <a:latin typeface="Roboto Thin"/>
                <a:cs typeface="Roboto Thin"/>
              </a:rPr>
              <a:t>Expansion</a:t>
            </a:r>
          </a:p>
        </p:txBody>
      </p:sp>
      <p:sp>
        <p:nvSpPr>
          <p:cNvPr id="107" name="Rectangle 106"/>
          <p:cNvSpPr/>
          <p:nvPr/>
        </p:nvSpPr>
        <p:spPr>
          <a:xfrm>
            <a:off x="7146" y="2848976"/>
            <a:ext cx="539369" cy="25611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4x DDR4</a:t>
            </a:r>
          </a:p>
          <a:p>
            <a:pPr algn="ctr">
              <a:lnSpc>
                <a:spcPts val="800"/>
              </a:lnSpc>
            </a:pPr>
            <a:r>
              <a:rPr lang="en-US" sz="900" dirty="0" smtClean="0">
                <a:solidFill>
                  <a:schemeClr val="tx2"/>
                </a:solidFill>
                <a:latin typeface="Roboto Thin"/>
                <a:cs typeface="Roboto Thin"/>
              </a:rPr>
              <a:t>Memory</a:t>
            </a:r>
          </a:p>
        </p:txBody>
      </p:sp>
      <p:sp>
        <p:nvSpPr>
          <p:cNvPr id="109" name="Rectangle 108"/>
          <p:cNvSpPr/>
          <p:nvPr/>
        </p:nvSpPr>
        <p:spPr>
          <a:xfrm>
            <a:off x="547820" y="2593497"/>
            <a:ext cx="1797903" cy="51223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Quad </a:t>
            </a:r>
          </a:p>
          <a:p>
            <a:pPr algn="ctr">
              <a:lnSpc>
                <a:spcPts val="800"/>
              </a:lnSpc>
            </a:pPr>
            <a:r>
              <a:rPr lang="en-US" sz="900" dirty="0" smtClean="0">
                <a:solidFill>
                  <a:schemeClr val="tx2"/>
                </a:solidFill>
                <a:latin typeface="Roboto Thin"/>
                <a:cs typeface="Roboto Thin"/>
              </a:rPr>
              <a:t>Core </a:t>
            </a:r>
          </a:p>
          <a:p>
            <a:pPr algn="ctr">
              <a:lnSpc>
                <a:spcPts val="800"/>
              </a:lnSpc>
            </a:pPr>
            <a:r>
              <a:rPr lang="en-US" sz="900" dirty="0" smtClean="0">
                <a:solidFill>
                  <a:schemeClr val="tx2"/>
                </a:solidFill>
                <a:latin typeface="Roboto Thin"/>
                <a:cs typeface="Roboto Thin"/>
              </a:rPr>
              <a:t>CPU</a:t>
            </a:r>
          </a:p>
        </p:txBody>
      </p:sp>
      <p:sp>
        <p:nvSpPr>
          <p:cNvPr id="110" name="Rectangle 109"/>
          <p:cNvSpPr/>
          <p:nvPr/>
        </p:nvSpPr>
        <p:spPr>
          <a:xfrm>
            <a:off x="9796" y="2598762"/>
            <a:ext cx="539369" cy="2561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Cache To</a:t>
            </a:r>
            <a:endParaRPr lang="en-US" sz="900" dirty="0">
              <a:solidFill>
                <a:schemeClr val="tx2"/>
              </a:solidFill>
              <a:latin typeface="Roboto Thin"/>
              <a:cs typeface="Roboto Thin"/>
            </a:endParaRPr>
          </a:p>
          <a:p>
            <a:pPr algn="ctr">
              <a:lnSpc>
                <a:spcPts val="800"/>
              </a:lnSpc>
            </a:pPr>
            <a:r>
              <a:rPr lang="en-US" sz="900" dirty="0" smtClean="0">
                <a:solidFill>
                  <a:schemeClr val="tx2"/>
                </a:solidFill>
                <a:latin typeface="Roboto Thin"/>
                <a:cs typeface="Roboto Thin"/>
              </a:rPr>
              <a:t>Flash</a:t>
            </a:r>
          </a:p>
        </p:txBody>
      </p:sp>
      <p:sp>
        <p:nvSpPr>
          <p:cNvPr id="111" name="Rectangle 110"/>
          <p:cNvSpPr/>
          <p:nvPr/>
        </p:nvSpPr>
        <p:spPr>
          <a:xfrm>
            <a:off x="2347320" y="2600451"/>
            <a:ext cx="1078742" cy="329296"/>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IO</a:t>
            </a:r>
            <a:r>
              <a:rPr lang="en-US" sz="900" dirty="0">
                <a:solidFill>
                  <a:schemeClr val="tx2"/>
                </a:solidFill>
                <a:latin typeface="Roboto Thin"/>
                <a:cs typeface="Roboto Thin"/>
              </a:rPr>
              <a:t> </a:t>
            </a:r>
            <a:r>
              <a:rPr lang="en-US" sz="900" dirty="0" smtClean="0">
                <a:solidFill>
                  <a:schemeClr val="tx2"/>
                </a:solidFill>
                <a:latin typeface="Roboto Thin"/>
                <a:cs typeface="Roboto Thin"/>
              </a:rPr>
              <a:t>Controller</a:t>
            </a:r>
          </a:p>
        </p:txBody>
      </p:sp>
      <p:sp>
        <p:nvSpPr>
          <p:cNvPr id="113" name="Rectangle 112"/>
          <p:cNvSpPr/>
          <p:nvPr/>
        </p:nvSpPr>
        <p:spPr>
          <a:xfrm>
            <a:off x="3425597" y="2600445"/>
            <a:ext cx="1078742" cy="329296"/>
          </a:xfrm>
          <a:prstGeom prst="rect">
            <a:avLst/>
          </a:prstGeom>
          <a:solidFill>
            <a:srgbClr val="FF572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Expander</a:t>
            </a:r>
          </a:p>
        </p:txBody>
      </p:sp>
      <p:sp>
        <p:nvSpPr>
          <p:cNvPr id="114" name="Rectangle 113"/>
          <p:cNvSpPr/>
          <p:nvPr/>
        </p:nvSpPr>
        <p:spPr>
          <a:xfrm>
            <a:off x="2346947" y="2925105"/>
            <a:ext cx="2157484" cy="182942"/>
          </a:xfrm>
          <a:prstGeom prst="rect">
            <a:avLst/>
          </a:prstGeom>
          <a:solidFill>
            <a:srgbClr val="FFC10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Channels</a:t>
            </a:r>
          </a:p>
        </p:txBody>
      </p:sp>
      <p:sp>
        <p:nvSpPr>
          <p:cNvPr id="115" name="Rectangle 114"/>
          <p:cNvSpPr/>
          <p:nvPr/>
        </p:nvSpPr>
        <p:spPr>
          <a:xfrm>
            <a:off x="9674" y="3105874"/>
            <a:ext cx="4494757" cy="18294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HAC (NTB &amp; IPC)</a:t>
            </a:r>
          </a:p>
        </p:txBody>
      </p:sp>
      <p:cxnSp>
        <p:nvCxnSpPr>
          <p:cNvPr id="116" name="Straight Connector 115"/>
          <p:cNvCxnSpPr/>
          <p:nvPr/>
        </p:nvCxnSpPr>
        <p:spPr>
          <a:xfrm>
            <a:off x="6146" y="2567610"/>
            <a:ext cx="4494757" cy="0"/>
          </a:xfrm>
          <a:prstGeom prst="line">
            <a:avLst/>
          </a:prstGeom>
          <a:ln w="635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4" name="Rectangle 153"/>
          <p:cNvSpPr/>
          <p:nvPr/>
        </p:nvSpPr>
        <p:spPr>
          <a:xfrm>
            <a:off x="4573589" y="285731"/>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5" name="Picture 74"/>
          <p:cNvPicPr>
            <a:picLocks noChangeAspect="1"/>
          </p:cNvPicPr>
          <p:nvPr/>
        </p:nvPicPr>
        <p:blipFill>
          <a:blip r:embed="rId2">
            <a:alphaModFix amt="50000"/>
          </a:blip>
          <a:stretch>
            <a:fillRect/>
          </a:stretch>
        </p:blipFill>
        <p:spPr>
          <a:xfrm>
            <a:off x="4930848" y="364513"/>
            <a:ext cx="360000" cy="360000"/>
          </a:xfrm>
          <a:prstGeom prst="rect">
            <a:avLst/>
          </a:prstGeom>
        </p:spPr>
      </p:pic>
      <p:sp>
        <p:nvSpPr>
          <p:cNvPr id="76" name="Title 6"/>
          <p:cNvSpPr txBox="1">
            <a:spLocks/>
          </p:cNvSpPr>
          <p:nvPr/>
        </p:nvSpPr>
        <p:spPr>
          <a:xfrm>
            <a:off x="5300159" y="320179"/>
            <a:ext cx="2288555" cy="430887"/>
          </a:xfrm>
          <a:prstGeom prst="rect">
            <a:avLst/>
          </a:prstGeom>
        </p:spPr>
        <p:txBody>
          <a:bodyPr wrap="square"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solidFill>
                  <a:schemeClr val="tx2"/>
                </a:solidFill>
                <a:latin typeface="Roboto Thin"/>
                <a:cs typeface="Roboto Thin"/>
              </a:rPr>
              <a:t>Firmware</a:t>
            </a:r>
            <a:endParaRPr lang="en-US" sz="2800" dirty="0">
              <a:solidFill>
                <a:schemeClr val="tx2"/>
              </a:solidFill>
              <a:latin typeface="Roboto Thin"/>
              <a:cs typeface="Roboto Thin"/>
            </a:endParaRPr>
          </a:p>
        </p:txBody>
      </p:sp>
      <p:sp>
        <p:nvSpPr>
          <p:cNvPr id="181" name="Rectangle 180"/>
          <p:cNvSpPr/>
          <p:nvPr/>
        </p:nvSpPr>
        <p:spPr>
          <a:xfrm>
            <a:off x="19095" y="2033205"/>
            <a:ext cx="1511998"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SCM/BBM</a:t>
            </a:r>
          </a:p>
        </p:txBody>
      </p:sp>
      <p:sp>
        <p:nvSpPr>
          <p:cNvPr id="182" name="Rectangle 181"/>
          <p:cNvSpPr/>
          <p:nvPr/>
        </p:nvSpPr>
        <p:spPr>
          <a:xfrm>
            <a:off x="1522389" y="2030940"/>
            <a:ext cx="1475998" cy="252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PSUs</a:t>
            </a:r>
          </a:p>
        </p:txBody>
      </p:sp>
      <p:sp>
        <p:nvSpPr>
          <p:cNvPr id="183" name="Rectangle 182"/>
          <p:cNvSpPr/>
          <p:nvPr/>
        </p:nvSpPr>
        <p:spPr>
          <a:xfrm>
            <a:off x="2987533" y="2032455"/>
            <a:ext cx="1511998" cy="25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FANs</a:t>
            </a:r>
          </a:p>
        </p:txBody>
      </p:sp>
      <p:sp>
        <p:nvSpPr>
          <p:cNvPr id="188" name="Rectangle 187"/>
          <p:cNvSpPr/>
          <p:nvPr/>
        </p:nvSpPr>
        <p:spPr>
          <a:xfrm>
            <a:off x="6841" y="3498730"/>
            <a:ext cx="449835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SAS/ SATA HDD/SSD</a:t>
            </a:r>
          </a:p>
        </p:txBody>
      </p:sp>
      <p:grpSp>
        <p:nvGrpSpPr>
          <p:cNvPr id="31" name="Group 30"/>
          <p:cNvGrpSpPr/>
          <p:nvPr/>
        </p:nvGrpSpPr>
        <p:grpSpPr>
          <a:xfrm>
            <a:off x="2196611" y="3678730"/>
            <a:ext cx="1422405" cy="420202"/>
            <a:chOff x="2265768" y="3678730"/>
            <a:chExt cx="1422405" cy="420202"/>
          </a:xfrm>
        </p:grpSpPr>
        <p:sp>
          <p:nvSpPr>
            <p:cNvPr id="235" name="Rectangle 234"/>
            <p:cNvSpPr/>
            <p:nvPr/>
          </p:nvSpPr>
          <p:spPr>
            <a:xfrm>
              <a:off x="2430201" y="3793720"/>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Hardware</a:t>
              </a:r>
              <a:endParaRPr lang="en-US" sz="1400" dirty="0">
                <a:solidFill>
                  <a:schemeClr val="accent3">
                    <a:lumMod val="75000"/>
                  </a:schemeClr>
                </a:solidFill>
                <a:latin typeface="Roboto Thin"/>
                <a:ea typeface="Open Sans" pitchFamily="34" charset="0"/>
                <a:cs typeface="Roboto Thin"/>
              </a:endParaRPr>
            </a:p>
          </p:txBody>
        </p:sp>
        <p:sp>
          <p:nvSpPr>
            <p:cNvPr id="237" name="Oval 236"/>
            <p:cNvSpPr/>
            <p:nvPr/>
          </p:nvSpPr>
          <p:spPr>
            <a:xfrm>
              <a:off x="2265768" y="39429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8" name="Straight Connector 27"/>
            <p:cNvCxnSpPr>
              <a:stCxn id="188" idx="2"/>
              <a:endCxn id="237" idx="0"/>
            </p:cNvCxnSpPr>
            <p:nvPr/>
          </p:nvCxnSpPr>
          <p:spPr>
            <a:xfrm flipH="1">
              <a:off x="2322918" y="3678730"/>
              <a:ext cx="2255" cy="264223"/>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10846" y="1058863"/>
            <a:ext cx="4500000" cy="3600000"/>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r>
              <a:rPr lang="en-US" sz="1300" dirty="0" smtClean="0">
                <a:solidFill>
                  <a:schemeClr val="tx2"/>
                </a:solidFill>
                <a:latin typeface="Roboto Medium"/>
                <a:cs typeface="Roboto Medium"/>
              </a:rPr>
              <a:t>Storage Controller 1</a:t>
            </a:r>
          </a:p>
        </p:txBody>
      </p:sp>
      <p:sp>
        <p:nvSpPr>
          <p:cNvPr id="155" name="Rectangle 154"/>
          <p:cNvSpPr/>
          <p:nvPr/>
        </p:nvSpPr>
        <p:spPr>
          <a:xfrm>
            <a:off x="5991" y="3952652"/>
            <a:ext cx="4500000" cy="36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Light"/>
                <a:cs typeface="Roboto Light"/>
              </a:rPr>
              <a:t>QSAN Storage Kernel</a:t>
            </a:r>
          </a:p>
        </p:txBody>
      </p:sp>
      <p:sp>
        <p:nvSpPr>
          <p:cNvPr id="157" name="Rectangle 156"/>
          <p:cNvSpPr/>
          <p:nvPr/>
        </p:nvSpPr>
        <p:spPr>
          <a:xfrm>
            <a:off x="5991" y="3590574"/>
            <a:ext cx="4500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2"/>
                </a:solidFill>
                <a:latin typeface="Roboto Light"/>
                <a:cs typeface="Roboto Light"/>
              </a:rPr>
              <a:t>High Availability Cluster (HAC)</a:t>
            </a:r>
          </a:p>
          <a:p>
            <a:pPr algn="ctr">
              <a:lnSpc>
                <a:spcPts val="900"/>
              </a:lnSpc>
            </a:pPr>
            <a:r>
              <a:rPr lang="en-US" sz="900" dirty="0" smtClean="0">
                <a:solidFill>
                  <a:schemeClr val="tx2"/>
                </a:solidFill>
                <a:latin typeface="Roboto Light"/>
                <a:cs typeface="Roboto Light"/>
              </a:rPr>
              <a:t>Cache Mirroring (NTB)  &amp; Status / Configuration Synchronization (IPC)</a:t>
            </a:r>
          </a:p>
        </p:txBody>
      </p:sp>
      <p:sp>
        <p:nvSpPr>
          <p:cNvPr id="158" name="Rectangle 157"/>
          <p:cNvSpPr/>
          <p:nvPr/>
        </p:nvSpPr>
        <p:spPr>
          <a:xfrm>
            <a:off x="3605025" y="1568450"/>
            <a:ext cx="898951" cy="2031774"/>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IO Module</a:t>
            </a:r>
          </a:p>
        </p:txBody>
      </p:sp>
      <p:sp>
        <p:nvSpPr>
          <p:cNvPr id="159" name="Rectangle 158"/>
          <p:cNvSpPr/>
          <p:nvPr/>
        </p:nvSpPr>
        <p:spPr>
          <a:xfrm>
            <a:off x="3604779" y="2892607"/>
            <a:ext cx="898951" cy="46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10GbE iSCSI</a:t>
            </a:r>
          </a:p>
        </p:txBody>
      </p:sp>
      <p:sp>
        <p:nvSpPr>
          <p:cNvPr id="160" name="Rectangle 159"/>
          <p:cNvSpPr/>
          <p:nvPr/>
        </p:nvSpPr>
        <p:spPr>
          <a:xfrm>
            <a:off x="3606537" y="2424409"/>
            <a:ext cx="898951" cy="468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1GbE iSCSI</a:t>
            </a:r>
          </a:p>
        </p:txBody>
      </p:sp>
      <p:sp>
        <p:nvSpPr>
          <p:cNvPr id="161" name="Rectangle 160"/>
          <p:cNvSpPr/>
          <p:nvPr/>
        </p:nvSpPr>
        <p:spPr>
          <a:xfrm>
            <a:off x="3605725" y="1993504"/>
            <a:ext cx="898951"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16Gb FC</a:t>
            </a:r>
          </a:p>
        </p:txBody>
      </p:sp>
      <p:sp>
        <p:nvSpPr>
          <p:cNvPr id="162" name="Rectangle 161"/>
          <p:cNvSpPr/>
          <p:nvPr/>
        </p:nvSpPr>
        <p:spPr>
          <a:xfrm>
            <a:off x="3609013" y="1560892"/>
            <a:ext cx="898951" cy="432000"/>
          </a:xfrm>
          <a:prstGeom prst="rect">
            <a:avLst/>
          </a:prstGeom>
          <a:solidFill>
            <a:srgbClr val="B9DB9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12Gb SAS</a:t>
            </a:r>
          </a:p>
        </p:txBody>
      </p:sp>
      <p:sp>
        <p:nvSpPr>
          <p:cNvPr id="191" name="Rectangle 190"/>
          <p:cNvSpPr/>
          <p:nvPr/>
        </p:nvSpPr>
        <p:spPr>
          <a:xfrm>
            <a:off x="2707457" y="1565275"/>
            <a:ext cx="898951" cy="2036021"/>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Data Module</a:t>
            </a:r>
          </a:p>
        </p:txBody>
      </p:sp>
      <p:sp>
        <p:nvSpPr>
          <p:cNvPr id="192" name="Rectangle 191"/>
          <p:cNvSpPr/>
          <p:nvPr/>
        </p:nvSpPr>
        <p:spPr>
          <a:xfrm>
            <a:off x="906998" y="1568411"/>
            <a:ext cx="1800000" cy="203158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Volume Module</a:t>
            </a:r>
          </a:p>
        </p:txBody>
      </p:sp>
      <p:sp>
        <p:nvSpPr>
          <p:cNvPr id="193" name="Rectangle 192"/>
          <p:cNvSpPr/>
          <p:nvPr/>
        </p:nvSpPr>
        <p:spPr>
          <a:xfrm>
            <a:off x="7717" y="1574571"/>
            <a:ext cx="898951" cy="2025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Light"/>
                <a:cs typeface="Roboto Light"/>
              </a:rPr>
              <a:t>Management</a:t>
            </a:r>
          </a:p>
          <a:p>
            <a:pPr algn="ctr">
              <a:lnSpc>
                <a:spcPts val="900"/>
              </a:lnSpc>
            </a:pPr>
            <a:r>
              <a:rPr lang="en-US" sz="900" dirty="0" smtClean="0">
                <a:solidFill>
                  <a:schemeClr val="tx2"/>
                </a:solidFill>
                <a:latin typeface="Roboto Light"/>
                <a:cs typeface="Roboto Light"/>
              </a:rPr>
              <a:t>Module</a:t>
            </a:r>
          </a:p>
        </p:txBody>
      </p:sp>
      <p:sp>
        <p:nvSpPr>
          <p:cNvPr id="195" name="Rectangle 194"/>
          <p:cNvSpPr/>
          <p:nvPr/>
        </p:nvSpPr>
        <p:spPr>
          <a:xfrm>
            <a:off x="2706533" y="2995559"/>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VSS</a:t>
            </a:r>
          </a:p>
        </p:txBody>
      </p:sp>
      <p:sp>
        <p:nvSpPr>
          <p:cNvPr id="196" name="Rectangle 195"/>
          <p:cNvSpPr/>
          <p:nvPr/>
        </p:nvSpPr>
        <p:spPr>
          <a:xfrm>
            <a:off x="2707776" y="2635198"/>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VAAI</a:t>
            </a:r>
          </a:p>
        </p:txBody>
      </p:sp>
      <p:sp>
        <p:nvSpPr>
          <p:cNvPr id="198" name="Rectangle 197"/>
          <p:cNvSpPr/>
          <p:nvPr/>
        </p:nvSpPr>
        <p:spPr>
          <a:xfrm>
            <a:off x="3175608" y="2993388"/>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ODX</a:t>
            </a:r>
          </a:p>
        </p:txBody>
      </p:sp>
      <p:sp>
        <p:nvSpPr>
          <p:cNvPr id="199" name="Rectangle 198"/>
          <p:cNvSpPr/>
          <p:nvPr/>
        </p:nvSpPr>
        <p:spPr>
          <a:xfrm>
            <a:off x="3174751" y="2632925"/>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SRM</a:t>
            </a:r>
          </a:p>
        </p:txBody>
      </p:sp>
      <p:sp>
        <p:nvSpPr>
          <p:cNvPr id="202" name="Rectangle 201"/>
          <p:cNvSpPr/>
          <p:nvPr/>
        </p:nvSpPr>
        <p:spPr>
          <a:xfrm>
            <a:off x="2709072" y="2278610"/>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MPIO</a:t>
            </a:r>
          </a:p>
        </p:txBody>
      </p:sp>
      <p:sp>
        <p:nvSpPr>
          <p:cNvPr id="203" name="Rectangle 202"/>
          <p:cNvSpPr/>
          <p:nvPr/>
        </p:nvSpPr>
        <p:spPr>
          <a:xfrm>
            <a:off x="2708303" y="1918251"/>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Trunking</a:t>
            </a:r>
          </a:p>
          <a:p>
            <a:pPr algn="ctr">
              <a:lnSpc>
                <a:spcPts val="900"/>
              </a:lnSpc>
            </a:pPr>
            <a:r>
              <a:rPr lang="en-US" sz="900" dirty="0" smtClean="0">
                <a:solidFill>
                  <a:schemeClr val="accent4">
                    <a:lumMod val="50000"/>
                  </a:schemeClr>
                </a:solidFill>
                <a:latin typeface="Roboto Thin"/>
                <a:cs typeface="Roboto Thin"/>
              </a:rPr>
              <a:t>LACP</a:t>
            </a:r>
          </a:p>
        </p:txBody>
      </p:sp>
      <p:sp>
        <p:nvSpPr>
          <p:cNvPr id="204" name="Rectangle 203"/>
          <p:cNvSpPr/>
          <p:nvPr/>
        </p:nvSpPr>
        <p:spPr>
          <a:xfrm>
            <a:off x="3174972" y="2275530"/>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MC/S</a:t>
            </a:r>
          </a:p>
        </p:txBody>
      </p:sp>
      <p:sp>
        <p:nvSpPr>
          <p:cNvPr id="205" name="Rectangle 204"/>
          <p:cNvSpPr/>
          <p:nvPr/>
        </p:nvSpPr>
        <p:spPr>
          <a:xfrm>
            <a:off x="3175957" y="1915978"/>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Mutual</a:t>
            </a:r>
          </a:p>
          <a:p>
            <a:pPr algn="ctr">
              <a:lnSpc>
                <a:spcPts val="900"/>
              </a:lnSpc>
            </a:pPr>
            <a:r>
              <a:rPr lang="en-US" sz="900" dirty="0" smtClean="0">
                <a:solidFill>
                  <a:schemeClr val="accent4">
                    <a:lumMod val="50000"/>
                  </a:schemeClr>
                </a:solidFill>
                <a:latin typeface="Roboto Thin"/>
                <a:cs typeface="Roboto Thin"/>
              </a:rPr>
              <a:t>CHAP</a:t>
            </a:r>
          </a:p>
        </p:txBody>
      </p:sp>
      <p:sp>
        <p:nvSpPr>
          <p:cNvPr id="206" name="Rectangle 205"/>
          <p:cNvSpPr/>
          <p:nvPr/>
        </p:nvSpPr>
        <p:spPr>
          <a:xfrm>
            <a:off x="2708039" y="1558131"/>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QSOE</a:t>
            </a:r>
          </a:p>
        </p:txBody>
      </p:sp>
      <p:sp>
        <p:nvSpPr>
          <p:cNvPr id="207" name="Rectangle 206"/>
          <p:cNvSpPr/>
          <p:nvPr/>
        </p:nvSpPr>
        <p:spPr>
          <a:xfrm>
            <a:off x="3176920" y="1558456"/>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MTU</a:t>
            </a:r>
          </a:p>
        </p:txBody>
      </p:sp>
      <p:sp>
        <p:nvSpPr>
          <p:cNvPr id="210" name="Rectangle 209"/>
          <p:cNvSpPr/>
          <p:nvPr/>
        </p:nvSpPr>
        <p:spPr>
          <a:xfrm>
            <a:off x="905525" y="3098467"/>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RAID/Pool</a:t>
            </a:r>
          </a:p>
        </p:txBody>
      </p:sp>
      <p:sp>
        <p:nvSpPr>
          <p:cNvPr id="211" name="Rectangle 210"/>
          <p:cNvSpPr/>
          <p:nvPr/>
        </p:nvSpPr>
        <p:spPr>
          <a:xfrm>
            <a:off x="1803709" y="3096270"/>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Thin Provisioning</a:t>
            </a:r>
          </a:p>
        </p:txBody>
      </p:sp>
      <p:sp>
        <p:nvSpPr>
          <p:cNvPr id="212" name="Rectangle 211"/>
          <p:cNvSpPr/>
          <p:nvPr/>
        </p:nvSpPr>
        <p:spPr>
          <a:xfrm>
            <a:off x="902966" y="2843732"/>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Smart Recovery</a:t>
            </a:r>
          </a:p>
        </p:txBody>
      </p:sp>
      <p:sp>
        <p:nvSpPr>
          <p:cNvPr id="214" name="Rectangle 213"/>
          <p:cNvSpPr/>
          <p:nvPr/>
        </p:nvSpPr>
        <p:spPr>
          <a:xfrm>
            <a:off x="1802393" y="2842216"/>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Fast Rebuild</a:t>
            </a:r>
          </a:p>
        </p:txBody>
      </p:sp>
      <p:sp>
        <p:nvSpPr>
          <p:cNvPr id="215" name="Rectangle 214"/>
          <p:cNvSpPr/>
          <p:nvPr/>
        </p:nvSpPr>
        <p:spPr>
          <a:xfrm>
            <a:off x="905726" y="2589885"/>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Migration</a:t>
            </a:r>
          </a:p>
        </p:txBody>
      </p:sp>
      <p:sp>
        <p:nvSpPr>
          <p:cNvPr id="216" name="Rectangle 215"/>
          <p:cNvSpPr/>
          <p:nvPr/>
        </p:nvSpPr>
        <p:spPr>
          <a:xfrm>
            <a:off x="1803910" y="2587688"/>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Roaming</a:t>
            </a:r>
          </a:p>
        </p:txBody>
      </p:sp>
      <p:sp>
        <p:nvSpPr>
          <p:cNvPr id="217" name="Rectangle 216"/>
          <p:cNvSpPr/>
          <p:nvPr/>
        </p:nvSpPr>
        <p:spPr>
          <a:xfrm>
            <a:off x="905779" y="2337164"/>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Writeable Snapshot</a:t>
            </a:r>
          </a:p>
        </p:txBody>
      </p:sp>
      <p:sp>
        <p:nvSpPr>
          <p:cNvPr id="218" name="Rectangle 217"/>
          <p:cNvSpPr/>
          <p:nvPr/>
        </p:nvSpPr>
        <p:spPr>
          <a:xfrm>
            <a:off x="1803963" y="2334967"/>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Volume Cloning</a:t>
            </a:r>
          </a:p>
        </p:txBody>
      </p:sp>
      <p:sp>
        <p:nvSpPr>
          <p:cNvPr id="219" name="Rectangle 218"/>
          <p:cNvSpPr/>
          <p:nvPr/>
        </p:nvSpPr>
        <p:spPr>
          <a:xfrm>
            <a:off x="904213" y="2081699"/>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Remote Replication</a:t>
            </a:r>
          </a:p>
        </p:txBody>
      </p:sp>
      <p:sp>
        <p:nvSpPr>
          <p:cNvPr id="220" name="Rectangle 219"/>
          <p:cNvSpPr/>
          <p:nvPr/>
        </p:nvSpPr>
        <p:spPr>
          <a:xfrm>
            <a:off x="1803568" y="2079989"/>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Traffic Shaping</a:t>
            </a:r>
          </a:p>
        </p:txBody>
      </p:sp>
      <p:sp>
        <p:nvSpPr>
          <p:cNvPr id="221" name="Rectangle 220"/>
          <p:cNvSpPr/>
          <p:nvPr/>
        </p:nvSpPr>
        <p:spPr>
          <a:xfrm>
            <a:off x="901623" y="1825251"/>
            <a:ext cx="1802097"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SSD Caching</a:t>
            </a:r>
          </a:p>
        </p:txBody>
      </p:sp>
      <p:sp>
        <p:nvSpPr>
          <p:cNvPr id="222" name="Rectangle 221"/>
          <p:cNvSpPr/>
          <p:nvPr/>
        </p:nvSpPr>
        <p:spPr>
          <a:xfrm>
            <a:off x="903192" y="1569000"/>
            <a:ext cx="1802097" cy="256119"/>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Automatic Storage Tiering </a:t>
            </a:r>
          </a:p>
        </p:txBody>
      </p:sp>
      <p:sp>
        <p:nvSpPr>
          <p:cNvPr id="223" name="Rectangle 222"/>
          <p:cNvSpPr/>
          <p:nvPr/>
        </p:nvSpPr>
        <p:spPr>
          <a:xfrm>
            <a:off x="4296" y="2693370"/>
            <a:ext cx="898951" cy="61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Monitors</a:t>
            </a:r>
          </a:p>
          <a:p>
            <a:pPr algn="ctr">
              <a:lnSpc>
                <a:spcPts val="900"/>
              </a:lnSpc>
            </a:pPr>
            <a:r>
              <a:rPr lang="en-US" sz="900" dirty="0" smtClean="0">
                <a:solidFill>
                  <a:schemeClr val="tx1"/>
                </a:solidFill>
                <a:latin typeface="Roboto Thin"/>
                <a:cs typeface="Roboto Thin"/>
              </a:rPr>
              <a:t>System / Volume</a:t>
            </a:r>
          </a:p>
          <a:p>
            <a:pPr algn="ctr">
              <a:lnSpc>
                <a:spcPts val="900"/>
              </a:lnSpc>
            </a:pPr>
            <a:r>
              <a:rPr lang="en-US" sz="900" dirty="0" smtClean="0">
                <a:solidFill>
                  <a:schemeClr val="tx1"/>
                </a:solidFill>
                <a:latin typeface="Roboto Thin"/>
                <a:cs typeface="Roboto Thin"/>
              </a:rPr>
              <a:t>Performance / </a:t>
            </a:r>
          </a:p>
          <a:p>
            <a:pPr algn="ctr">
              <a:lnSpc>
                <a:spcPts val="900"/>
              </a:lnSpc>
            </a:pPr>
            <a:r>
              <a:rPr lang="en-US" sz="900" dirty="0" smtClean="0">
                <a:solidFill>
                  <a:schemeClr val="tx1"/>
                </a:solidFill>
                <a:latin typeface="Roboto Thin"/>
                <a:cs typeface="Roboto Thin"/>
              </a:rPr>
              <a:t>Enclosure</a:t>
            </a:r>
          </a:p>
        </p:txBody>
      </p:sp>
      <p:sp>
        <p:nvSpPr>
          <p:cNvPr id="224" name="Rectangle 223"/>
          <p:cNvSpPr/>
          <p:nvPr/>
        </p:nvSpPr>
        <p:spPr>
          <a:xfrm>
            <a:off x="6350" y="2078763"/>
            <a:ext cx="898951" cy="61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Notifications</a:t>
            </a:r>
          </a:p>
          <a:p>
            <a:pPr algn="ctr">
              <a:lnSpc>
                <a:spcPts val="900"/>
              </a:lnSpc>
            </a:pPr>
            <a:r>
              <a:rPr lang="en-US" sz="900" dirty="0" smtClean="0">
                <a:solidFill>
                  <a:schemeClr val="tx1"/>
                </a:solidFill>
                <a:latin typeface="Roboto Thin"/>
                <a:cs typeface="Roboto Thin"/>
              </a:rPr>
              <a:t>Email</a:t>
            </a:r>
          </a:p>
          <a:p>
            <a:pPr algn="ctr">
              <a:lnSpc>
                <a:spcPts val="900"/>
              </a:lnSpc>
            </a:pPr>
            <a:r>
              <a:rPr lang="en-US" sz="900" dirty="0" smtClean="0">
                <a:solidFill>
                  <a:schemeClr val="tx1"/>
                </a:solidFill>
                <a:latin typeface="Roboto Thin"/>
                <a:cs typeface="Roboto Thin"/>
              </a:rPr>
              <a:t>SNMP</a:t>
            </a:r>
          </a:p>
          <a:p>
            <a:pPr algn="ctr">
              <a:lnSpc>
                <a:spcPts val="900"/>
              </a:lnSpc>
            </a:pPr>
            <a:r>
              <a:rPr lang="en-US" sz="900" dirty="0" smtClean="0">
                <a:solidFill>
                  <a:schemeClr val="tx1"/>
                </a:solidFill>
                <a:latin typeface="Roboto Thin"/>
                <a:cs typeface="Roboto Thin"/>
              </a:rPr>
              <a:t>Syslog</a:t>
            </a:r>
          </a:p>
        </p:txBody>
      </p:sp>
      <p:sp>
        <p:nvSpPr>
          <p:cNvPr id="225" name="Rectangle 224"/>
          <p:cNvSpPr/>
          <p:nvPr/>
        </p:nvSpPr>
        <p:spPr>
          <a:xfrm>
            <a:off x="2080" y="1826800"/>
            <a:ext cx="898951" cy="25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Wake-on-LAN</a:t>
            </a:r>
          </a:p>
        </p:txBody>
      </p:sp>
      <p:sp>
        <p:nvSpPr>
          <p:cNvPr id="226" name="Rectangle 225"/>
          <p:cNvSpPr/>
          <p:nvPr/>
        </p:nvSpPr>
        <p:spPr>
          <a:xfrm>
            <a:off x="4681" y="1573877"/>
            <a:ext cx="898951" cy="25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Wake-on-SAS</a:t>
            </a:r>
          </a:p>
        </p:txBody>
      </p:sp>
      <p:sp>
        <p:nvSpPr>
          <p:cNvPr id="194" name="Rectangle 193"/>
          <p:cNvSpPr/>
          <p:nvPr/>
        </p:nvSpPr>
        <p:spPr>
          <a:xfrm>
            <a:off x="12883" y="1065391"/>
            <a:ext cx="4497940" cy="50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Thin"/>
                <a:cs typeface="Roboto Thin"/>
              </a:rPr>
              <a:t>User Interface Module</a:t>
            </a:r>
          </a:p>
        </p:txBody>
      </p:sp>
      <p:sp>
        <p:nvSpPr>
          <p:cNvPr id="228" name="Rectangle 227"/>
          <p:cNvSpPr/>
          <p:nvPr/>
        </p:nvSpPr>
        <p:spPr>
          <a:xfrm>
            <a:off x="14406" y="106389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QCentral</a:t>
            </a:r>
          </a:p>
        </p:txBody>
      </p:sp>
      <p:sp>
        <p:nvSpPr>
          <p:cNvPr id="229" name="Rectangle 228"/>
          <p:cNvSpPr/>
          <p:nvPr/>
        </p:nvSpPr>
        <p:spPr>
          <a:xfrm>
            <a:off x="624558" y="1062837"/>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API</a:t>
            </a:r>
          </a:p>
        </p:txBody>
      </p:sp>
      <p:sp>
        <p:nvSpPr>
          <p:cNvPr id="230" name="Rectangle 229"/>
          <p:cNvSpPr/>
          <p:nvPr/>
        </p:nvSpPr>
        <p:spPr>
          <a:xfrm>
            <a:off x="1271056" y="106492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CLI</a:t>
            </a:r>
          </a:p>
        </p:txBody>
      </p:sp>
      <p:sp>
        <p:nvSpPr>
          <p:cNvPr id="231" name="Rectangle 230"/>
          <p:cNvSpPr/>
          <p:nvPr/>
        </p:nvSpPr>
        <p:spPr>
          <a:xfrm>
            <a:off x="1917553" y="1063612"/>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LCM</a:t>
            </a:r>
          </a:p>
        </p:txBody>
      </p:sp>
      <p:sp>
        <p:nvSpPr>
          <p:cNvPr id="232" name="Rectangle 231"/>
          <p:cNvSpPr/>
          <p:nvPr/>
        </p:nvSpPr>
        <p:spPr>
          <a:xfrm>
            <a:off x="2567200" y="106229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Console</a:t>
            </a:r>
          </a:p>
        </p:txBody>
      </p:sp>
      <p:sp>
        <p:nvSpPr>
          <p:cNvPr id="233" name="Rectangle 232"/>
          <p:cNvSpPr/>
          <p:nvPr/>
        </p:nvSpPr>
        <p:spPr>
          <a:xfrm>
            <a:off x="3213951" y="1060982"/>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SSH</a:t>
            </a:r>
          </a:p>
        </p:txBody>
      </p:sp>
      <p:sp>
        <p:nvSpPr>
          <p:cNvPr id="234" name="Rectangle 233"/>
          <p:cNvSpPr/>
          <p:nvPr/>
        </p:nvSpPr>
        <p:spPr>
          <a:xfrm>
            <a:off x="3860450" y="1063326"/>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HTTPS/HTTP</a:t>
            </a:r>
          </a:p>
        </p:txBody>
      </p:sp>
      <p:grpSp>
        <p:nvGrpSpPr>
          <p:cNvPr id="11" name="Group 10"/>
          <p:cNvGrpSpPr/>
          <p:nvPr/>
        </p:nvGrpSpPr>
        <p:grpSpPr>
          <a:xfrm>
            <a:off x="2203552" y="4658863"/>
            <a:ext cx="1422405" cy="412544"/>
            <a:chOff x="2203552" y="4658863"/>
            <a:chExt cx="1422405" cy="412544"/>
          </a:xfrm>
        </p:grpSpPr>
        <p:sp>
          <p:nvSpPr>
            <p:cNvPr id="242" name="Rectangle 241"/>
            <p:cNvSpPr/>
            <p:nvPr/>
          </p:nvSpPr>
          <p:spPr>
            <a:xfrm>
              <a:off x="2367985" y="4766195"/>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Firmware</a:t>
              </a:r>
              <a:endParaRPr lang="en-US" sz="1400" dirty="0">
                <a:solidFill>
                  <a:schemeClr val="accent3">
                    <a:lumMod val="75000"/>
                  </a:schemeClr>
                </a:solidFill>
                <a:latin typeface="Roboto Thin"/>
                <a:ea typeface="Open Sans" pitchFamily="34" charset="0"/>
                <a:cs typeface="Roboto Thin"/>
              </a:endParaRPr>
            </a:p>
          </p:txBody>
        </p:sp>
        <p:sp>
          <p:nvSpPr>
            <p:cNvPr id="243" name="Oval 242"/>
            <p:cNvSpPr/>
            <p:nvPr/>
          </p:nvSpPr>
          <p:spPr>
            <a:xfrm>
              <a:off x="2203552" y="4915428"/>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44" name="Straight Connector 243"/>
            <p:cNvCxnSpPr>
              <a:stCxn id="79" idx="2"/>
              <a:endCxn id="243" idx="0"/>
            </p:cNvCxnSpPr>
            <p:nvPr/>
          </p:nvCxnSpPr>
          <p:spPr>
            <a:xfrm flipH="1">
              <a:off x="2260702" y="4658863"/>
              <a:ext cx="144" cy="256565"/>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626571" y="1057574"/>
            <a:ext cx="4504855" cy="3600000"/>
            <a:chOff x="4626571" y="1057574"/>
            <a:chExt cx="4504855" cy="3600000"/>
          </a:xfrm>
        </p:grpSpPr>
        <p:grpSp>
          <p:nvGrpSpPr>
            <p:cNvPr id="187" name="Group 186"/>
            <p:cNvGrpSpPr/>
            <p:nvPr/>
          </p:nvGrpSpPr>
          <p:grpSpPr>
            <a:xfrm>
              <a:off x="4627166" y="3289135"/>
              <a:ext cx="4497845" cy="207720"/>
              <a:chOff x="2558" y="4142117"/>
              <a:chExt cx="4497845" cy="207720"/>
            </a:xfrm>
          </p:grpSpPr>
          <p:grpSp>
            <p:nvGrpSpPr>
              <p:cNvPr id="189" name="Group 188"/>
              <p:cNvGrpSpPr/>
              <p:nvPr/>
            </p:nvGrpSpPr>
            <p:grpSpPr>
              <a:xfrm>
                <a:off x="4866" y="4168702"/>
                <a:ext cx="4463252" cy="173098"/>
                <a:chOff x="4259693" y="1008537"/>
                <a:chExt cx="4635070" cy="184538"/>
              </a:xfrm>
            </p:grpSpPr>
            <p:sp>
              <p:nvSpPr>
                <p:cNvPr id="200" name="Rectangle 199"/>
                <p:cNvSpPr/>
                <p:nvPr/>
              </p:nvSpPr>
              <p:spPr>
                <a:xfrm rot="16200000">
                  <a:off x="5061839" y="92008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1" name="Rectangle 200"/>
                <p:cNvSpPr/>
                <p:nvPr/>
              </p:nvSpPr>
              <p:spPr>
                <a:xfrm rot="16200000">
                  <a:off x="5419894" y="920260"/>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8" name="Rectangle 207"/>
                <p:cNvSpPr/>
                <p:nvPr/>
              </p:nvSpPr>
              <p:spPr>
                <a:xfrm rot="16200000">
                  <a:off x="577622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09" name="Rectangle 208"/>
                <p:cNvSpPr/>
                <p:nvPr/>
              </p:nvSpPr>
              <p:spPr>
                <a:xfrm rot="16200000">
                  <a:off x="613214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13" name="Rectangle 212"/>
                <p:cNvSpPr/>
                <p:nvPr/>
              </p:nvSpPr>
              <p:spPr>
                <a:xfrm rot="16200000">
                  <a:off x="6488080"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27" name="Rectangle 226"/>
                <p:cNvSpPr/>
                <p:nvPr/>
              </p:nvSpPr>
              <p:spPr>
                <a:xfrm rot="16200000">
                  <a:off x="6844009" y="920261"/>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6" name="Rectangle 235"/>
                <p:cNvSpPr/>
                <p:nvPr/>
              </p:nvSpPr>
              <p:spPr>
                <a:xfrm rot="16200000">
                  <a:off x="720202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8" name="Rectangle 237"/>
                <p:cNvSpPr/>
                <p:nvPr/>
              </p:nvSpPr>
              <p:spPr>
                <a:xfrm rot="16200000">
                  <a:off x="7557951"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39" name="Rectangle 238"/>
                <p:cNvSpPr/>
                <p:nvPr/>
              </p:nvSpPr>
              <p:spPr>
                <a:xfrm rot="16200000">
                  <a:off x="79167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0" name="Rectangle 239"/>
                <p:cNvSpPr/>
                <p:nvPr/>
              </p:nvSpPr>
              <p:spPr>
                <a:xfrm rot="16200000">
                  <a:off x="8272326" y="91905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1" name="Rectangle 240"/>
                <p:cNvSpPr/>
                <p:nvPr/>
              </p:nvSpPr>
              <p:spPr>
                <a:xfrm rot="16200000">
                  <a:off x="8624763" y="918537"/>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5" name="Rectangle 244"/>
                <p:cNvSpPr/>
                <p:nvPr/>
              </p:nvSpPr>
              <p:spPr>
                <a:xfrm rot="16200000">
                  <a:off x="4705502" y="921569"/>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246" name="Rectangle 245"/>
                <p:cNvSpPr/>
                <p:nvPr/>
              </p:nvSpPr>
              <p:spPr>
                <a:xfrm rot="16200000">
                  <a:off x="4349693" y="923075"/>
                  <a:ext cx="180000" cy="3600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grpSp>
          <p:sp>
            <p:nvSpPr>
              <p:cNvPr id="190" name="Rectangle 189"/>
              <p:cNvSpPr/>
              <p:nvPr/>
            </p:nvSpPr>
            <p:spPr>
              <a:xfrm rot="16200000">
                <a:off x="2147621" y="1997054"/>
                <a:ext cx="207720" cy="4497845"/>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Roboto Light"/>
                  <a:cs typeface="Roboto Light"/>
                </a:endParaRPr>
              </a:p>
            </p:txBody>
          </p:sp>
          <p:sp>
            <p:nvSpPr>
              <p:cNvPr id="197" name="TextBox 196"/>
              <p:cNvSpPr txBox="1"/>
              <p:nvPr/>
            </p:nvSpPr>
            <p:spPr>
              <a:xfrm>
                <a:off x="1949863" y="4178165"/>
                <a:ext cx="605294" cy="138499"/>
              </a:xfrm>
              <a:prstGeom prst="rect">
                <a:avLst/>
              </a:prstGeom>
              <a:noFill/>
            </p:spPr>
            <p:txBody>
              <a:bodyPr wrap="none" tIns="0" rIns="0" bIns="0" rtlCol="0">
                <a:spAutoFit/>
              </a:bodyPr>
              <a:lstStyle/>
              <a:p>
                <a:pPr algn="r"/>
                <a:r>
                  <a:rPr lang="en-US" sz="900" dirty="0" smtClean="0">
                    <a:solidFill>
                      <a:srgbClr val="FFFFFF"/>
                    </a:solidFill>
                    <a:latin typeface="Roboto Thin"/>
                    <a:cs typeface="Roboto Thin"/>
                  </a:rPr>
                  <a:t>Backplane</a:t>
                </a:r>
                <a:endParaRPr lang="en-US" sz="900" dirty="0">
                  <a:solidFill>
                    <a:srgbClr val="FFFFFF"/>
                  </a:solidFill>
                  <a:latin typeface="Roboto Thin"/>
                  <a:cs typeface="Roboto Thin"/>
                </a:endParaRPr>
              </a:p>
            </p:txBody>
          </p:sp>
        </p:grpSp>
        <p:sp>
          <p:nvSpPr>
            <p:cNvPr id="247" name="Rectangle 246"/>
            <p:cNvSpPr/>
            <p:nvPr/>
          </p:nvSpPr>
          <p:spPr>
            <a:xfrm>
              <a:off x="4630853" y="2281234"/>
              <a:ext cx="898951" cy="25611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1</a:t>
              </a:r>
            </a:p>
          </p:txBody>
        </p:sp>
        <p:sp>
          <p:nvSpPr>
            <p:cNvPr id="248" name="Rectangle 247"/>
            <p:cNvSpPr/>
            <p:nvPr/>
          </p:nvSpPr>
          <p:spPr>
            <a:xfrm>
              <a:off x="5527792" y="2281234"/>
              <a:ext cx="898951" cy="256119"/>
            </a:xfrm>
            <a:prstGeom prst="rect">
              <a:avLst/>
            </a:prstGeom>
            <a:solidFill>
              <a:srgbClr val="69A72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Host Card 2</a:t>
              </a:r>
            </a:p>
          </p:txBody>
        </p:sp>
        <p:sp>
          <p:nvSpPr>
            <p:cNvPr id="249" name="Rectangle 248"/>
            <p:cNvSpPr/>
            <p:nvPr/>
          </p:nvSpPr>
          <p:spPr>
            <a:xfrm>
              <a:off x="7323905" y="2282375"/>
              <a:ext cx="898951" cy="2561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1GbE Mng</a:t>
              </a:r>
            </a:p>
            <a:p>
              <a:pPr algn="ctr">
                <a:lnSpc>
                  <a:spcPts val="800"/>
                </a:lnSpc>
              </a:pPr>
              <a:r>
                <a:rPr lang="en-US" sz="900" dirty="0" smtClean="0">
                  <a:solidFill>
                    <a:schemeClr val="tx2"/>
                  </a:solidFill>
                  <a:latin typeface="Roboto Thin"/>
                  <a:cs typeface="Roboto Thin"/>
                </a:rPr>
                <a:t>2x USB3.0</a:t>
              </a:r>
            </a:p>
          </p:txBody>
        </p:sp>
        <p:sp>
          <p:nvSpPr>
            <p:cNvPr id="250" name="Rectangle 249"/>
            <p:cNvSpPr/>
            <p:nvPr/>
          </p:nvSpPr>
          <p:spPr>
            <a:xfrm>
              <a:off x="6426610" y="2281235"/>
              <a:ext cx="898951" cy="256119"/>
            </a:xfrm>
            <a:prstGeom prst="rect">
              <a:avLst/>
            </a:prstGeom>
            <a:solidFill>
              <a:srgbClr val="7CC53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Default</a:t>
              </a:r>
            </a:p>
            <a:p>
              <a:pPr algn="ctr">
                <a:lnSpc>
                  <a:spcPts val="800"/>
                </a:lnSpc>
              </a:pPr>
              <a:r>
                <a:rPr lang="en-US" sz="900" dirty="0" smtClean="0">
                  <a:solidFill>
                    <a:schemeClr val="tx2"/>
                  </a:solidFill>
                  <a:latin typeface="Roboto Thin"/>
                  <a:cs typeface="Roboto Thin"/>
                </a:rPr>
                <a:t>2x 10GbE</a:t>
              </a:r>
            </a:p>
          </p:txBody>
        </p:sp>
        <p:sp>
          <p:nvSpPr>
            <p:cNvPr id="251" name="Rectangle 250"/>
            <p:cNvSpPr/>
            <p:nvPr/>
          </p:nvSpPr>
          <p:spPr>
            <a:xfrm>
              <a:off x="8223799" y="2281234"/>
              <a:ext cx="898951" cy="256119"/>
            </a:xfrm>
            <a:prstGeom prst="rect">
              <a:avLst/>
            </a:prstGeom>
            <a:solidFill>
              <a:srgbClr val="DD361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12Gb SAS</a:t>
              </a:r>
            </a:p>
            <a:p>
              <a:pPr algn="ctr">
                <a:lnSpc>
                  <a:spcPts val="800"/>
                </a:lnSpc>
              </a:pPr>
              <a:r>
                <a:rPr lang="en-US" sz="900" dirty="0" smtClean="0">
                  <a:solidFill>
                    <a:schemeClr val="tx2"/>
                  </a:solidFill>
                  <a:latin typeface="Roboto Thin"/>
                  <a:cs typeface="Roboto Thin"/>
                </a:rPr>
                <a:t>Expansion</a:t>
              </a:r>
            </a:p>
          </p:txBody>
        </p:sp>
        <p:sp>
          <p:nvSpPr>
            <p:cNvPr id="252" name="Rectangle 251"/>
            <p:cNvSpPr/>
            <p:nvPr/>
          </p:nvSpPr>
          <p:spPr>
            <a:xfrm>
              <a:off x="4627726" y="2847687"/>
              <a:ext cx="539369" cy="25611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2x DDR4</a:t>
              </a:r>
            </a:p>
            <a:p>
              <a:pPr algn="ctr">
                <a:lnSpc>
                  <a:spcPts val="800"/>
                </a:lnSpc>
              </a:pPr>
              <a:r>
                <a:rPr lang="en-US" sz="900" dirty="0" smtClean="0">
                  <a:solidFill>
                    <a:schemeClr val="tx2"/>
                  </a:solidFill>
                  <a:latin typeface="Roboto Thin"/>
                  <a:cs typeface="Roboto Thin"/>
                </a:rPr>
                <a:t>Memory</a:t>
              </a:r>
            </a:p>
          </p:txBody>
        </p:sp>
        <p:sp>
          <p:nvSpPr>
            <p:cNvPr id="253" name="Rectangle 252"/>
            <p:cNvSpPr/>
            <p:nvPr/>
          </p:nvSpPr>
          <p:spPr>
            <a:xfrm>
              <a:off x="5168400" y="2592208"/>
              <a:ext cx="1797903" cy="51223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Quad </a:t>
              </a:r>
            </a:p>
            <a:p>
              <a:pPr algn="ctr">
                <a:lnSpc>
                  <a:spcPts val="800"/>
                </a:lnSpc>
              </a:pPr>
              <a:r>
                <a:rPr lang="en-US" sz="900" dirty="0" smtClean="0">
                  <a:solidFill>
                    <a:schemeClr val="tx2"/>
                  </a:solidFill>
                  <a:latin typeface="Roboto Thin"/>
                  <a:cs typeface="Roboto Thin"/>
                </a:rPr>
                <a:t>Core </a:t>
              </a:r>
            </a:p>
            <a:p>
              <a:pPr algn="ctr">
                <a:lnSpc>
                  <a:spcPts val="800"/>
                </a:lnSpc>
              </a:pPr>
              <a:r>
                <a:rPr lang="en-US" sz="900" dirty="0" smtClean="0">
                  <a:solidFill>
                    <a:schemeClr val="tx2"/>
                  </a:solidFill>
                  <a:latin typeface="Roboto Thin"/>
                  <a:cs typeface="Roboto Thin"/>
                </a:rPr>
                <a:t>CPU</a:t>
              </a:r>
            </a:p>
          </p:txBody>
        </p:sp>
        <p:sp>
          <p:nvSpPr>
            <p:cNvPr id="254" name="Rectangle 253"/>
            <p:cNvSpPr/>
            <p:nvPr/>
          </p:nvSpPr>
          <p:spPr>
            <a:xfrm>
              <a:off x="4630376" y="2597473"/>
              <a:ext cx="539369" cy="2561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Cache To</a:t>
              </a:r>
              <a:endParaRPr lang="en-US" sz="900" dirty="0">
                <a:solidFill>
                  <a:schemeClr val="tx2"/>
                </a:solidFill>
                <a:latin typeface="Roboto Thin"/>
                <a:cs typeface="Roboto Thin"/>
              </a:endParaRPr>
            </a:p>
            <a:p>
              <a:pPr algn="ctr">
                <a:lnSpc>
                  <a:spcPts val="800"/>
                </a:lnSpc>
              </a:pPr>
              <a:r>
                <a:rPr lang="en-US" sz="900" dirty="0" smtClean="0">
                  <a:solidFill>
                    <a:schemeClr val="tx2"/>
                  </a:solidFill>
                  <a:latin typeface="Roboto Thin"/>
                  <a:cs typeface="Roboto Thin"/>
                </a:rPr>
                <a:t>Flash</a:t>
              </a:r>
            </a:p>
          </p:txBody>
        </p:sp>
        <p:sp>
          <p:nvSpPr>
            <p:cNvPr id="255" name="Rectangle 254"/>
            <p:cNvSpPr/>
            <p:nvPr/>
          </p:nvSpPr>
          <p:spPr>
            <a:xfrm>
              <a:off x="6967900" y="2599162"/>
              <a:ext cx="1078742" cy="329296"/>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IO</a:t>
              </a:r>
              <a:r>
                <a:rPr lang="en-US" sz="900" dirty="0">
                  <a:solidFill>
                    <a:schemeClr val="tx2"/>
                  </a:solidFill>
                  <a:latin typeface="Roboto Thin"/>
                  <a:cs typeface="Roboto Thin"/>
                </a:rPr>
                <a:t> </a:t>
              </a:r>
              <a:r>
                <a:rPr lang="en-US" sz="900" dirty="0" smtClean="0">
                  <a:solidFill>
                    <a:schemeClr val="tx2"/>
                  </a:solidFill>
                  <a:latin typeface="Roboto Thin"/>
                  <a:cs typeface="Roboto Thin"/>
                </a:rPr>
                <a:t>Controller</a:t>
              </a:r>
            </a:p>
          </p:txBody>
        </p:sp>
        <p:sp>
          <p:nvSpPr>
            <p:cNvPr id="256" name="Rectangle 255"/>
            <p:cNvSpPr/>
            <p:nvPr/>
          </p:nvSpPr>
          <p:spPr>
            <a:xfrm>
              <a:off x="8046177" y="2599156"/>
              <a:ext cx="1078742" cy="329296"/>
            </a:xfrm>
            <a:prstGeom prst="rect">
              <a:avLst/>
            </a:prstGeom>
            <a:solidFill>
              <a:srgbClr val="FF572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a:t>
              </a:r>
            </a:p>
            <a:p>
              <a:pPr algn="ctr">
                <a:lnSpc>
                  <a:spcPts val="800"/>
                </a:lnSpc>
              </a:pPr>
              <a:r>
                <a:rPr lang="en-US" sz="900" dirty="0" smtClean="0">
                  <a:solidFill>
                    <a:schemeClr val="tx2"/>
                  </a:solidFill>
                  <a:latin typeface="Roboto Thin"/>
                  <a:cs typeface="Roboto Thin"/>
                </a:rPr>
                <a:t>Expander</a:t>
              </a:r>
            </a:p>
          </p:txBody>
        </p:sp>
        <p:sp>
          <p:nvSpPr>
            <p:cNvPr id="257" name="Rectangle 256"/>
            <p:cNvSpPr/>
            <p:nvPr/>
          </p:nvSpPr>
          <p:spPr>
            <a:xfrm>
              <a:off x="6967527" y="2923816"/>
              <a:ext cx="2157484" cy="182942"/>
            </a:xfrm>
            <a:prstGeom prst="rect">
              <a:avLst/>
            </a:prstGeom>
            <a:solidFill>
              <a:srgbClr val="FFC10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12Gb SAS Channels</a:t>
              </a:r>
            </a:p>
          </p:txBody>
        </p:sp>
        <p:sp>
          <p:nvSpPr>
            <p:cNvPr id="258" name="Rectangle 257"/>
            <p:cNvSpPr/>
            <p:nvPr/>
          </p:nvSpPr>
          <p:spPr>
            <a:xfrm>
              <a:off x="4630254" y="3104585"/>
              <a:ext cx="4494757" cy="182942"/>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HAC (NTB &amp; IPC)</a:t>
              </a:r>
            </a:p>
          </p:txBody>
        </p:sp>
        <p:cxnSp>
          <p:nvCxnSpPr>
            <p:cNvPr id="259" name="Straight Connector 258"/>
            <p:cNvCxnSpPr/>
            <p:nvPr/>
          </p:nvCxnSpPr>
          <p:spPr>
            <a:xfrm>
              <a:off x="4626726" y="2566321"/>
              <a:ext cx="4494757" cy="0"/>
            </a:xfrm>
            <a:prstGeom prst="line">
              <a:avLst/>
            </a:prstGeom>
            <a:ln w="635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0" name="Rectangle 259"/>
            <p:cNvSpPr/>
            <p:nvPr/>
          </p:nvSpPr>
          <p:spPr>
            <a:xfrm>
              <a:off x="4639675" y="2031916"/>
              <a:ext cx="1511998"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SCM/BBM</a:t>
              </a:r>
            </a:p>
          </p:txBody>
        </p:sp>
        <p:sp>
          <p:nvSpPr>
            <p:cNvPr id="261" name="Rectangle 260"/>
            <p:cNvSpPr/>
            <p:nvPr/>
          </p:nvSpPr>
          <p:spPr>
            <a:xfrm>
              <a:off x="6142969" y="2029651"/>
              <a:ext cx="1475998" cy="252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PSUs</a:t>
              </a:r>
            </a:p>
          </p:txBody>
        </p:sp>
        <p:sp>
          <p:nvSpPr>
            <p:cNvPr id="262" name="Rectangle 261"/>
            <p:cNvSpPr/>
            <p:nvPr/>
          </p:nvSpPr>
          <p:spPr>
            <a:xfrm>
              <a:off x="7608113" y="2031166"/>
              <a:ext cx="1511998" cy="25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FANs</a:t>
              </a:r>
            </a:p>
          </p:txBody>
        </p:sp>
        <p:sp>
          <p:nvSpPr>
            <p:cNvPr id="263" name="Rectangle 262"/>
            <p:cNvSpPr/>
            <p:nvPr/>
          </p:nvSpPr>
          <p:spPr>
            <a:xfrm>
              <a:off x="4627421" y="3497441"/>
              <a:ext cx="449835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Thin"/>
                  <a:cs typeface="Roboto Thin"/>
                </a:rPr>
                <a:t>SAS/ SATA HDD/SSD</a:t>
              </a:r>
            </a:p>
          </p:txBody>
        </p:sp>
        <p:grpSp>
          <p:nvGrpSpPr>
            <p:cNvPr id="264" name="Group 263"/>
            <p:cNvGrpSpPr/>
            <p:nvPr/>
          </p:nvGrpSpPr>
          <p:grpSpPr>
            <a:xfrm>
              <a:off x="6817191" y="3677441"/>
              <a:ext cx="1422405" cy="420202"/>
              <a:chOff x="2265768" y="3678730"/>
              <a:chExt cx="1422405" cy="420202"/>
            </a:xfrm>
          </p:grpSpPr>
          <p:sp>
            <p:nvSpPr>
              <p:cNvPr id="265" name="Rectangle 264"/>
              <p:cNvSpPr/>
              <p:nvPr/>
            </p:nvSpPr>
            <p:spPr>
              <a:xfrm>
                <a:off x="2430201" y="3793720"/>
                <a:ext cx="1257972" cy="305212"/>
              </a:xfrm>
              <a:prstGeom prst="rect">
                <a:avLst/>
              </a:prstGeom>
            </p:spPr>
            <p:txBody>
              <a:bodyPr wrap="square" lIns="0" tIns="0" rIns="0" bIns="0">
                <a:spAutoFit/>
              </a:bodyPr>
              <a:lstStyle/>
              <a:p>
                <a:pPr>
                  <a:lnSpc>
                    <a:spcPct val="150000"/>
                  </a:lnSpc>
                </a:pPr>
                <a:r>
                  <a:rPr lang="en-US" sz="1400" dirty="0" smtClean="0">
                    <a:solidFill>
                      <a:schemeClr val="accent3">
                        <a:lumMod val="75000"/>
                      </a:schemeClr>
                    </a:solidFill>
                    <a:latin typeface="Roboto Thin"/>
                    <a:ea typeface="Open Sans Extrabold" pitchFamily="34" charset="0"/>
                    <a:cs typeface="Roboto Thin"/>
                  </a:rPr>
                  <a:t>Hardware</a:t>
                </a:r>
                <a:endParaRPr lang="en-US" sz="1400" dirty="0">
                  <a:solidFill>
                    <a:schemeClr val="accent3">
                      <a:lumMod val="75000"/>
                    </a:schemeClr>
                  </a:solidFill>
                  <a:latin typeface="Roboto Thin"/>
                  <a:ea typeface="Open Sans" pitchFamily="34" charset="0"/>
                  <a:cs typeface="Roboto Thin"/>
                </a:endParaRPr>
              </a:p>
            </p:txBody>
          </p:sp>
          <p:sp>
            <p:nvSpPr>
              <p:cNvPr id="266" name="Oval 265"/>
              <p:cNvSpPr/>
              <p:nvPr/>
            </p:nvSpPr>
            <p:spPr>
              <a:xfrm>
                <a:off x="2265768" y="39429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67" name="Straight Connector 266"/>
              <p:cNvCxnSpPr>
                <a:stCxn id="263" idx="2"/>
                <a:endCxn id="266" idx="0"/>
              </p:cNvCxnSpPr>
              <p:nvPr/>
            </p:nvCxnSpPr>
            <p:spPr>
              <a:xfrm flipH="1">
                <a:off x="2322918" y="3678730"/>
                <a:ext cx="2255" cy="264223"/>
              </a:xfrm>
              <a:prstGeom prst="line">
                <a:avLst/>
              </a:prstGeom>
              <a:ln w="635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68" name="Rectangle 267"/>
            <p:cNvSpPr/>
            <p:nvPr/>
          </p:nvSpPr>
          <p:spPr>
            <a:xfrm>
              <a:off x="4631426" y="1057574"/>
              <a:ext cx="4500000" cy="3600000"/>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r>
                <a:rPr lang="en-US" sz="1300" dirty="0" smtClean="0">
                  <a:solidFill>
                    <a:schemeClr val="tx2"/>
                  </a:solidFill>
                  <a:latin typeface="Roboto Medium"/>
                  <a:cs typeface="Roboto Medium"/>
                </a:rPr>
                <a:t>Storage Controller 2</a:t>
              </a:r>
            </a:p>
          </p:txBody>
        </p:sp>
        <p:sp>
          <p:nvSpPr>
            <p:cNvPr id="269" name="Rectangle 268"/>
            <p:cNvSpPr/>
            <p:nvPr/>
          </p:nvSpPr>
          <p:spPr>
            <a:xfrm>
              <a:off x="4626571" y="3951363"/>
              <a:ext cx="4500000" cy="360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tx2"/>
                  </a:solidFill>
                  <a:latin typeface="Roboto Light"/>
                  <a:cs typeface="Roboto Light"/>
                </a:rPr>
                <a:t>QSAN Storage Kernel</a:t>
              </a:r>
            </a:p>
          </p:txBody>
        </p:sp>
        <p:sp>
          <p:nvSpPr>
            <p:cNvPr id="270" name="Rectangle 269"/>
            <p:cNvSpPr/>
            <p:nvPr/>
          </p:nvSpPr>
          <p:spPr>
            <a:xfrm>
              <a:off x="4626571" y="3589285"/>
              <a:ext cx="4500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2"/>
                  </a:solidFill>
                  <a:latin typeface="Roboto Light"/>
                  <a:cs typeface="Roboto Light"/>
                </a:rPr>
                <a:t>High Availability Cluster (HAC)</a:t>
              </a:r>
            </a:p>
            <a:p>
              <a:pPr algn="ctr">
                <a:lnSpc>
                  <a:spcPts val="900"/>
                </a:lnSpc>
              </a:pPr>
              <a:r>
                <a:rPr lang="en-US" sz="900" dirty="0" smtClean="0">
                  <a:solidFill>
                    <a:schemeClr val="tx2"/>
                  </a:solidFill>
                  <a:latin typeface="Roboto Light"/>
                  <a:cs typeface="Roboto Light"/>
                </a:rPr>
                <a:t>Cache Mirroring (NTB)  &amp; Status / Configuration Synchronization (IPC)</a:t>
              </a:r>
            </a:p>
          </p:txBody>
        </p:sp>
        <p:sp>
          <p:nvSpPr>
            <p:cNvPr id="271" name="Rectangle 270"/>
            <p:cNvSpPr/>
            <p:nvPr/>
          </p:nvSpPr>
          <p:spPr>
            <a:xfrm>
              <a:off x="8225605" y="1548072"/>
              <a:ext cx="898951" cy="205086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IO Module</a:t>
              </a:r>
            </a:p>
          </p:txBody>
        </p:sp>
        <p:sp>
          <p:nvSpPr>
            <p:cNvPr id="272" name="Rectangle 271"/>
            <p:cNvSpPr/>
            <p:nvPr/>
          </p:nvSpPr>
          <p:spPr>
            <a:xfrm>
              <a:off x="8225359" y="2891318"/>
              <a:ext cx="898951" cy="46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10GbE iSCSI</a:t>
              </a:r>
            </a:p>
          </p:txBody>
        </p:sp>
        <p:sp>
          <p:nvSpPr>
            <p:cNvPr id="273" name="Rectangle 272"/>
            <p:cNvSpPr/>
            <p:nvPr/>
          </p:nvSpPr>
          <p:spPr>
            <a:xfrm>
              <a:off x="8227117" y="2423120"/>
              <a:ext cx="898951" cy="468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1GbE iSCSI</a:t>
              </a:r>
            </a:p>
          </p:txBody>
        </p:sp>
        <p:sp>
          <p:nvSpPr>
            <p:cNvPr id="274" name="Rectangle 273"/>
            <p:cNvSpPr/>
            <p:nvPr/>
          </p:nvSpPr>
          <p:spPr>
            <a:xfrm>
              <a:off x="8226305" y="1992215"/>
              <a:ext cx="898951" cy="43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16Gb FC</a:t>
              </a:r>
            </a:p>
          </p:txBody>
        </p:sp>
        <p:sp>
          <p:nvSpPr>
            <p:cNvPr id="275" name="Rectangle 274"/>
            <p:cNvSpPr/>
            <p:nvPr/>
          </p:nvSpPr>
          <p:spPr>
            <a:xfrm>
              <a:off x="8229593" y="1559603"/>
              <a:ext cx="898951" cy="432000"/>
            </a:xfrm>
            <a:prstGeom prst="rect">
              <a:avLst/>
            </a:prstGeom>
            <a:solidFill>
              <a:srgbClr val="B9DB9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3">
                      <a:lumMod val="50000"/>
                    </a:schemeClr>
                  </a:solidFill>
                  <a:latin typeface="Roboto Thin"/>
                  <a:cs typeface="Roboto Thin"/>
                </a:rPr>
                <a:t>12Gb SAS</a:t>
              </a:r>
            </a:p>
          </p:txBody>
        </p:sp>
        <p:sp>
          <p:nvSpPr>
            <p:cNvPr id="276" name="Rectangle 275"/>
            <p:cNvSpPr/>
            <p:nvPr/>
          </p:nvSpPr>
          <p:spPr>
            <a:xfrm>
              <a:off x="7328037" y="1548008"/>
              <a:ext cx="898951" cy="2051999"/>
            </a:xfrm>
            <a:prstGeom prst="rect">
              <a:avLst/>
            </a:prstGeom>
            <a:solidFill>
              <a:srgbClr val="FF9800"/>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Data Module</a:t>
              </a:r>
            </a:p>
          </p:txBody>
        </p:sp>
        <p:sp>
          <p:nvSpPr>
            <p:cNvPr id="277" name="Rectangle 276"/>
            <p:cNvSpPr/>
            <p:nvPr/>
          </p:nvSpPr>
          <p:spPr>
            <a:xfrm>
              <a:off x="5527578" y="1567122"/>
              <a:ext cx="1800000" cy="203158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800"/>
                </a:lnSpc>
              </a:pPr>
              <a:r>
                <a:rPr lang="en-US" sz="900" dirty="0" smtClean="0">
                  <a:solidFill>
                    <a:schemeClr val="tx2"/>
                  </a:solidFill>
                  <a:latin typeface="Roboto Light"/>
                  <a:cs typeface="Roboto Light"/>
                </a:rPr>
                <a:t>Volume Module</a:t>
              </a:r>
            </a:p>
          </p:txBody>
        </p:sp>
        <p:sp>
          <p:nvSpPr>
            <p:cNvPr id="278" name="Rectangle 277"/>
            <p:cNvSpPr/>
            <p:nvPr/>
          </p:nvSpPr>
          <p:spPr>
            <a:xfrm>
              <a:off x="4628297" y="1573282"/>
              <a:ext cx="898951" cy="20253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Light"/>
                  <a:cs typeface="Roboto Light"/>
                </a:rPr>
                <a:t>Management</a:t>
              </a:r>
            </a:p>
            <a:p>
              <a:pPr algn="ctr">
                <a:lnSpc>
                  <a:spcPts val="900"/>
                </a:lnSpc>
              </a:pPr>
              <a:r>
                <a:rPr lang="en-US" sz="900" dirty="0" smtClean="0">
                  <a:solidFill>
                    <a:schemeClr val="tx2"/>
                  </a:solidFill>
                  <a:latin typeface="Roboto Light"/>
                  <a:cs typeface="Roboto Light"/>
                </a:rPr>
                <a:t>Module</a:t>
              </a:r>
            </a:p>
          </p:txBody>
        </p:sp>
        <p:sp>
          <p:nvSpPr>
            <p:cNvPr id="279" name="Rectangle 278"/>
            <p:cNvSpPr/>
            <p:nvPr/>
          </p:nvSpPr>
          <p:spPr>
            <a:xfrm>
              <a:off x="7327113" y="2994270"/>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VSS</a:t>
              </a:r>
            </a:p>
          </p:txBody>
        </p:sp>
        <p:sp>
          <p:nvSpPr>
            <p:cNvPr id="280" name="Rectangle 279"/>
            <p:cNvSpPr/>
            <p:nvPr/>
          </p:nvSpPr>
          <p:spPr>
            <a:xfrm>
              <a:off x="7328356" y="2633909"/>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VAAI</a:t>
              </a:r>
            </a:p>
          </p:txBody>
        </p:sp>
        <p:sp>
          <p:nvSpPr>
            <p:cNvPr id="281" name="Rectangle 280"/>
            <p:cNvSpPr/>
            <p:nvPr/>
          </p:nvSpPr>
          <p:spPr>
            <a:xfrm>
              <a:off x="7796188" y="2992099"/>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ODX</a:t>
              </a:r>
            </a:p>
          </p:txBody>
        </p:sp>
        <p:sp>
          <p:nvSpPr>
            <p:cNvPr id="282" name="Rectangle 281"/>
            <p:cNvSpPr/>
            <p:nvPr/>
          </p:nvSpPr>
          <p:spPr>
            <a:xfrm>
              <a:off x="7795331" y="2631636"/>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SRM</a:t>
              </a:r>
            </a:p>
          </p:txBody>
        </p:sp>
        <p:sp>
          <p:nvSpPr>
            <p:cNvPr id="283" name="Rectangle 282"/>
            <p:cNvSpPr/>
            <p:nvPr/>
          </p:nvSpPr>
          <p:spPr>
            <a:xfrm>
              <a:off x="7329652" y="2277321"/>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MPIO</a:t>
              </a:r>
            </a:p>
          </p:txBody>
        </p:sp>
        <p:sp>
          <p:nvSpPr>
            <p:cNvPr id="284" name="Rectangle 283"/>
            <p:cNvSpPr/>
            <p:nvPr/>
          </p:nvSpPr>
          <p:spPr>
            <a:xfrm>
              <a:off x="7328883" y="1916962"/>
              <a:ext cx="467999"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Trunking</a:t>
              </a:r>
            </a:p>
            <a:p>
              <a:pPr algn="ctr">
                <a:lnSpc>
                  <a:spcPts val="900"/>
                </a:lnSpc>
              </a:pPr>
              <a:r>
                <a:rPr lang="en-US" sz="900" dirty="0" smtClean="0">
                  <a:solidFill>
                    <a:schemeClr val="accent4">
                      <a:lumMod val="50000"/>
                    </a:schemeClr>
                  </a:solidFill>
                  <a:latin typeface="Roboto Thin"/>
                  <a:cs typeface="Roboto Thin"/>
                </a:rPr>
                <a:t>LACP</a:t>
              </a:r>
            </a:p>
          </p:txBody>
        </p:sp>
        <p:sp>
          <p:nvSpPr>
            <p:cNvPr id="285" name="Rectangle 284"/>
            <p:cNvSpPr/>
            <p:nvPr/>
          </p:nvSpPr>
          <p:spPr>
            <a:xfrm>
              <a:off x="7795552" y="2274241"/>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MC/S</a:t>
              </a:r>
            </a:p>
          </p:txBody>
        </p:sp>
        <p:sp>
          <p:nvSpPr>
            <p:cNvPr id="286" name="Rectangle 285"/>
            <p:cNvSpPr/>
            <p:nvPr/>
          </p:nvSpPr>
          <p:spPr>
            <a:xfrm>
              <a:off x="7796537" y="1914689"/>
              <a:ext cx="432000"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Mutual</a:t>
              </a:r>
            </a:p>
            <a:p>
              <a:pPr algn="ctr">
                <a:lnSpc>
                  <a:spcPts val="900"/>
                </a:lnSpc>
              </a:pPr>
              <a:r>
                <a:rPr lang="en-US" sz="900" dirty="0" smtClean="0">
                  <a:solidFill>
                    <a:schemeClr val="accent4">
                      <a:lumMod val="50000"/>
                    </a:schemeClr>
                  </a:solidFill>
                  <a:latin typeface="Roboto Thin"/>
                  <a:cs typeface="Roboto Thin"/>
                </a:rPr>
                <a:t>CHAP</a:t>
              </a:r>
            </a:p>
          </p:txBody>
        </p:sp>
        <p:sp>
          <p:nvSpPr>
            <p:cNvPr id="287" name="Rectangle 286"/>
            <p:cNvSpPr/>
            <p:nvPr/>
          </p:nvSpPr>
          <p:spPr>
            <a:xfrm>
              <a:off x="7328619" y="1556842"/>
              <a:ext cx="467999" cy="3600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QSOE</a:t>
              </a:r>
            </a:p>
          </p:txBody>
        </p:sp>
        <p:sp>
          <p:nvSpPr>
            <p:cNvPr id="288" name="Rectangle 287"/>
            <p:cNvSpPr/>
            <p:nvPr/>
          </p:nvSpPr>
          <p:spPr>
            <a:xfrm>
              <a:off x="7797500" y="1557167"/>
              <a:ext cx="432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MTU</a:t>
              </a:r>
            </a:p>
          </p:txBody>
        </p:sp>
        <p:sp>
          <p:nvSpPr>
            <p:cNvPr id="289" name="Rectangle 288"/>
            <p:cNvSpPr/>
            <p:nvPr/>
          </p:nvSpPr>
          <p:spPr>
            <a:xfrm>
              <a:off x="5526105" y="3097178"/>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RAID/Pool</a:t>
              </a:r>
            </a:p>
          </p:txBody>
        </p:sp>
        <p:sp>
          <p:nvSpPr>
            <p:cNvPr id="290" name="Rectangle 289"/>
            <p:cNvSpPr/>
            <p:nvPr/>
          </p:nvSpPr>
          <p:spPr>
            <a:xfrm>
              <a:off x="6424289" y="3094981"/>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Thin Provisioning</a:t>
              </a:r>
            </a:p>
          </p:txBody>
        </p:sp>
        <p:sp>
          <p:nvSpPr>
            <p:cNvPr id="291" name="Rectangle 290"/>
            <p:cNvSpPr/>
            <p:nvPr/>
          </p:nvSpPr>
          <p:spPr>
            <a:xfrm>
              <a:off x="5523546" y="2842443"/>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Smart Recovery</a:t>
              </a:r>
            </a:p>
          </p:txBody>
        </p:sp>
        <p:sp>
          <p:nvSpPr>
            <p:cNvPr id="292" name="Rectangle 291"/>
            <p:cNvSpPr/>
            <p:nvPr/>
          </p:nvSpPr>
          <p:spPr>
            <a:xfrm>
              <a:off x="6422973" y="2840927"/>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Fast Rebuild</a:t>
              </a:r>
            </a:p>
          </p:txBody>
        </p:sp>
        <p:sp>
          <p:nvSpPr>
            <p:cNvPr id="293" name="Rectangle 292"/>
            <p:cNvSpPr/>
            <p:nvPr/>
          </p:nvSpPr>
          <p:spPr>
            <a:xfrm>
              <a:off x="5526306" y="2588596"/>
              <a:ext cx="898951" cy="256119"/>
            </a:xfrm>
            <a:prstGeom prst="rect">
              <a:avLst/>
            </a:prstGeom>
            <a:solidFill>
              <a:srgbClr val="E1EA8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Migration</a:t>
              </a:r>
            </a:p>
          </p:txBody>
        </p:sp>
        <p:sp>
          <p:nvSpPr>
            <p:cNvPr id="297" name="Rectangle 296"/>
            <p:cNvSpPr/>
            <p:nvPr/>
          </p:nvSpPr>
          <p:spPr>
            <a:xfrm>
              <a:off x="6424490" y="2586399"/>
              <a:ext cx="898951"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Roaming</a:t>
              </a:r>
            </a:p>
          </p:txBody>
        </p:sp>
        <p:sp>
          <p:nvSpPr>
            <p:cNvPr id="298" name="Rectangle 297"/>
            <p:cNvSpPr/>
            <p:nvPr/>
          </p:nvSpPr>
          <p:spPr>
            <a:xfrm>
              <a:off x="5526359" y="2335875"/>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Writeable Snapshot</a:t>
              </a:r>
            </a:p>
          </p:txBody>
        </p:sp>
        <p:sp>
          <p:nvSpPr>
            <p:cNvPr id="300" name="Rectangle 299"/>
            <p:cNvSpPr/>
            <p:nvPr/>
          </p:nvSpPr>
          <p:spPr>
            <a:xfrm>
              <a:off x="6424543" y="2333678"/>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800"/>
                </a:lnSpc>
              </a:pPr>
              <a:r>
                <a:rPr lang="en-US" sz="900" dirty="0" smtClean="0">
                  <a:solidFill>
                    <a:schemeClr val="accent4">
                      <a:lumMod val="50000"/>
                    </a:schemeClr>
                  </a:solidFill>
                  <a:latin typeface="Roboto Thin"/>
                  <a:cs typeface="Roboto Thin"/>
                </a:rPr>
                <a:t>Volume Cloning</a:t>
              </a:r>
            </a:p>
          </p:txBody>
        </p:sp>
        <p:sp>
          <p:nvSpPr>
            <p:cNvPr id="311" name="Rectangle 310"/>
            <p:cNvSpPr/>
            <p:nvPr/>
          </p:nvSpPr>
          <p:spPr>
            <a:xfrm>
              <a:off x="5524793" y="2080410"/>
              <a:ext cx="898951" cy="256119"/>
            </a:xfrm>
            <a:prstGeom prst="rect">
              <a:avLst/>
            </a:prstGeom>
            <a:solidFill>
              <a:srgbClr val="ABC2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Remote Replication</a:t>
              </a:r>
            </a:p>
          </p:txBody>
        </p:sp>
        <p:sp>
          <p:nvSpPr>
            <p:cNvPr id="313" name="Rectangle 312"/>
            <p:cNvSpPr/>
            <p:nvPr/>
          </p:nvSpPr>
          <p:spPr>
            <a:xfrm>
              <a:off x="6424148" y="2078700"/>
              <a:ext cx="898951" cy="256119"/>
            </a:xfrm>
            <a:prstGeom prst="rect">
              <a:avLst/>
            </a:prstGeom>
            <a:solidFill>
              <a:srgbClr val="C7E11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Traffic Shaping</a:t>
              </a:r>
            </a:p>
          </p:txBody>
        </p:sp>
        <p:sp>
          <p:nvSpPr>
            <p:cNvPr id="316" name="Rectangle 315"/>
            <p:cNvSpPr/>
            <p:nvPr/>
          </p:nvSpPr>
          <p:spPr>
            <a:xfrm>
              <a:off x="5522203" y="1823962"/>
              <a:ext cx="1802097" cy="2561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SSD Caching</a:t>
              </a:r>
            </a:p>
          </p:txBody>
        </p:sp>
        <p:sp>
          <p:nvSpPr>
            <p:cNvPr id="317" name="Rectangle 316"/>
            <p:cNvSpPr/>
            <p:nvPr/>
          </p:nvSpPr>
          <p:spPr>
            <a:xfrm>
              <a:off x="5523772" y="1567711"/>
              <a:ext cx="1802097" cy="256119"/>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accent4">
                      <a:lumMod val="50000"/>
                    </a:schemeClr>
                  </a:solidFill>
                  <a:latin typeface="Roboto Thin"/>
                  <a:cs typeface="Roboto Thin"/>
                </a:rPr>
                <a:t>Automatic Storage Tiering </a:t>
              </a:r>
            </a:p>
          </p:txBody>
        </p:sp>
        <p:sp>
          <p:nvSpPr>
            <p:cNvPr id="318" name="Rectangle 317"/>
            <p:cNvSpPr/>
            <p:nvPr/>
          </p:nvSpPr>
          <p:spPr>
            <a:xfrm>
              <a:off x="4631226" y="2692081"/>
              <a:ext cx="898951" cy="61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Monitors</a:t>
              </a:r>
            </a:p>
            <a:p>
              <a:pPr algn="ctr">
                <a:lnSpc>
                  <a:spcPts val="900"/>
                </a:lnSpc>
              </a:pPr>
              <a:r>
                <a:rPr lang="en-US" sz="900" dirty="0" smtClean="0">
                  <a:solidFill>
                    <a:schemeClr val="tx1"/>
                  </a:solidFill>
                  <a:latin typeface="Roboto Thin"/>
                  <a:cs typeface="Roboto Thin"/>
                </a:rPr>
                <a:t>System / Volume</a:t>
              </a:r>
            </a:p>
            <a:p>
              <a:pPr algn="ctr">
                <a:lnSpc>
                  <a:spcPts val="900"/>
                </a:lnSpc>
              </a:pPr>
              <a:r>
                <a:rPr lang="en-US" sz="900" dirty="0" smtClean="0">
                  <a:solidFill>
                    <a:schemeClr val="tx1"/>
                  </a:solidFill>
                  <a:latin typeface="Roboto Thin"/>
                  <a:cs typeface="Roboto Thin"/>
                </a:rPr>
                <a:t>Performance / </a:t>
              </a:r>
            </a:p>
            <a:p>
              <a:pPr algn="ctr">
                <a:lnSpc>
                  <a:spcPts val="900"/>
                </a:lnSpc>
              </a:pPr>
              <a:r>
                <a:rPr lang="en-US" sz="900" dirty="0" smtClean="0">
                  <a:solidFill>
                    <a:schemeClr val="tx1"/>
                  </a:solidFill>
                  <a:latin typeface="Roboto Thin"/>
                  <a:cs typeface="Roboto Thin"/>
                </a:rPr>
                <a:t>Enclosure</a:t>
              </a:r>
            </a:p>
          </p:txBody>
        </p:sp>
        <p:sp>
          <p:nvSpPr>
            <p:cNvPr id="372" name="Rectangle 371"/>
            <p:cNvSpPr/>
            <p:nvPr/>
          </p:nvSpPr>
          <p:spPr>
            <a:xfrm>
              <a:off x="4633280" y="2077474"/>
              <a:ext cx="898951" cy="61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Light"/>
                  <a:cs typeface="Roboto Light"/>
                </a:rPr>
                <a:t>Notifications</a:t>
              </a:r>
            </a:p>
            <a:p>
              <a:pPr algn="ctr">
                <a:lnSpc>
                  <a:spcPts val="900"/>
                </a:lnSpc>
              </a:pPr>
              <a:r>
                <a:rPr lang="en-US" sz="900" dirty="0" smtClean="0">
                  <a:solidFill>
                    <a:schemeClr val="tx1"/>
                  </a:solidFill>
                  <a:latin typeface="Roboto Thin"/>
                  <a:cs typeface="Roboto Thin"/>
                </a:rPr>
                <a:t>Email</a:t>
              </a:r>
            </a:p>
            <a:p>
              <a:pPr algn="ctr">
                <a:lnSpc>
                  <a:spcPts val="900"/>
                </a:lnSpc>
              </a:pPr>
              <a:r>
                <a:rPr lang="en-US" sz="900" dirty="0" smtClean="0">
                  <a:solidFill>
                    <a:schemeClr val="tx1"/>
                  </a:solidFill>
                  <a:latin typeface="Roboto Thin"/>
                  <a:cs typeface="Roboto Thin"/>
                </a:rPr>
                <a:t>SNMP</a:t>
              </a:r>
            </a:p>
            <a:p>
              <a:pPr algn="ctr">
                <a:lnSpc>
                  <a:spcPts val="900"/>
                </a:lnSpc>
              </a:pPr>
              <a:r>
                <a:rPr lang="en-US" sz="900" dirty="0" smtClean="0">
                  <a:solidFill>
                    <a:schemeClr val="tx1"/>
                  </a:solidFill>
                  <a:latin typeface="Roboto Thin"/>
                  <a:cs typeface="Roboto Thin"/>
                </a:rPr>
                <a:t>Syslog</a:t>
              </a:r>
            </a:p>
          </p:txBody>
        </p:sp>
        <p:sp>
          <p:nvSpPr>
            <p:cNvPr id="387" name="Rectangle 386"/>
            <p:cNvSpPr/>
            <p:nvPr/>
          </p:nvSpPr>
          <p:spPr>
            <a:xfrm>
              <a:off x="4629010" y="1825511"/>
              <a:ext cx="898951" cy="252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Wake-on-LAN</a:t>
              </a:r>
            </a:p>
          </p:txBody>
        </p:sp>
        <p:sp>
          <p:nvSpPr>
            <p:cNvPr id="388" name="Rectangle 387"/>
            <p:cNvSpPr/>
            <p:nvPr/>
          </p:nvSpPr>
          <p:spPr>
            <a:xfrm>
              <a:off x="4631611" y="1572588"/>
              <a:ext cx="898951" cy="2520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solidFill>
                  <a:latin typeface="Roboto Thin"/>
                  <a:cs typeface="Roboto Thin"/>
                </a:rPr>
                <a:t>Wake-on-SAS</a:t>
              </a:r>
            </a:p>
          </p:txBody>
        </p:sp>
        <p:sp>
          <p:nvSpPr>
            <p:cNvPr id="389" name="Rectangle 388"/>
            <p:cNvSpPr/>
            <p:nvPr/>
          </p:nvSpPr>
          <p:spPr>
            <a:xfrm>
              <a:off x="4627113" y="1064102"/>
              <a:ext cx="4497940" cy="50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36000" rtlCol="0" anchor="b"/>
            <a:lstStyle/>
            <a:p>
              <a:pPr algn="ctr">
                <a:lnSpc>
                  <a:spcPts val="900"/>
                </a:lnSpc>
              </a:pPr>
              <a:r>
                <a:rPr lang="en-US" sz="900" dirty="0" smtClean="0">
                  <a:solidFill>
                    <a:schemeClr val="tx2"/>
                  </a:solidFill>
                  <a:latin typeface="Roboto Thin"/>
                  <a:cs typeface="Roboto Thin"/>
                </a:rPr>
                <a:t>User Interface Module</a:t>
              </a:r>
            </a:p>
          </p:txBody>
        </p:sp>
        <p:sp>
          <p:nvSpPr>
            <p:cNvPr id="390" name="Rectangle 389"/>
            <p:cNvSpPr/>
            <p:nvPr/>
          </p:nvSpPr>
          <p:spPr>
            <a:xfrm>
              <a:off x="4631811" y="106260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QCentral</a:t>
              </a:r>
            </a:p>
          </p:txBody>
        </p:sp>
        <p:sp>
          <p:nvSpPr>
            <p:cNvPr id="391" name="Rectangle 390"/>
            <p:cNvSpPr/>
            <p:nvPr/>
          </p:nvSpPr>
          <p:spPr>
            <a:xfrm>
              <a:off x="5245138" y="1061548"/>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API</a:t>
              </a:r>
            </a:p>
          </p:txBody>
        </p:sp>
        <p:sp>
          <p:nvSpPr>
            <p:cNvPr id="392" name="Rectangle 391"/>
            <p:cNvSpPr/>
            <p:nvPr/>
          </p:nvSpPr>
          <p:spPr>
            <a:xfrm>
              <a:off x="5891636" y="1063638"/>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CLI</a:t>
              </a:r>
            </a:p>
          </p:txBody>
        </p:sp>
        <p:sp>
          <p:nvSpPr>
            <p:cNvPr id="393" name="Rectangle 392"/>
            <p:cNvSpPr/>
            <p:nvPr/>
          </p:nvSpPr>
          <p:spPr>
            <a:xfrm>
              <a:off x="6538133" y="1062323"/>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LCM</a:t>
              </a:r>
            </a:p>
          </p:txBody>
        </p:sp>
        <p:sp>
          <p:nvSpPr>
            <p:cNvPr id="394" name="Rectangle 393"/>
            <p:cNvSpPr/>
            <p:nvPr/>
          </p:nvSpPr>
          <p:spPr>
            <a:xfrm>
              <a:off x="7187780" y="106100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Console</a:t>
              </a:r>
            </a:p>
          </p:txBody>
        </p:sp>
        <p:sp>
          <p:nvSpPr>
            <p:cNvPr id="395" name="Rectangle 394"/>
            <p:cNvSpPr/>
            <p:nvPr/>
          </p:nvSpPr>
          <p:spPr>
            <a:xfrm>
              <a:off x="7834531" y="1059693"/>
              <a:ext cx="648000" cy="252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SSH</a:t>
              </a:r>
            </a:p>
          </p:txBody>
        </p:sp>
        <p:sp>
          <p:nvSpPr>
            <p:cNvPr id="396" name="Rectangle 395"/>
            <p:cNvSpPr/>
            <p:nvPr/>
          </p:nvSpPr>
          <p:spPr>
            <a:xfrm>
              <a:off x="8481030" y="1062037"/>
              <a:ext cx="648000" cy="25200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smtClean="0">
                  <a:solidFill>
                    <a:schemeClr val="tx1">
                      <a:lumMod val="75000"/>
                    </a:schemeClr>
                  </a:solidFill>
                  <a:latin typeface="Roboto Thin"/>
                  <a:cs typeface="Roboto Thin"/>
                </a:rPr>
                <a:t>HTTPS/HTTP</a:t>
              </a:r>
            </a:p>
          </p:txBody>
        </p:sp>
      </p:grpSp>
      <p:sp>
        <p:nvSpPr>
          <p:cNvPr id="294" name="Rectangle 293"/>
          <p:cNvSpPr/>
          <p:nvPr/>
        </p:nvSpPr>
        <p:spPr>
          <a:xfrm>
            <a:off x="0" y="3599356"/>
            <a:ext cx="9144000" cy="362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ts val="900"/>
              </a:lnSpc>
            </a:pPr>
            <a:r>
              <a:rPr lang="en-US" sz="900" dirty="0">
                <a:solidFill>
                  <a:schemeClr val="tx2"/>
                </a:solidFill>
                <a:latin typeface="Roboto Light"/>
                <a:cs typeface="Roboto Light"/>
              </a:rPr>
              <a:t>High Availability Cluster (HAC)</a:t>
            </a:r>
          </a:p>
          <a:p>
            <a:pPr algn="ctr">
              <a:lnSpc>
                <a:spcPts val="900"/>
              </a:lnSpc>
            </a:pPr>
            <a:r>
              <a:rPr lang="en-US" sz="900" dirty="0">
                <a:solidFill>
                  <a:schemeClr val="tx2"/>
                </a:solidFill>
                <a:latin typeface="Roboto Light"/>
                <a:cs typeface="Roboto Light"/>
              </a:rPr>
              <a:t>Cache Mirroring (NTB)  &amp; Status / Configuration Synchronization (IPC)</a:t>
            </a:r>
          </a:p>
        </p:txBody>
      </p:sp>
    </p:spTree>
    <p:extLst>
      <p:ext uri="{BB962C8B-B14F-4D97-AF65-F5344CB8AC3E}">
        <p14:creationId xmlns:p14="http://schemas.microsoft.com/office/powerpoint/2010/main" val="39594287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p:tgtEl>
                                          <p:spTgt spid="154"/>
                                        </p:tgtEl>
                                        <p:attrNameLst>
                                          <p:attrName>ppt_y</p:attrName>
                                        </p:attrNameLst>
                                      </p:cBhvr>
                                      <p:tavLst>
                                        <p:tav tm="0">
                                          <p:val>
                                            <p:strVal val="#ppt_y+#ppt_h*1.125000"/>
                                          </p:val>
                                        </p:tav>
                                        <p:tav tm="100000">
                                          <p:val>
                                            <p:strVal val="#ppt_y"/>
                                          </p:val>
                                        </p:tav>
                                      </p:tavLst>
                                    </p:anim>
                                    <p:animEffect transition="in" filter="wipe(up)">
                                      <p:cBhvr>
                                        <p:cTn id="8" dur="500"/>
                                        <p:tgtEl>
                                          <p:spTgt spid="15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p:tgtEl>
                                          <p:spTgt spid="75"/>
                                        </p:tgtEl>
                                        <p:attrNameLst>
                                          <p:attrName>ppt_y</p:attrName>
                                        </p:attrNameLst>
                                      </p:cBhvr>
                                      <p:tavLst>
                                        <p:tav tm="0">
                                          <p:val>
                                            <p:strVal val="#ppt_y+#ppt_h*1.125000"/>
                                          </p:val>
                                        </p:tav>
                                        <p:tav tm="100000">
                                          <p:val>
                                            <p:strVal val="#ppt_y"/>
                                          </p:val>
                                        </p:tav>
                                      </p:tavLst>
                                    </p:anim>
                                    <p:animEffect transition="in" filter="wipe(up)">
                                      <p:cBhvr>
                                        <p:cTn id="13" dur="500"/>
                                        <p:tgtEl>
                                          <p:spTgt spid="7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p:tgtEl>
                                          <p:spTgt spid="76"/>
                                        </p:tgtEl>
                                        <p:attrNameLst>
                                          <p:attrName>ppt_y</p:attrName>
                                        </p:attrNameLst>
                                      </p:cBhvr>
                                      <p:tavLst>
                                        <p:tav tm="0">
                                          <p:val>
                                            <p:strVal val="#ppt_y+#ppt_h*1.125000"/>
                                          </p:val>
                                        </p:tav>
                                        <p:tav tm="100000">
                                          <p:val>
                                            <p:strVal val="#ppt_y"/>
                                          </p:val>
                                        </p:tav>
                                      </p:tavLst>
                                    </p:anim>
                                    <p:animEffect transition="in" filter="wipe(up)">
                                      <p:cBhvr>
                                        <p:cTn id="17" dur="500"/>
                                        <p:tgtEl>
                                          <p:spTgt spid="76"/>
                                        </p:tgtEl>
                                      </p:cBhvr>
                                    </p:animEffect>
                                  </p:childTnLst>
                                </p:cTn>
                              </p:par>
                            </p:childTnLst>
                          </p:cTn>
                        </p:par>
                        <p:par>
                          <p:cTn id="18" fill="hold">
                            <p:stCondLst>
                              <p:cond delay="1000"/>
                            </p:stCondLst>
                            <p:childTnLst>
                              <p:par>
                                <p:cTn id="19" presetID="12" presetClass="entr" presetSubtype="4" fill="hold" grpId="0" nodeType="afterEffect">
                                  <p:stCondLst>
                                    <p:cond delay="100"/>
                                  </p:stCondLst>
                                  <p:childTnLst>
                                    <p:set>
                                      <p:cBhvr>
                                        <p:cTn id="20" dur="1" fill="hold">
                                          <p:stCondLst>
                                            <p:cond delay="0"/>
                                          </p:stCondLst>
                                        </p:cTn>
                                        <p:tgtEl>
                                          <p:spTgt spid="109"/>
                                        </p:tgtEl>
                                        <p:attrNameLst>
                                          <p:attrName>style.visibility</p:attrName>
                                        </p:attrNameLst>
                                      </p:cBhvr>
                                      <p:to>
                                        <p:strVal val="visible"/>
                                      </p:to>
                                    </p:set>
                                    <p:anim calcmode="lin" valueType="num">
                                      <p:cBhvr additive="base">
                                        <p:cTn id="21" dur="500"/>
                                        <p:tgtEl>
                                          <p:spTgt spid="109"/>
                                        </p:tgtEl>
                                        <p:attrNameLst>
                                          <p:attrName>ppt_y</p:attrName>
                                        </p:attrNameLst>
                                      </p:cBhvr>
                                      <p:tavLst>
                                        <p:tav tm="0">
                                          <p:val>
                                            <p:strVal val="#ppt_y+#ppt_h*1.125000"/>
                                          </p:val>
                                        </p:tav>
                                        <p:tav tm="100000">
                                          <p:val>
                                            <p:strVal val="#ppt_y"/>
                                          </p:val>
                                        </p:tav>
                                      </p:tavLst>
                                    </p:anim>
                                    <p:animEffect transition="in" filter="wipe(up)">
                                      <p:cBhvr>
                                        <p:cTn id="22" dur="500"/>
                                        <p:tgtEl>
                                          <p:spTgt spid="109"/>
                                        </p:tgtEl>
                                      </p:cBhvr>
                                    </p:animEffect>
                                  </p:childTnLst>
                                </p:cTn>
                              </p:par>
                            </p:childTnLst>
                          </p:cTn>
                        </p:par>
                        <p:par>
                          <p:cTn id="23" fill="hold">
                            <p:stCondLst>
                              <p:cond delay="1600"/>
                            </p:stCondLst>
                            <p:childTnLst>
                              <p:par>
                                <p:cTn id="24" presetID="12" presetClass="entr" presetSubtype="4" fill="hold" grpId="0" nodeType="afterEffect">
                                  <p:stCondLst>
                                    <p:cond delay="10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p:tgtEl>
                                          <p:spTgt spid="107"/>
                                        </p:tgtEl>
                                        <p:attrNameLst>
                                          <p:attrName>ppt_y</p:attrName>
                                        </p:attrNameLst>
                                      </p:cBhvr>
                                      <p:tavLst>
                                        <p:tav tm="0">
                                          <p:val>
                                            <p:strVal val="#ppt_y+#ppt_h*1.125000"/>
                                          </p:val>
                                        </p:tav>
                                        <p:tav tm="100000">
                                          <p:val>
                                            <p:strVal val="#ppt_y"/>
                                          </p:val>
                                        </p:tav>
                                      </p:tavLst>
                                    </p:anim>
                                    <p:animEffect transition="in" filter="wipe(up)">
                                      <p:cBhvr>
                                        <p:cTn id="27" dur="500"/>
                                        <p:tgtEl>
                                          <p:spTgt spid="107"/>
                                        </p:tgtEl>
                                      </p:cBhvr>
                                    </p:animEffect>
                                  </p:childTnLst>
                                </p:cTn>
                              </p:par>
                            </p:childTnLst>
                          </p:cTn>
                        </p:par>
                        <p:par>
                          <p:cTn id="28" fill="hold">
                            <p:stCondLst>
                              <p:cond delay="2200"/>
                            </p:stCondLst>
                            <p:childTnLst>
                              <p:par>
                                <p:cTn id="29" presetID="12" presetClass="entr" presetSubtype="4" fill="hold" grpId="0" nodeType="afterEffect">
                                  <p:stCondLst>
                                    <p:cond delay="100"/>
                                  </p:stCondLst>
                                  <p:childTnLst>
                                    <p:set>
                                      <p:cBhvr>
                                        <p:cTn id="30" dur="1" fill="hold">
                                          <p:stCondLst>
                                            <p:cond delay="0"/>
                                          </p:stCondLst>
                                        </p:cTn>
                                        <p:tgtEl>
                                          <p:spTgt spid="110"/>
                                        </p:tgtEl>
                                        <p:attrNameLst>
                                          <p:attrName>style.visibility</p:attrName>
                                        </p:attrNameLst>
                                      </p:cBhvr>
                                      <p:to>
                                        <p:strVal val="visible"/>
                                      </p:to>
                                    </p:set>
                                    <p:anim calcmode="lin" valueType="num">
                                      <p:cBhvr additive="base">
                                        <p:cTn id="31" dur="500"/>
                                        <p:tgtEl>
                                          <p:spTgt spid="110"/>
                                        </p:tgtEl>
                                        <p:attrNameLst>
                                          <p:attrName>ppt_y</p:attrName>
                                        </p:attrNameLst>
                                      </p:cBhvr>
                                      <p:tavLst>
                                        <p:tav tm="0">
                                          <p:val>
                                            <p:strVal val="#ppt_y+#ppt_h*1.125000"/>
                                          </p:val>
                                        </p:tav>
                                        <p:tav tm="100000">
                                          <p:val>
                                            <p:strVal val="#ppt_y"/>
                                          </p:val>
                                        </p:tav>
                                      </p:tavLst>
                                    </p:anim>
                                    <p:animEffect transition="in" filter="wipe(up)">
                                      <p:cBhvr>
                                        <p:cTn id="32" dur="500"/>
                                        <p:tgtEl>
                                          <p:spTgt spid="110"/>
                                        </p:tgtEl>
                                      </p:cBhvr>
                                    </p:animEffect>
                                  </p:childTnLst>
                                </p:cTn>
                              </p:par>
                            </p:childTnLst>
                          </p:cTn>
                        </p:par>
                        <p:par>
                          <p:cTn id="33" fill="hold">
                            <p:stCondLst>
                              <p:cond delay="2800"/>
                            </p:stCondLst>
                            <p:childTnLst>
                              <p:par>
                                <p:cTn id="34" presetID="12" presetClass="entr" presetSubtype="4" fill="hold" grpId="0" nodeType="afterEffect">
                                  <p:stCondLst>
                                    <p:cond delay="100"/>
                                  </p:stCondLst>
                                  <p:childTnLst>
                                    <p:set>
                                      <p:cBhvr>
                                        <p:cTn id="35" dur="1" fill="hold">
                                          <p:stCondLst>
                                            <p:cond delay="0"/>
                                          </p:stCondLst>
                                        </p:cTn>
                                        <p:tgtEl>
                                          <p:spTgt spid="111"/>
                                        </p:tgtEl>
                                        <p:attrNameLst>
                                          <p:attrName>style.visibility</p:attrName>
                                        </p:attrNameLst>
                                      </p:cBhvr>
                                      <p:to>
                                        <p:strVal val="visible"/>
                                      </p:to>
                                    </p:set>
                                    <p:anim calcmode="lin" valueType="num">
                                      <p:cBhvr additive="base">
                                        <p:cTn id="36" dur="500"/>
                                        <p:tgtEl>
                                          <p:spTgt spid="111"/>
                                        </p:tgtEl>
                                        <p:attrNameLst>
                                          <p:attrName>ppt_y</p:attrName>
                                        </p:attrNameLst>
                                      </p:cBhvr>
                                      <p:tavLst>
                                        <p:tav tm="0">
                                          <p:val>
                                            <p:strVal val="#ppt_y+#ppt_h*1.125000"/>
                                          </p:val>
                                        </p:tav>
                                        <p:tav tm="100000">
                                          <p:val>
                                            <p:strVal val="#ppt_y"/>
                                          </p:val>
                                        </p:tav>
                                      </p:tavLst>
                                    </p:anim>
                                    <p:animEffect transition="in" filter="wipe(up)">
                                      <p:cBhvr>
                                        <p:cTn id="37" dur="500"/>
                                        <p:tgtEl>
                                          <p:spTgt spid="111"/>
                                        </p:tgtEl>
                                      </p:cBhvr>
                                    </p:animEffect>
                                  </p:childTnLst>
                                </p:cTn>
                              </p:par>
                            </p:childTnLst>
                          </p:cTn>
                        </p:par>
                        <p:par>
                          <p:cTn id="38" fill="hold">
                            <p:stCondLst>
                              <p:cond delay="3400"/>
                            </p:stCondLst>
                            <p:childTnLst>
                              <p:par>
                                <p:cTn id="39" presetID="12" presetClass="entr" presetSubtype="4" fill="hold" grpId="0" nodeType="afterEffect">
                                  <p:stCondLst>
                                    <p:cond delay="10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500"/>
                                        <p:tgtEl>
                                          <p:spTgt spid="113"/>
                                        </p:tgtEl>
                                        <p:attrNameLst>
                                          <p:attrName>ppt_y</p:attrName>
                                        </p:attrNameLst>
                                      </p:cBhvr>
                                      <p:tavLst>
                                        <p:tav tm="0">
                                          <p:val>
                                            <p:strVal val="#ppt_y+#ppt_h*1.125000"/>
                                          </p:val>
                                        </p:tav>
                                        <p:tav tm="100000">
                                          <p:val>
                                            <p:strVal val="#ppt_y"/>
                                          </p:val>
                                        </p:tav>
                                      </p:tavLst>
                                    </p:anim>
                                    <p:animEffect transition="in" filter="wipe(up)">
                                      <p:cBhvr>
                                        <p:cTn id="42" dur="500"/>
                                        <p:tgtEl>
                                          <p:spTgt spid="113"/>
                                        </p:tgtEl>
                                      </p:cBhvr>
                                    </p:animEffect>
                                  </p:childTnLst>
                                </p:cTn>
                              </p:par>
                            </p:childTnLst>
                          </p:cTn>
                        </p:par>
                        <p:par>
                          <p:cTn id="43" fill="hold">
                            <p:stCondLst>
                              <p:cond delay="4000"/>
                            </p:stCondLst>
                            <p:childTnLst>
                              <p:par>
                                <p:cTn id="44" presetID="12" presetClass="entr" presetSubtype="4" fill="hold" grpId="0" nodeType="afterEffect">
                                  <p:stCondLst>
                                    <p:cond delay="10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p:tgtEl>
                                          <p:spTgt spid="114"/>
                                        </p:tgtEl>
                                        <p:attrNameLst>
                                          <p:attrName>ppt_y</p:attrName>
                                        </p:attrNameLst>
                                      </p:cBhvr>
                                      <p:tavLst>
                                        <p:tav tm="0">
                                          <p:val>
                                            <p:strVal val="#ppt_y+#ppt_h*1.125000"/>
                                          </p:val>
                                        </p:tav>
                                        <p:tav tm="100000">
                                          <p:val>
                                            <p:strVal val="#ppt_y"/>
                                          </p:val>
                                        </p:tav>
                                      </p:tavLst>
                                    </p:anim>
                                    <p:animEffect transition="in" filter="wipe(up)">
                                      <p:cBhvr>
                                        <p:cTn id="47" dur="500"/>
                                        <p:tgtEl>
                                          <p:spTgt spid="114"/>
                                        </p:tgtEl>
                                      </p:cBhvr>
                                    </p:animEffect>
                                  </p:childTnLst>
                                </p:cTn>
                              </p:par>
                            </p:childTnLst>
                          </p:cTn>
                        </p:par>
                        <p:par>
                          <p:cTn id="48" fill="hold">
                            <p:stCondLst>
                              <p:cond delay="4600"/>
                            </p:stCondLst>
                            <p:childTnLst>
                              <p:par>
                                <p:cTn id="49" presetID="12" presetClass="entr" presetSubtype="4" fill="hold" grpId="0" nodeType="afterEffect">
                                  <p:stCondLst>
                                    <p:cond delay="100"/>
                                  </p:stCondLst>
                                  <p:childTnLst>
                                    <p:set>
                                      <p:cBhvr>
                                        <p:cTn id="50" dur="1" fill="hold">
                                          <p:stCondLst>
                                            <p:cond delay="0"/>
                                          </p:stCondLst>
                                        </p:cTn>
                                        <p:tgtEl>
                                          <p:spTgt spid="115"/>
                                        </p:tgtEl>
                                        <p:attrNameLst>
                                          <p:attrName>style.visibility</p:attrName>
                                        </p:attrNameLst>
                                      </p:cBhvr>
                                      <p:to>
                                        <p:strVal val="visible"/>
                                      </p:to>
                                    </p:set>
                                    <p:anim calcmode="lin" valueType="num">
                                      <p:cBhvr additive="base">
                                        <p:cTn id="51" dur="500"/>
                                        <p:tgtEl>
                                          <p:spTgt spid="115"/>
                                        </p:tgtEl>
                                        <p:attrNameLst>
                                          <p:attrName>ppt_y</p:attrName>
                                        </p:attrNameLst>
                                      </p:cBhvr>
                                      <p:tavLst>
                                        <p:tav tm="0">
                                          <p:val>
                                            <p:strVal val="#ppt_y+#ppt_h*1.125000"/>
                                          </p:val>
                                        </p:tav>
                                        <p:tav tm="100000">
                                          <p:val>
                                            <p:strVal val="#ppt_y"/>
                                          </p:val>
                                        </p:tav>
                                      </p:tavLst>
                                    </p:anim>
                                    <p:animEffect transition="in" filter="wipe(up)">
                                      <p:cBhvr>
                                        <p:cTn id="52" dur="500"/>
                                        <p:tgtEl>
                                          <p:spTgt spid="115"/>
                                        </p:tgtEl>
                                      </p:cBhvr>
                                    </p:animEffect>
                                  </p:childTnLst>
                                </p:cTn>
                              </p:par>
                            </p:childTnLst>
                          </p:cTn>
                        </p:par>
                        <p:par>
                          <p:cTn id="53" fill="hold">
                            <p:stCondLst>
                              <p:cond delay="5200"/>
                            </p:stCondLst>
                            <p:childTnLst>
                              <p:par>
                                <p:cTn id="54" presetID="12" presetClass="entr" presetSubtype="4" fill="hold" nodeType="afterEffect">
                                  <p:stCondLst>
                                    <p:cond delay="10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p:tgtEl>
                                          <p:spTgt spid="15"/>
                                        </p:tgtEl>
                                        <p:attrNameLst>
                                          <p:attrName>ppt_y</p:attrName>
                                        </p:attrNameLst>
                                      </p:cBhvr>
                                      <p:tavLst>
                                        <p:tav tm="0">
                                          <p:val>
                                            <p:strVal val="#ppt_y+#ppt_h*1.125000"/>
                                          </p:val>
                                        </p:tav>
                                        <p:tav tm="100000">
                                          <p:val>
                                            <p:strVal val="#ppt_y"/>
                                          </p:val>
                                        </p:tav>
                                      </p:tavLst>
                                    </p:anim>
                                    <p:animEffect transition="in" filter="wipe(up)">
                                      <p:cBhvr>
                                        <p:cTn id="57" dur="500"/>
                                        <p:tgtEl>
                                          <p:spTgt spid="15"/>
                                        </p:tgtEl>
                                      </p:cBhvr>
                                    </p:animEffect>
                                  </p:childTnLst>
                                </p:cTn>
                              </p:par>
                            </p:childTnLst>
                          </p:cTn>
                        </p:par>
                        <p:par>
                          <p:cTn id="58" fill="hold">
                            <p:stCondLst>
                              <p:cond delay="5800"/>
                            </p:stCondLst>
                            <p:childTnLst>
                              <p:par>
                                <p:cTn id="59" presetID="12" presetClass="entr" presetSubtype="4" fill="hold" grpId="0" nodeType="afterEffect">
                                  <p:stCondLst>
                                    <p:cond delay="100"/>
                                  </p:stCondLst>
                                  <p:childTnLst>
                                    <p:set>
                                      <p:cBhvr>
                                        <p:cTn id="60" dur="1" fill="hold">
                                          <p:stCondLst>
                                            <p:cond delay="0"/>
                                          </p:stCondLst>
                                        </p:cTn>
                                        <p:tgtEl>
                                          <p:spTgt spid="188"/>
                                        </p:tgtEl>
                                        <p:attrNameLst>
                                          <p:attrName>style.visibility</p:attrName>
                                        </p:attrNameLst>
                                      </p:cBhvr>
                                      <p:to>
                                        <p:strVal val="visible"/>
                                      </p:to>
                                    </p:set>
                                    <p:anim calcmode="lin" valueType="num">
                                      <p:cBhvr additive="base">
                                        <p:cTn id="61" dur="500"/>
                                        <p:tgtEl>
                                          <p:spTgt spid="188"/>
                                        </p:tgtEl>
                                        <p:attrNameLst>
                                          <p:attrName>ppt_y</p:attrName>
                                        </p:attrNameLst>
                                      </p:cBhvr>
                                      <p:tavLst>
                                        <p:tav tm="0">
                                          <p:val>
                                            <p:strVal val="#ppt_y+#ppt_h*1.125000"/>
                                          </p:val>
                                        </p:tav>
                                        <p:tav tm="100000">
                                          <p:val>
                                            <p:strVal val="#ppt_y"/>
                                          </p:val>
                                        </p:tav>
                                      </p:tavLst>
                                    </p:anim>
                                    <p:animEffect transition="in" filter="wipe(up)">
                                      <p:cBhvr>
                                        <p:cTn id="62" dur="500"/>
                                        <p:tgtEl>
                                          <p:spTgt spid="188"/>
                                        </p:tgtEl>
                                      </p:cBhvr>
                                    </p:animEffect>
                                  </p:childTnLst>
                                </p:cTn>
                              </p:par>
                            </p:childTnLst>
                          </p:cTn>
                        </p:par>
                        <p:par>
                          <p:cTn id="63" fill="hold">
                            <p:stCondLst>
                              <p:cond delay="6400"/>
                            </p:stCondLst>
                            <p:childTnLst>
                              <p:par>
                                <p:cTn id="64" presetID="12" presetClass="entr" presetSubtype="4" fill="hold" nodeType="afterEffect">
                                  <p:stCondLst>
                                    <p:cond delay="100"/>
                                  </p:stCondLst>
                                  <p:childTnLst>
                                    <p:set>
                                      <p:cBhvr>
                                        <p:cTn id="65" dur="1" fill="hold">
                                          <p:stCondLst>
                                            <p:cond delay="0"/>
                                          </p:stCondLst>
                                        </p:cTn>
                                        <p:tgtEl>
                                          <p:spTgt spid="116"/>
                                        </p:tgtEl>
                                        <p:attrNameLst>
                                          <p:attrName>style.visibility</p:attrName>
                                        </p:attrNameLst>
                                      </p:cBhvr>
                                      <p:to>
                                        <p:strVal val="visible"/>
                                      </p:to>
                                    </p:set>
                                    <p:anim calcmode="lin" valueType="num">
                                      <p:cBhvr additive="base">
                                        <p:cTn id="66" dur="500"/>
                                        <p:tgtEl>
                                          <p:spTgt spid="116"/>
                                        </p:tgtEl>
                                        <p:attrNameLst>
                                          <p:attrName>ppt_y</p:attrName>
                                        </p:attrNameLst>
                                      </p:cBhvr>
                                      <p:tavLst>
                                        <p:tav tm="0">
                                          <p:val>
                                            <p:strVal val="#ppt_y+#ppt_h*1.125000"/>
                                          </p:val>
                                        </p:tav>
                                        <p:tav tm="100000">
                                          <p:val>
                                            <p:strVal val="#ppt_y"/>
                                          </p:val>
                                        </p:tav>
                                      </p:tavLst>
                                    </p:anim>
                                    <p:animEffect transition="in" filter="wipe(up)">
                                      <p:cBhvr>
                                        <p:cTn id="67" dur="500"/>
                                        <p:tgtEl>
                                          <p:spTgt spid="116"/>
                                        </p:tgtEl>
                                      </p:cBhvr>
                                    </p:animEffect>
                                  </p:childTnLst>
                                </p:cTn>
                              </p:par>
                            </p:childTnLst>
                          </p:cTn>
                        </p:par>
                        <p:par>
                          <p:cTn id="68" fill="hold">
                            <p:stCondLst>
                              <p:cond delay="7000"/>
                            </p:stCondLst>
                            <p:childTnLst>
                              <p:par>
                                <p:cTn id="69" presetID="12" presetClass="entr" presetSubtype="4" fill="hold" grpId="0" nodeType="afterEffect">
                                  <p:stCondLst>
                                    <p:cond delay="10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500"/>
                                        <p:tgtEl>
                                          <p:spTgt spid="96"/>
                                        </p:tgtEl>
                                        <p:attrNameLst>
                                          <p:attrName>ppt_y</p:attrName>
                                        </p:attrNameLst>
                                      </p:cBhvr>
                                      <p:tavLst>
                                        <p:tav tm="0">
                                          <p:val>
                                            <p:strVal val="#ppt_y+#ppt_h*1.125000"/>
                                          </p:val>
                                        </p:tav>
                                        <p:tav tm="100000">
                                          <p:val>
                                            <p:strVal val="#ppt_y"/>
                                          </p:val>
                                        </p:tav>
                                      </p:tavLst>
                                    </p:anim>
                                    <p:animEffect transition="in" filter="wipe(up)">
                                      <p:cBhvr>
                                        <p:cTn id="72" dur="500"/>
                                        <p:tgtEl>
                                          <p:spTgt spid="96"/>
                                        </p:tgtEl>
                                      </p:cBhvr>
                                    </p:animEffect>
                                  </p:childTnLst>
                                </p:cTn>
                              </p:par>
                            </p:childTnLst>
                          </p:cTn>
                        </p:par>
                        <p:par>
                          <p:cTn id="73" fill="hold">
                            <p:stCondLst>
                              <p:cond delay="7600"/>
                            </p:stCondLst>
                            <p:childTnLst>
                              <p:par>
                                <p:cTn id="74" presetID="12" presetClass="entr" presetSubtype="4" fill="hold" grpId="0" nodeType="afterEffect">
                                  <p:stCondLst>
                                    <p:cond delay="100"/>
                                  </p:stCondLst>
                                  <p:childTnLst>
                                    <p:set>
                                      <p:cBhvr>
                                        <p:cTn id="75" dur="1" fill="hold">
                                          <p:stCondLst>
                                            <p:cond delay="0"/>
                                          </p:stCondLst>
                                        </p:cTn>
                                        <p:tgtEl>
                                          <p:spTgt spid="97"/>
                                        </p:tgtEl>
                                        <p:attrNameLst>
                                          <p:attrName>style.visibility</p:attrName>
                                        </p:attrNameLst>
                                      </p:cBhvr>
                                      <p:to>
                                        <p:strVal val="visible"/>
                                      </p:to>
                                    </p:set>
                                    <p:anim calcmode="lin" valueType="num">
                                      <p:cBhvr additive="base">
                                        <p:cTn id="76" dur="500"/>
                                        <p:tgtEl>
                                          <p:spTgt spid="97"/>
                                        </p:tgtEl>
                                        <p:attrNameLst>
                                          <p:attrName>ppt_y</p:attrName>
                                        </p:attrNameLst>
                                      </p:cBhvr>
                                      <p:tavLst>
                                        <p:tav tm="0">
                                          <p:val>
                                            <p:strVal val="#ppt_y+#ppt_h*1.125000"/>
                                          </p:val>
                                        </p:tav>
                                        <p:tav tm="100000">
                                          <p:val>
                                            <p:strVal val="#ppt_y"/>
                                          </p:val>
                                        </p:tav>
                                      </p:tavLst>
                                    </p:anim>
                                    <p:animEffect transition="in" filter="wipe(up)">
                                      <p:cBhvr>
                                        <p:cTn id="77" dur="500"/>
                                        <p:tgtEl>
                                          <p:spTgt spid="97"/>
                                        </p:tgtEl>
                                      </p:cBhvr>
                                    </p:animEffect>
                                  </p:childTnLst>
                                </p:cTn>
                              </p:par>
                            </p:childTnLst>
                          </p:cTn>
                        </p:par>
                        <p:par>
                          <p:cTn id="78" fill="hold">
                            <p:stCondLst>
                              <p:cond delay="8200"/>
                            </p:stCondLst>
                            <p:childTnLst>
                              <p:par>
                                <p:cTn id="79" presetID="12" presetClass="entr" presetSubtype="4" fill="hold" grpId="0" nodeType="afterEffect">
                                  <p:stCondLst>
                                    <p:cond delay="100"/>
                                  </p:stCondLst>
                                  <p:childTnLst>
                                    <p:set>
                                      <p:cBhvr>
                                        <p:cTn id="80" dur="1" fill="hold">
                                          <p:stCondLst>
                                            <p:cond delay="0"/>
                                          </p:stCondLst>
                                        </p:cTn>
                                        <p:tgtEl>
                                          <p:spTgt spid="104"/>
                                        </p:tgtEl>
                                        <p:attrNameLst>
                                          <p:attrName>style.visibility</p:attrName>
                                        </p:attrNameLst>
                                      </p:cBhvr>
                                      <p:to>
                                        <p:strVal val="visible"/>
                                      </p:to>
                                    </p:set>
                                    <p:anim calcmode="lin" valueType="num">
                                      <p:cBhvr additive="base">
                                        <p:cTn id="81" dur="500"/>
                                        <p:tgtEl>
                                          <p:spTgt spid="104"/>
                                        </p:tgtEl>
                                        <p:attrNameLst>
                                          <p:attrName>ppt_y</p:attrName>
                                        </p:attrNameLst>
                                      </p:cBhvr>
                                      <p:tavLst>
                                        <p:tav tm="0">
                                          <p:val>
                                            <p:strVal val="#ppt_y+#ppt_h*1.125000"/>
                                          </p:val>
                                        </p:tav>
                                        <p:tav tm="100000">
                                          <p:val>
                                            <p:strVal val="#ppt_y"/>
                                          </p:val>
                                        </p:tav>
                                      </p:tavLst>
                                    </p:anim>
                                    <p:animEffect transition="in" filter="wipe(up)">
                                      <p:cBhvr>
                                        <p:cTn id="82" dur="500"/>
                                        <p:tgtEl>
                                          <p:spTgt spid="104"/>
                                        </p:tgtEl>
                                      </p:cBhvr>
                                    </p:animEffect>
                                  </p:childTnLst>
                                </p:cTn>
                              </p:par>
                            </p:childTnLst>
                          </p:cTn>
                        </p:par>
                        <p:par>
                          <p:cTn id="83" fill="hold">
                            <p:stCondLst>
                              <p:cond delay="8800"/>
                            </p:stCondLst>
                            <p:childTnLst>
                              <p:par>
                                <p:cTn id="84" presetID="12" presetClass="entr" presetSubtype="4" fill="hold" grpId="0" nodeType="afterEffect">
                                  <p:stCondLst>
                                    <p:cond delay="100"/>
                                  </p:stCondLst>
                                  <p:childTnLst>
                                    <p:set>
                                      <p:cBhvr>
                                        <p:cTn id="85" dur="1" fill="hold">
                                          <p:stCondLst>
                                            <p:cond delay="0"/>
                                          </p:stCondLst>
                                        </p:cTn>
                                        <p:tgtEl>
                                          <p:spTgt spid="103"/>
                                        </p:tgtEl>
                                        <p:attrNameLst>
                                          <p:attrName>style.visibility</p:attrName>
                                        </p:attrNameLst>
                                      </p:cBhvr>
                                      <p:to>
                                        <p:strVal val="visible"/>
                                      </p:to>
                                    </p:set>
                                    <p:anim calcmode="lin" valueType="num">
                                      <p:cBhvr additive="base">
                                        <p:cTn id="86" dur="500"/>
                                        <p:tgtEl>
                                          <p:spTgt spid="103"/>
                                        </p:tgtEl>
                                        <p:attrNameLst>
                                          <p:attrName>ppt_y</p:attrName>
                                        </p:attrNameLst>
                                      </p:cBhvr>
                                      <p:tavLst>
                                        <p:tav tm="0">
                                          <p:val>
                                            <p:strVal val="#ppt_y+#ppt_h*1.125000"/>
                                          </p:val>
                                        </p:tav>
                                        <p:tav tm="100000">
                                          <p:val>
                                            <p:strVal val="#ppt_y"/>
                                          </p:val>
                                        </p:tav>
                                      </p:tavLst>
                                    </p:anim>
                                    <p:animEffect transition="in" filter="wipe(up)">
                                      <p:cBhvr>
                                        <p:cTn id="87" dur="500"/>
                                        <p:tgtEl>
                                          <p:spTgt spid="103"/>
                                        </p:tgtEl>
                                      </p:cBhvr>
                                    </p:animEffect>
                                  </p:childTnLst>
                                </p:cTn>
                              </p:par>
                            </p:childTnLst>
                          </p:cTn>
                        </p:par>
                        <p:par>
                          <p:cTn id="88" fill="hold">
                            <p:stCondLst>
                              <p:cond delay="9400"/>
                            </p:stCondLst>
                            <p:childTnLst>
                              <p:par>
                                <p:cTn id="89" presetID="12" presetClass="entr" presetSubtype="4" fill="hold" grpId="0" nodeType="afterEffect">
                                  <p:stCondLst>
                                    <p:cond delay="100"/>
                                  </p:stCondLst>
                                  <p:childTnLst>
                                    <p:set>
                                      <p:cBhvr>
                                        <p:cTn id="90" dur="1" fill="hold">
                                          <p:stCondLst>
                                            <p:cond delay="0"/>
                                          </p:stCondLst>
                                        </p:cTn>
                                        <p:tgtEl>
                                          <p:spTgt spid="106"/>
                                        </p:tgtEl>
                                        <p:attrNameLst>
                                          <p:attrName>style.visibility</p:attrName>
                                        </p:attrNameLst>
                                      </p:cBhvr>
                                      <p:to>
                                        <p:strVal val="visible"/>
                                      </p:to>
                                    </p:set>
                                    <p:anim calcmode="lin" valueType="num">
                                      <p:cBhvr additive="base">
                                        <p:cTn id="91" dur="500"/>
                                        <p:tgtEl>
                                          <p:spTgt spid="106"/>
                                        </p:tgtEl>
                                        <p:attrNameLst>
                                          <p:attrName>ppt_y</p:attrName>
                                        </p:attrNameLst>
                                      </p:cBhvr>
                                      <p:tavLst>
                                        <p:tav tm="0">
                                          <p:val>
                                            <p:strVal val="#ppt_y+#ppt_h*1.125000"/>
                                          </p:val>
                                        </p:tav>
                                        <p:tav tm="100000">
                                          <p:val>
                                            <p:strVal val="#ppt_y"/>
                                          </p:val>
                                        </p:tav>
                                      </p:tavLst>
                                    </p:anim>
                                    <p:animEffect transition="in" filter="wipe(up)">
                                      <p:cBhvr>
                                        <p:cTn id="92" dur="500"/>
                                        <p:tgtEl>
                                          <p:spTgt spid="106"/>
                                        </p:tgtEl>
                                      </p:cBhvr>
                                    </p:animEffect>
                                  </p:childTnLst>
                                </p:cTn>
                              </p:par>
                            </p:childTnLst>
                          </p:cTn>
                        </p:par>
                        <p:par>
                          <p:cTn id="93" fill="hold">
                            <p:stCondLst>
                              <p:cond delay="10000"/>
                            </p:stCondLst>
                            <p:childTnLst>
                              <p:par>
                                <p:cTn id="94" presetID="12" presetClass="entr" presetSubtype="4" fill="hold" grpId="0" nodeType="afterEffect">
                                  <p:stCondLst>
                                    <p:cond delay="100"/>
                                  </p:stCondLst>
                                  <p:childTnLst>
                                    <p:set>
                                      <p:cBhvr>
                                        <p:cTn id="95" dur="1" fill="hold">
                                          <p:stCondLst>
                                            <p:cond delay="0"/>
                                          </p:stCondLst>
                                        </p:cTn>
                                        <p:tgtEl>
                                          <p:spTgt spid="181"/>
                                        </p:tgtEl>
                                        <p:attrNameLst>
                                          <p:attrName>style.visibility</p:attrName>
                                        </p:attrNameLst>
                                      </p:cBhvr>
                                      <p:to>
                                        <p:strVal val="visible"/>
                                      </p:to>
                                    </p:set>
                                    <p:anim calcmode="lin" valueType="num">
                                      <p:cBhvr additive="base">
                                        <p:cTn id="96" dur="500"/>
                                        <p:tgtEl>
                                          <p:spTgt spid="181"/>
                                        </p:tgtEl>
                                        <p:attrNameLst>
                                          <p:attrName>ppt_y</p:attrName>
                                        </p:attrNameLst>
                                      </p:cBhvr>
                                      <p:tavLst>
                                        <p:tav tm="0">
                                          <p:val>
                                            <p:strVal val="#ppt_y+#ppt_h*1.125000"/>
                                          </p:val>
                                        </p:tav>
                                        <p:tav tm="100000">
                                          <p:val>
                                            <p:strVal val="#ppt_y"/>
                                          </p:val>
                                        </p:tav>
                                      </p:tavLst>
                                    </p:anim>
                                    <p:animEffect transition="in" filter="wipe(up)">
                                      <p:cBhvr>
                                        <p:cTn id="97" dur="500"/>
                                        <p:tgtEl>
                                          <p:spTgt spid="181"/>
                                        </p:tgtEl>
                                      </p:cBhvr>
                                    </p:animEffect>
                                  </p:childTnLst>
                                </p:cTn>
                              </p:par>
                            </p:childTnLst>
                          </p:cTn>
                        </p:par>
                        <p:par>
                          <p:cTn id="98" fill="hold">
                            <p:stCondLst>
                              <p:cond delay="10600"/>
                            </p:stCondLst>
                            <p:childTnLst>
                              <p:par>
                                <p:cTn id="99" presetID="12" presetClass="entr" presetSubtype="4" fill="hold" grpId="0" nodeType="afterEffect">
                                  <p:stCondLst>
                                    <p:cond delay="100"/>
                                  </p:stCondLst>
                                  <p:childTnLst>
                                    <p:set>
                                      <p:cBhvr>
                                        <p:cTn id="100" dur="1" fill="hold">
                                          <p:stCondLst>
                                            <p:cond delay="0"/>
                                          </p:stCondLst>
                                        </p:cTn>
                                        <p:tgtEl>
                                          <p:spTgt spid="182"/>
                                        </p:tgtEl>
                                        <p:attrNameLst>
                                          <p:attrName>style.visibility</p:attrName>
                                        </p:attrNameLst>
                                      </p:cBhvr>
                                      <p:to>
                                        <p:strVal val="visible"/>
                                      </p:to>
                                    </p:set>
                                    <p:anim calcmode="lin" valueType="num">
                                      <p:cBhvr additive="base">
                                        <p:cTn id="101" dur="500"/>
                                        <p:tgtEl>
                                          <p:spTgt spid="182"/>
                                        </p:tgtEl>
                                        <p:attrNameLst>
                                          <p:attrName>ppt_y</p:attrName>
                                        </p:attrNameLst>
                                      </p:cBhvr>
                                      <p:tavLst>
                                        <p:tav tm="0">
                                          <p:val>
                                            <p:strVal val="#ppt_y+#ppt_h*1.125000"/>
                                          </p:val>
                                        </p:tav>
                                        <p:tav tm="100000">
                                          <p:val>
                                            <p:strVal val="#ppt_y"/>
                                          </p:val>
                                        </p:tav>
                                      </p:tavLst>
                                    </p:anim>
                                    <p:animEffect transition="in" filter="wipe(up)">
                                      <p:cBhvr>
                                        <p:cTn id="102" dur="500"/>
                                        <p:tgtEl>
                                          <p:spTgt spid="182"/>
                                        </p:tgtEl>
                                      </p:cBhvr>
                                    </p:animEffect>
                                  </p:childTnLst>
                                </p:cTn>
                              </p:par>
                            </p:childTnLst>
                          </p:cTn>
                        </p:par>
                        <p:par>
                          <p:cTn id="103" fill="hold">
                            <p:stCondLst>
                              <p:cond delay="11200"/>
                            </p:stCondLst>
                            <p:childTnLst>
                              <p:par>
                                <p:cTn id="104" presetID="12" presetClass="entr" presetSubtype="4" fill="hold" grpId="0" nodeType="afterEffect">
                                  <p:stCondLst>
                                    <p:cond delay="100"/>
                                  </p:stCondLst>
                                  <p:childTnLst>
                                    <p:set>
                                      <p:cBhvr>
                                        <p:cTn id="105" dur="1" fill="hold">
                                          <p:stCondLst>
                                            <p:cond delay="0"/>
                                          </p:stCondLst>
                                        </p:cTn>
                                        <p:tgtEl>
                                          <p:spTgt spid="183"/>
                                        </p:tgtEl>
                                        <p:attrNameLst>
                                          <p:attrName>style.visibility</p:attrName>
                                        </p:attrNameLst>
                                      </p:cBhvr>
                                      <p:to>
                                        <p:strVal val="visible"/>
                                      </p:to>
                                    </p:set>
                                    <p:anim calcmode="lin" valueType="num">
                                      <p:cBhvr additive="base">
                                        <p:cTn id="106" dur="500"/>
                                        <p:tgtEl>
                                          <p:spTgt spid="183"/>
                                        </p:tgtEl>
                                        <p:attrNameLst>
                                          <p:attrName>ppt_y</p:attrName>
                                        </p:attrNameLst>
                                      </p:cBhvr>
                                      <p:tavLst>
                                        <p:tav tm="0">
                                          <p:val>
                                            <p:strVal val="#ppt_y+#ppt_h*1.125000"/>
                                          </p:val>
                                        </p:tav>
                                        <p:tav tm="100000">
                                          <p:val>
                                            <p:strVal val="#ppt_y"/>
                                          </p:val>
                                        </p:tav>
                                      </p:tavLst>
                                    </p:anim>
                                    <p:animEffect transition="in" filter="wipe(up)">
                                      <p:cBhvr>
                                        <p:cTn id="107" dur="500"/>
                                        <p:tgtEl>
                                          <p:spTgt spid="183"/>
                                        </p:tgtEl>
                                      </p:cBhvr>
                                    </p:animEffect>
                                  </p:childTnLst>
                                </p:cTn>
                              </p:par>
                            </p:childTnLst>
                          </p:cTn>
                        </p:par>
                        <p:par>
                          <p:cTn id="108" fill="hold">
                            <p:stCondLst>
                              <p:cond delay="11800"/>
                            </p:stCondLst>
                            <p:childTnLst>
                              <p:par>
                                <p:cTn id="109" presetID="12" presetClass="entr" presetSubtype="4" fill="hold" nodeType="afterEffect">
                                  <p:stCondLst>
                                    <p:cond delay="50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p:tgtEl>
                                          <p:spTgt spid="31"/>
                                        </p:tgtEl>
                                        <p:attrNameLst>
                                          <p:attrName>ppt_y</p:attrName>
                                        </p:attrNameLst>
                                      </p:cBhvr>
                                      <p:tavLst>
                                        <p:tav tm="0">
                                          <p:val>
                                            <p:strVal val="#ppt_y+#ppt_h*1.125000"/>
                                          </p:val>
                                        </p:tav>
                                        <p:tav tm="100000">
                                          <p:val>
                                            <p:strVal val="#ppt_y"/>
                                          </p:val>
                                        </p:tav>
                                      </p:tavLst>
                                    </p:anim>
                                    <p:animEffect transition="in" filter="wipe(up)">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 calcmode="lin" valueType="num">
                                      <p:cBhvr additive="base">
                                        <p:cTn id="117" dur="500" fill="hold"/>
                                        <p:tgtEl>
                                          <p:spTgt spid="79"/>
                                        </p:tgtEl>
                                        <p:attrNameLst>
                                          <p:attrName>ppt_x</p:attrName>
                                        </p:attrNameLst>
                                      </p:cBhvr>
                                      <p:tavLst>
                                        <p:tav tm="0">
                                          <p:val>
                                            <p:strVal val="#ppt_x"/>
                                          </p:val>
                                        </p:tav>
                                        <p:tav tm="100000">
                                          <p:val>
                                            <p:strVal val="#ppt_x"/>
                                          </p:val>
                                        </p:tav>
                                      </p:tavLst>
                                    </p:anim>
                                    <p:anim calcmode="lin" valueType="num">
                                      <p:cBhvr additive="base">
                                        <p:cTn id="118" dur="500" fill="hold"/>
                                        <p:tgtEl>
                                          <p:spTgt spid="79"/>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2" presetClass="entr" presetSubtype="4" fill="hold" grpId="0" nodeType="afterEffect">
                                  <p:stCondLst>
                                    <p:cond delay="100"/>
                                  </p:stCondLst>
                                  <p:childTnLst>
                                    <p:set>
                                      <p:cBhvr>
                                        <p:cTn id="121" dur="1" fill="hold">
                                          <p:stCondLst>
                                            <p:cond delay="0"/>
                                          </p:stCondLst>
                                        </p:cTn>
                                        <p:tgtEl>
                                          <p:spTgt spid="155"/>
                                        </p:tgtEl>
                                        <p:attrNameLst>
                                          <p:attrName>style.visibility</p:attrName>
                                        </p:attrNameLst>
                                      </p:cBhvr>
                                      <p:to>
                                        <p:strVal val="visible"/>
                                      </p:to>
                                    </p:set>
                                    <p:anim calcmode="lin" valueType="num">
                                      <p:cBhvr additive="base">
                                        <p:cTn id="122" dur="500" fill="hold"/>
                                        <p:tgtEl>
                                          <p:spTgt spid="155"/>
                                        </p:tgtEl>
                                        <p:attrNameLst>
                                          <p:attrName>ppt_x</p:attrName>
                                        </p:attrNameLst>
                                      </p:cBhvr>
                                      <p:tavLst>
                                        <p:tav tm="0">
                                          <p:val>
                                            <p:strVal val="#ppt_x"/>
                                          </p:val>
                                        </p:tav>
                                        <p:tav tm="100000">
                                          <p:val>
                                            <p:strVal val="#ppt_x"/>
                                          </p:val>
                                        </p:tav>
                                      </p:tavLst>
                                    </p:anim>
                                    <p:anim calcmode="lin" valueType="num">
                                      <p:cBhvr additive="base">
                                        <p:cTn id="123" dur="500" fill="hold"/>
                                        <p:tgtEl>
                                          <p:spTgt spid="155"/>
                                        </p:tgtEl>
                                        <p:attrNameLst>
                                          <p:attrName>ppt_y</p:attrName>
                                        </p:attrNameLst>
                                      </p:cBhvr>
                                      <p:tavLst>
                                        <p:tav tm="0">
                                          <p:val>
                                            <p:strVal val="1+#ppt_h/2"/>
                                          </p:val>
                                        </p:tav>
                                        <p:tav tm="100000">
                                          <p:val>
                                            <p:strVal val="#ppt_y"/>
                                          </p:val>
                                        </p:tav>
                                      </p:tavLst>
                                    </p:anim>
                                  </p:childTnLst>
                                </p:cTn>
                              </p:par>
                            </p:childTnLst>
                          </p:cTn>
                        </p:par>
                        <p:par>
                          <p:cTn id="124" fill="hold">
                            <p:stCondLst>
                              <p:cond delay="1100"/>
                            </p:stCondLst>
                            <p:childTnLst>
                              <p:par>
                                <p:cTn id="125" presetID="2" presetClass="entr" presetSubtype="4" fill="hold" grpId="0" nodeType="afterEffect">
                                  <p:stCondLst>
                                    <p:cond delay="100"/>
                                  </p:stCondLst>
                                  <p:childTnLst>
                                    <p:set>
                                      <p:cBhvr>
                                        <p:cTn id="126" dur="1" fill="hold">
                                          <p:stCondLst>
                                            <p:cond delay="0"/>
                                          </p:stCondLst>
                                        </p:cTn>
                                        <p:tgtEl>
                                          <p:spTgt spid="157"/>
                                        </p:tgtEl>
                                        <p:attrNameLst>
                                          <p:attrName>style.visibility</p:attrName>
                                        </p:attrNameLst>
                                      </p:cBhvr>
                                      <p:to>
                                        <p:strVal val="visible"/>
                                      </p:to>
                                    </p:set>
                                    <p:anim calcmode="lin" valueType="num">
                                      <p:cBhvr additive="base">
                                        <p:cTn id="127" dur="500" fill="hold"/>
                                        <p:tgtEl>
                                          <p:spTgt spid="157"/>
                                        </p:tgtEl>
                                        <p:attrNameLst>
                                          <p:attrName>ppt_x</p:attrName>
                                        </p:attrNameLst>
                                      </p:cBhvr>
                                      <p:tavLst>
                                        <p:tav tm="0">
                                          <p:val>
                                            <p:strVal val="#ppt_x"/>
                                          </p:val>
                                        </p:tav>
                                        <p:tav tm="100000">
                                          <p:val>
                                            <p:strVal val="#ppt_x"/>
                                          </p:val>
                                        </p:tav>
                                      </p:tavLst>
                                    </p:anim>
                                    <p:anim calcmode="lin" valueType="num">
                                      <p:cBhvr additive="base">
                                        <p:cTn id="128" dur="500" fill="hold"/>
                                        <p:tgtEl>
                                          <p:spTgt spid="157"/>
                                        </p:tgtEl>
                                        <p:attrNameLst>
                                          <p:attrName>ppt_y</p:attrName>
                                        </p:attrNameLst>
                                      </p:cBhvr>
                                      <p:tavLst>
                                        <p:tav tm="0">
                                          <p:val>
                                            <p:strVal val="1+#ppt_h/2"/>
                                          </p:val>
                                        </p:tav>
                                        <p:tav tm="100000">
                                          <p:val>
                                            <p:strVal val="#ppt_y"/>
                                          </p:val>
                                        </p:tav>
                                      </p:tavLst>
                                    </p:anim>
                                  </p:childTnLst>
                                </p:cTn>
                              </p:par>
                            </p:childTnLst>
                          </p:cTn>
                        </p:par>
                        <p:par>
                          <p:cTn id="129" fill="hold">
                            <p:stCondLst>
                              <p:cond delay="1700"/>
                            </p:stCondLst>
                            <p:childTnLst>
                              <p:par>
                                <p:cTn id="130" presetID="2" presetClass="entr" presetSubtype="1" fill="hold" grpId="0" nodeType="afterEffect">
                                  <p:stCondLst>
                                    <p:cond delay="100"/>
                                  </p:stCondLst>
                                  <p:childTnLst>
                                    <p:set>
                                      <p:cBhvr>
                                        <p:cTn id="131" dur="1" fill="hold">
                                          <p:stCondLst>
                                            <p:cond delay="0"/>
                                          </p:stCondLst>
                                        </p:cTn>
                                        <p:tgtEl>
                                          <p:spTgt spid="158"/>
                                        </p:tgtEl>
                                        <p:attrNameLst>
                                          <p:attrName>style.visibility</p:attrName>
                                        </p:attrNameLst>
                                      </p:cBhvr>
                                      <p:to>
                                        <p:strVal val="visible"/>
                                      </p:to>
                                    </p:set>
                                    <p:anim calcmode="lin" valueType="num">
                                      <p:cBhvr additive="base">
                                        <p:cTn id="132" dur="500" fill="hold"/>
                                        <p:tgtEl>
                                          <p:spTgt spid="158"/>
                                        </p:tgtEl>
                                        <p:attrNameLst>
                                          <p:attrName>ppt_x</p:attrName>
                                        </p:attrNameLst>
                                      </p:cBhvr>
                                      <p:tavLst>
                                        <p:tav tm="0">
                                          <p:val>
                                            <p:strVal val="#ppt_x"/>
                                          </p:val>
                                        </p:tav>
                                        <p:tav tm="100000">
                                          <p:val>
                                            <p:strVal val="#ppt_x"/>
                                          </p:val>
                                        </p:tav>
                                      </p:tavLst>
                                    </p:anim>
                                    <p:anim calcmode="lin" valueType="num">
                                      <p:cBhvr additive="base">
                                        <p:cTn id="133" dur="500" fill="hold"/>
                                        <p:tgtEl>
                                          <p:spTgt spid="158"/>
                                        </p:tgtEl>
                                        <p:attrNameLst>
                                          <p:attrName>ppt_y</p:attrName>
                                        </p:attrNameLst>
                                      </p:cBhvr>
                                      <p:tavLst>
                                        <p:tav tm="0">
                                          <p:val>
                                            <p:strVal val="0-#ppt_h/2"/>
                                          </p:val>
                                        </p:tav>
                                        <p:tav tm="100000">
                                          <p:val>
                                            <p:strVal val="#ppt_y"/>
                                          </p:val>
                                        </p:tav>
                                      </p:tavLst>
                                    </p:anim>
                                  </p:childTnLst>
                                </p:cTn>
                              </p:par>
                            </p:childTnLst>
                          </p:cTn>
                        </p:par>
                        <p:par>
                          <p:cTn id="134" fill="hold">
                            <p:stCondLst>
                              <p:cond delay="2300"/>
                            </p:stCondLst>
                            <p:childTnLst>
                              <p:par>
                                <p:cTn id="135" presetID="2" presetClass="entr" presetSubtype="1" fill="hold" grpId="0" nodeType="afterEffect">
                                  <p:stCondLst>
                                    <p:cond delay="100"/>
                                  </p:stCondLst>
                                  <p:childTnLst>
                                    <p:set>
                                      <p:cBhvr>
                                        <p:cTn id="136" dur="1" fill="hold">
                                          <p:stCondLst>
                                            <p:cond delay="0"/>
                                          </p:stCondLst>
                                        </p:cTn>
                                        <p:tgtEl>
                                          <p:spTgt spid="159"/>
                                        </p:tgtEl>
                                        <p:attrNameLst>
                                          <p:attrName>style.visibility</p:attrName>
                                        </p:attrNameLst>
                                      </p:cBhvr>
                                      <p:to>
                                        <p:strVal val="visible"/>
                                      </p:to>
                                    </p:set>
                                    <p:anim calcmode="lin" valueType="num">
                                      <p:cBhvr additive="base">
                                        <p:cTn id="137" dur="500" fill="hold"/>
                                        <p:tgtEl>
                                          <p:spTgt spid="159"/>
                                        </p:tgtEl>
                                        <p:attrNameLst>
                                          <p:attrName>ppt_x</p:attrName>
                                        </p:attrNameLst>
                                      </p:cBhvr>
                                      <p:tavLst>
                                        <p:tav tm="0">
                                          <p:val>
                                            <p:strVal val="#ppt_x"/>
                                          </p:val>
                                        </p:tav>
                                        <p:tav tm="100000">
                                          <p:val>
                                            <p:strVal val="#ppt_x"/>
                                          </p:val>
                                        </p:tav>
                                      </p:tavLst>
                                    </p:anim>
                                    <p:anim calcmode="lin" valueType="num">
                                      <p:cBhvr additive="base">
                                        <p:cTn id="138" dur="500" fill="hold"/>
                                        <p:tgtEl>
                                          <p:spTgt spid="159"/>
                                        </p:tgtEl>
                                        <p:attrNameLst>
                                          <p:attrName>ppt_y</p:attrName>
                                        </p:attrNameLst>
                                      </p:cBhvr>
                                      <p:tavLst>
                                        <p:tav tm="0">
                                          <p:val>
                                            <p:strVal val="0-#ppt_h/2"/>
                                          </p:val>
                                        </p:tav>
                                        <p:tav tm="100000">
                                          <p:val>
                                            <p:strVal val="#ppt_y"/>
                                          </p:val>
                                        </p:tav>
                                      </p:tavLst>
                                    </p:anim>
                                  </p:childTnLst>
                                </p:cTn>
                              </p:par>
                              <p:par>
                                <p:cTn id="139" presetID="2" presetClass="entr" presetSubtype="1" fill="hold" grpId="0" nodeType="withEffect">
                                  <p:stCondLst>
                                    <p:cond delay="100"/>
                                  </p:stCondLst>
                                  <p:childTnLst>
                                    <p:set>
                                      <p:cBhvr>
                                        <p:cTn id="140" dur="1" fill="hold">
                                          <p:stCondLst>
                                            <p:cond delay="0"/>
                                          </p:stCondLst>
                                        </p:cTn>
                                        <p:tgtEl>
                                          <p:spTgt spid="160"/>
                                        </p:tgtEl>
                                        <p:attrNameLst>
                                          <p:attrName>style.visibility</p:attrName>
                                        </p:attrNameLst>
                                      </p:cBhvr>
                                      <p:to>
                                        <p:strVal val="visible"/>
                                      </p:to>
                                    </p:set>
                                    <p:anim calcmode="lin" valueType="num">
                                      <p:cBhvr additive="base">
                                        <p:cTn id="141" dur="500" fill="hold"/>
                                        <p:tgtEl>
                                          <p:spTgt spid="160"/>
                                        </p:tgtEl>
                                        <p:attrNameLst>
                                          <p:attrName>ppt_x</p:attrName>
                                        </p:attrNameLst>
                                      </p:cBhvr>
                                      <p:tavLst>
                                        <p:tav tm="0">
                                          <p:val>
                                            <p:strVal val="#ppt_x"/>
                                          </p:val>
                                        </p:tav>
                                        <p:tav tm="100000">
                                          <p:val>
                                            <p:strVal val="#ppt_x"/>
                                          </p:val>
                                        </p:tav>
                                      </p:tavLst>
                                    </p:anim>
                                    <p:anim calcmode="lin" valueType="num">
                                      <p:cBhvr additive="base">
                                        <p:cTn id="142" dur="500" fill="hold"/>
                                        <p:tgtEl>
                                          <p:spTgt spid="160"/>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100"/>
                                  </p:stCondLst>
                                  <p:childTnLst>
                                    <p:set>
                                      <p:cBhvr>
                                        <p:cTn id="144" dur="1" fill="hold">
                                          <p:stCondLst>
                                            <p:cond delay="0"/>
                                          </p:stCondLst>
                                        </p:cTn>
                                        <p:tgtEl>
                                          <p:spTgt spid="161"/>
                                        </p:tgtEl>
                                        <p:attrNameLst>
                                          <p:attrName>style.visibility</p:attrName>
                                        </p:attrNameLst>
                                      </p:cBhvr>
                                      <p:to>
                                        <p:strVal val="visible"/>
                                      </p:to>
                                    </p:set>
                                    <p:anim calcmode="lin" valueType="num">
                                      <p:cBhvr additive="base">
                                        <p:cTn id="145" dur="500" fill="hold"/>
                                        <p:tgtEl>
                                          <p:spTgt spid="161"/>
                                        </p:tgtEl>
                                        <p:attrNameLst>
                                          <p:attrName>ppt_x</p:attrName>
                                        </p:attrNameLst>
                                      </p:cBhvr>
                                      <p:tavLst>
                                        <p:tav tm="0">
                                          <p:val>
                                            <p:strVal val="#ppt_x"/>
                                          </p:val>
                                        </p:tav>
                                        <p:tav tm="100000">
                                          <p:val>
                                            <p:strVal val="#ppt_x"/>
                                          </p:val>
                                        </p:tav>
                                      </p:tavLst>
                                    </p:anim>
                                    <p:anim calcmode="lin" valueType="num">
                                      <p:cBhvr additive="base">
                                        <p:cTn id="146" dur="500" fill="hold"/>
                                        <p:tgtEl>
                                          <p:spTgt spid="161"/>
                                        </p:tgtEl>
                                        <p:attrNameLst>
                                          <p:attrName>ppt_y</p:attrName>
                                        </p:attrNameLst>
                                      </p:cBhvr>
                                      <p:tavLst>
                                        <p:tav tm="0">
                                          <p:val>
                                            <p:strVal val="0-#ppt_h/2"/>
                                          </p:val>
                                        </p:tav>
                                        <p:tav tm="100000">
                                          <p:val>
                                            <p:strVal val="#ppt_y"/>
                                          </p:val>
                                        </p:tav>
                                      </p:tavLst>
                                    </p:anim>
                                  </p:childTnLst>
                                </p:cTn>
                              </p:par>
                              <p:par>
                                <p:cTn id="147" presetID="2" presetClass="entr" presetSubtype="1" fill="hold" grpId="0" nodeType="withEffect">
                                  <p:stCondLst>
                                    <p:cond delay="100"/>
                                  </p:stCondLst>
                                  <p:childTnLst>
                                    <p:set>
                                      <p:cBhvr>
                                        <p:cTn id="148" dur="1" fill="hold">
                                          <p:stCondLst>
                                            <p:cond delay="0"/>
                                          </p:stCondLst>
                                        </p:cTn>
                                        <p:tgtEl>
                                          <p:spTgt spid="162"/>
                                        </p:tgtEl>
                                        <p:attrNameLst>
                                          <p:attrName>style.visibility</p:attrName>
                                        </p:attrNameLst>
                                      </p:cBhvr>
                                      <p:to>
                                        <p:strVal val="visible"/>
                                      </p:to>
                                    </p:set>
                                    <p:anim calcmode="lin" valueType="num">
                                      <p:cBhvr additive="base">
                                        <p:cTn id="149" dur="500" fill="hold"/>
                                        <p:tgtEl>
                                          <p:spTgt spid="162"/>
                                        </p:tgtEl>
                                        <p:attrNameLst>
                                          <p:attrName>ppt_x</p:attrName>
                                        </p:attrNameLst>
                                      </p:cBhvr>
                                      <p:tavLst>
                                        <p:tav tm="0">
                                          <p:val>
                                            <p:strVal val="#ppt_x"/>
                                          </p:val>
                                        </p:tav>
                                        <p:tav tm="100000">
                                          <p:val>
                                            <p:strVal val="#ppt_x"/>
                                          </p:val>
                                        </p:tav>
                                      </p:tavLst>
                                    </p:anim>
                                    <p:anim calcmode="lin" valueType="num">
                                      <p:cBhvr additive="base">
                                        <p:cTn id="150" dur="500" fill="hold"/>
                                        <p:tgtEl>
                                          <p:spTgt spid="162"/>
                                        </p:tgtEl>
                                        <p:attrNameLst>
                                          <p:attrName>ppt_y</p:attrName>
                                        </p:attrNameLst>
                                      </p:cBhvr>
                                      <p:tavLst>
                                        <p:tav tm="0">
                                          <p:val>
                                            <p:strVal val="0-#ppt_h/2"/>
                                          </p:val>
                                        </p:tav>
                                        <p:tav tm="100000">
                                          <p:val>
                                            <p:strVal val="#ppt_y"/>
                                          </p:val>
                                        </p:tav>
                                      </p:tavLst>
                                    </p:anim>
                                  </p:childTnLst>
                                </p:cTn>
                              </p:par>
                            </p:childTnLst>
                          </p:cTn>
                        </p:par>
                        <p:par>
                          <p:cTn id="151" fill="hold">
                            <p:stCondLst>
                              <p:cond delay="2900"/>
                            </p:stCondLst>
                            <p:childTnLst>
                              <p:par>
                                <p:cTn id="152" presetID="2" presetClass="entr" presetSubtype="1" fill="hold" grpId="0" nodeType="afterEffect">
                                  <p:stCondLst>
                                    <p:cond delay="100"/>
                                  </p:stCondLst>
                                  <p:childTnLst>
                                    <p:set>
                                      <p:cBhvr>
                                        <p:cTn id="153" dur="1" fill="hold">
                                          <p:stCondLst>
                                            <p:cond delay="0"/>
                                          </p:stCondLst>
                                        </p:cTn>
                                        <p:tgtEl>
                                          <p:spTgt spid="191"/>
                                        </p:tgtEl>
                                        <p:attrNameLst>
                                          <p:attrName>style.visibility</p:attrName>
                                        </p:attrNameLst>
                                      </p:cBhvr>
                                      <p:to>
                                        <p:strVal val="visible"/>
                                      </p:to>
                                    </p:set>
                                    <p:anim calcmode="lin" valueType="num">
                                      <p:cBhvr additive="base">
                                        <p:cTn id="154" dur="500" fill="hold"/>
                                        <p:tgtEl>
                                          <p:spTgt spid="191"/>
                                        </p:tgtEl>
                                        <p:attrNameLst>
                                          <p:attrName>ppt_x</p:attrName>
                                        </p:attrNameLst>
                                      </p:cBhvr>
                                      <p:tavLst>
                                        <p:tav tm="0">
                                          <p:val>
                                            <p:strVal val="#ppt_x"/>
                                          </p:val>
                                        </p:tav>
                                        <p:tav tm="100000">
                                          <p:val>
                                            <p:strVal val="#ppt_x"/>
                                          </p:val>
                                        </p:tav>
                                      </p:tavLst>
                                    </p:anim>
                                    <p:anim calcmode="lin" valueType="num">
                                      <p:cBhvr additive="base">
                                        <p:cTn id="155" dur="500" fill="hold"/>
                                        <p:tgtEl>
                                          <p:spTgt spid="191"/>
                                        </p:tgtEl>
                                        <p:attrNameLst>
                                          <p:attrName>ppt_y</p:attrName>
                                        </p:attrNameLst>
                                      </p:cBhvr>
                                      <p:tavLst>
                                        <p:tav tm="0">
                                          <p:val>
                                            <p:strVal val="0-#ppt_h/2"/>
                                          </p:val>
                                        </p:tav>
                                        <p:tav tm="100000">
                                          <p:val>
                                            <p:strVal val="#ppt_y"/>
                                          </p:val>
                                        </p:tav>
                                      </p:tavLst>
                                    </p:anim>
                                  </p:childTnLst>
                                </p:cTn>
                              </p:par>
                            </p:childTnLst>
                          </p:cTn>
                        </p:par>
                        <p:par>
                          <p:cTn id="156" fill="hold">
                            <p:stCondLst>
                              <p:cond delay="3500"/>
                            </p:stCondLst>
                            <p:childTnLst>
                              <p:par>
                                <p:cTn id="157" presetID="2" presetClass="entr" presetSubtype="1" fill="hold" grpId="0" nodeType="afterEffect">
                                  <p:stCondLst>
                                    <p:cond delay="100"/>
                                  </p:stCondLst>
                                  <p:childTnLst>
                                    <p:set>
                                      <p:cBhvr>
                                        <p:cTn id="158" dur="1" fill="hold">
                                          <p:stCondLst>
                                            <p:cond delay="0"/>
                                          </p:stCondLst>
                                        </p:cTn>
                                        <p:tgtEl>
                                          <p:spTgt spid="195"/>
                                        </p:tgtEl>
                                        <p:attrNameLst>
                                          <p:attrName>style.visibility</p:attrName>
                                        </p:attrNameLst>
                                      </p:cBhvr>
                                      <p:to>
                                        <p:strVal val="visible"/>
                                      </p:to>
                                    </p:set>
                                    <p:anim calcmode="lin" valueType="num">
                                      <p:cBhvr additive="base">
                                        <p:cTn id="159" dur="500" fill="hold"/>
                                        <p:tgtEl>
                                          <p:spTgt spid="195"/>
                                        </p:tgtEl>
                                        <p:attrNameLst>
                                          <p:attrName>ppt_x</p:attrName>
                                        </p:attrNameLst>
                                      </p:cBhvr>
                                      <p:tavLst>
                                        <p:tav tm="0">
                                          <p:val>
                                            <p:strVal val="#ppt_x"/>
                                          </p:val>
                                        </p:tav>
                                        <p:tav tm="100000">
                                          <p:val>
                                            <p:strVal val="#ppt_x"/>
                                          </p:val>
                                        </p:tav>
                                      </p:tavLst>
                                    </p:anim>
                                    <p:anim calcmode="lin" valueType="num">
                                      <p:cBhvr additive="base">
                                        <p:cTn id="160" dur="500" fill="hold"/>
                                        <p:tgtEl>
                                          <p:spTgt spid="195"/>
                                        </p:tgtEl>
                                        <p:attrNameLst>
                                          <p:attrName>ppt_y</p:attrName>
                                        </p:attrNameLst>
                                      </p:cBhvr>
                                      <p:tavLst>
                                        <p:tav tm="0">
                                          <p:val>
                                            <p:strVal val="0-#ppt_h/2"/>
                                          </p:val>
                                        </p:tav>
                                        <p:tav tm="100000">
                                          <p:val>
                                            <p:strVal val="#ppt_y"/>
                                          </p:val>
                                        </p:tav>
                                      </p:tavLst>
                                    </p:anim>
                                  </p:childTnLst>
                                </p:cTn>
                              </p:par>
                              <p:par>
                                <p:cTn id="161" presetID="2" presetClass="entr" presetSubtype="1" fill="hold" grpId="0" nodeType="withEffect">
                                  <p:stCondLst>
                                    <p:cond delay="100"/>
                                  </p:stCondLst>
                                  <p:childTnLst>
                                    <p:set>
                                      <p:cBhvr>
                                        <p:cTn id="162" dur="1" fill="hold">
                                          <p:stCondLst>
                                            <p:cond delay="0"/>
                                          </p:stCondLst>
                                        </p:cTn>
                                        <p:tgtEl>
                                          <p:spTgt spid="198"/>
                                        </p:tgtEl>
                                        <p:attrNameLst>
                                          <p:attrName>style.visibility</p:attrName>
                                        </p:attrNameLst>
                                      </p:cBhvr>
                                      <p:to>
                                        <p:strVal val="visible"/>
                                      </p:to>
                                    </p:set>
                                    <p:anim calcmode="lin" valueType="num">
                                      <p:cBhvr additive="base">
                                        <p:cTn id="163" dur="500" fill="hold"/>
                                        <p:tgtEl>
                                          <p:spTgt spid="198"/>
                                        </p:tgtEl>
                                        <p:attrNameLst>
                                          <p:attrName>ppt_x</p:attrName>
                                        </p:attrNameLst>
                                      </p:cBhvr>
                                      <p:tavLst>
                                        <p:tav tm="0">
                                          <p:val>
                                            <p:strVal val="#ppt_x"/>
                                          </p:val>
                                        </p:tav>
                                        <p:tav tm="100000">
                                          <p:val>
                                            <p:strVal val="#ppt_x"/>
                                          </p:val>
                                        </p:tav>
                                      </p:tavLst>
                                    </p:anim>
                                    <p:anim calcmode="lin" valueType="num">
                                      <p:cBhvr additive="base">
                                        <p:cTn id="164" dur="500" fill="hold"/>
                                        <p:tgtEl>
                                          <p:spTgt spid="198"/>
                                        </p:tgtEl>
                                        <p:attrNameLst>
                                          <p:attrName>ppt_y</p:attrName>
                                        </p:attrNameLst>
                                      </p:cBhvr>
                                      <p:tavLst>
                                        <p:tav tm="0">
                                          <p:val>
                                            <p:strVal val="0-#ppt_h/2"/>
                                          </p:val>
                                        </p:tav>
                                        <p:tav tm="100000">
                                          <p:val>
                                            <p:strVal val="#ppt_y"/>
                                          </p:val>
                                        </p:tav>
                                      </p:tavLst>
                                    </p:anim>
                                  </p:childTnLst>
                                </p:cTn>
                              </p:par>
                              <p:par>
                                <p:cTn id="165" presetID="2" presetClass="entr" presetSubtype="1" fill="hold" grpId="0" nodeType="withEffect">
                                  <p:stCondLst>
                                    <p:cond delay="100"/>
                                  </p:stCondLst>
                                  <p:childTnLst>
                                    <p:set>
                                      <p:cBhvr>
                                        <p:cTn id="166" dur="1" fill="hold">
                                          <p:stCondLst>
                                            <p:cond delay="0"/>
                                          </p:stCondLst>
                                        </p:cTn>
                                        <p:tgtEl>
                                          <p:spTgt spid="196"/>
                                        </p:tgtEl>
                                        <p:attrNameLst>
                                          <p:attrName>style.visibility</p:attrName>
                                        </p:attrNameLst>
                                      </p:cBhvr>
                                      <p:to>
                                        <p:strVal val="visible"/>
                                      </p:to>
                                    </p:set>
                                    <p:anim calcmode="lin" valueType="num">
                                      <p:cBhvr additive="base">
                                        <p:cTn id="167" dur="500" fill="hold"/>
                                        <p:tgtEl>
                                          <p:spTgt spid="196"/>
                                        </p:tgtEl>
                                        <p:attrNameLst>
                                          <p:attrName>ppt_x</p:attrName>
                                        </p:attrNameLst>
                                      </p:cBhvr>
                                      <p:tavLst>
                                        <p:tav tm="0">
                                          <p:val>
                                            <p:strVal val="#ppt_x"/>
                                          </p:val>
                                        </p:tav>
                                        <p:tav tm="100000">
                                          <p:val>
                                            <p:strVal val="#ppt_x"/>
                                          </p:val>
                                        </p:tav>
                                      </p:tavLst>
                                    </p:anim>
                                    <p:anim calcmode="lin" valueType="num">
                                      <p:cBhvr additive="base">
                                        <p:cTn id="168" dur="500" fill="hold"/>
                                        <p:tgtEl>
                                          <p:spTgt spid="196"/>
                                        </p:tgtEl>
                                        <p:attrNameLst>
                                          <p:attrName>ppt_y</p:attrName>
                                        </p:attrNameLst>
                                      </p:cBhvr>
                                      <p:tavLst>
                                        <p:tav tm="0">
                                          <p:val>
                                            <p:strVal val="0-#ppt_h/2"/>
                                          </p:val>
                                        </p:tav>
                                        <p:tav tm="100000">
                                          <p:val>
                                            <p:strVal val="#ppt_y"/>
                                          </p:val>
                                        </p:tav>
                                      </p:tavLst>
                                    </p:anim>
                                  </p:childTnLst>
                                </p:cTn>
                              </p:par>
                              <p:par>
                                <p:cTn id="169" presetID="2" presetClass="entr" presetSubtype="1" fill="hold" grpId="0" nodeType="withEffect">
                                  <p:stCondLst>
                                    <p:cond delay="100"/>
                                  </p:stCondLst>
                                  <p:childTnLst>
                                    <p:set>
                                      <p:cBhvr>
                                        <p:cTn id="170" dur="1" fill="hold">
                                          <p:stCondLst>
                                            <p:cond delay="0"/>
                                          </p:stCondLst>
                                        </p:cTn>
                                        <p:tgtEl>
                                          <p:spTgt spid="199"/>
                                        </p:tgtEl>
                                        <p:attrNameLst>
                                          <p:attrName>style.visibility</p:attrName>
                                        </p:attrNameLst>
                                      </p:cBhvr>
                                      <p:to>
                                        <p:strVal val="visible"/>
                                      </p:to>
                                    </p:set>
                                    <p:anim calcmode="lin" valueType="num">
                                      <p:cBhvr additive="base">
                                        <p:cTn id="171" dur="500" fill="hold"/>
                                        <p:tgtEl>
                                          <p:spTgt spid="199"/>
                                        </p:tgtEl>
                                        <p:attrNameLst>
                                          <p:attrName>ppt_x</p:attrName>
                                        </p:attrNameLst>
                                      </p:cBhvr>
                                      <p:tavLst>
                                        <p:tav tm="0">
                                          <p:val>
                                            <p:strVal val="#ppt_x"/>
                                          </p:val>
                                        </p:tav>
                                        <p:tav tm="100000">
                                          <p:val>
                                            <p:strVal val="#ppt_x"/>
                                          </p:val>
                                        </p:tav>
                                      </p:tavLst>
                                    </p:anim>
                                    <p:anim calcmode="lin" valueType="num">
                                      <p:cBhvr additive="base">
                                        <p:cTn id="172" dur="500" fill="hold"/>
                                        <p:tgtEl>
                                          <p:spTgt spid="199"/>
                                        </p:tgtEl>
                                        <p:attrNameLst>
                                          <p:attrName>ppt_y</p:attrName>
                                        </p:attrNameLst>
                                      </p:cBhvr>
                                      <p:tavLst>
                                        <p:tav tm="0">
                                          <p:val>
                                            <p:strVal val="0-#ppt_h/2"/>
                                          </p:val>
                                        </p:tav>
                                        <p:tav tm="100000">
                                          <p:val>
                                            <p:strVal val="#ppt_y"/>
                                          </p:val>
                                        </p:tav>
                                      </p:tavLst>
                                    </p:anim>
                                  </p:childTnLst>
                                </p:cTn>
                              </p:par>
                              <p:par>
                                <p:cTn id="173" presetID="2" presetClass="entr" presetSubtype="1" fill="hold" grpId="0" nodeType="withEffect">
                                  <p:stCondLst>
                                    <p:cond delay="100"/>
                                  </p:stCondLst>
                                  <p:childTnLst>
                                    <p:set>
                                      <p:cBhvr>
                                        <p:cTn id="174" dur="1" fill="hold">
                                          <p:stCondLst>
                                            <p:cond delay="0"/>
                                          </p:stCondLst>
                                        </p:cTn>
                                        <p:tgtEl>
                                          <p:spTgt spid="202"/>
                                        </p:tgtEl>
                                        <p:attrNameLst>
                                          <p:attrName>style.visibility</p:attrName>
                                        </p:attrNameLst>
                                      </p:cBhvr>
                                      <p:to>
                                        <p:strVal val="visible"/>
                                      </p:to>
                                    </p:set>
                                    <p:anim calcmode="lin" valueType="num">
                                      <p:cBhvr additive="base">
                                        <p:cTn id="175" dur="500" fill="hold"/>
                                        <p:tgtEl>
                                          <p:spTgt spid="202"/>
                                        </p:tgtEl>
                                        <p:attrNameLst>
                                          <p:attrName>ppt_x</p:attrName>
                                        </p:attrNameLst>
                                      </p:cBhvr>
                                      <p:tavLst>
                                        <p:tav tm="0">
                                          <p:val>
                                            <p:strVal val="#ppt_x"/>
                                          </p:val>
                                        </p:tav>
                                        <p:tav tm="100000">
                                          <p:val>
                                            <p:strVal val="#ppt_x"/>
                                          </p:val>
                                        </p:tav>
                                      </p:tavLst>
                                    </p:anim>
                                    <p:anim calcmode="lin" valueType="num">
                                      <p:cBhvr additive="base">
                                        <p:cTn id="176" dur="500" fill="hold"/>
                                        <p:tgtEl>
                                          <p:spTgt spid="202"/>
                                        </p:tgtEl>
                                        <p:attrNameLst>
                                          <p:attrName>ppt_y</p:attrName>
                                        </p:attrNameLst>
                                      </p:cBhvr>
                                      <p:tavLst>
                                        <p:tav tm="0">
                                          <p:val>
                                            <p:strVal val="0-#ppt_h/2"/>
                                          </p:val>
                                        </p:tav>
                                        <p:tav tm="100000">
                                          <p:val>
                                            <p:strVal val="#ppt_y"/>
                                          </p:val>
                                        </p:tav>
                                      </p:tavLst>
                                    </p:anim>
                                  </p:childTnLst>
                                </p:cTn>
                              </p:par>
                              <p:par>
                                <p:cTn id="177" presetID="2" presetClass="entr" presetSubtype="1" fill="hold" grpId="0" nodeType="withEffect">
                                  <p:stCondLst>
                                    <p:cond delay="100"/>
                                  </p:stCondLst>
                                  <p:childTnLst>
                                    <p:set>
                                      <p:cBhvr>
                                        <p:cTn id="178" dur="1" fill="hold">
                                          <p:stCondLst>
                                            <p:cond delay="0"/>
                                          </p:stCondLst>
                                        </p:cTn>
                                        <p:tgtEl>
                                          <p:spTgt spid="204"/>
                                        </p:tgtEl>
                                        <p:attrNameLst>
                                          <p:attrName>style.visibility</p:attrName>
                                        </p:attrNameLst>
                                      </p:cBhvr>
                                      <p:to>
                                        <p:strVal val="visible"/>
                                      </p:to>
                                    </p:set>
                                    <p:anim calcmode="lin" valueType="num">
                                      <p:cBhvr additive="base">
                                        <p:cTn id="179" dur="500" fill="hold"/>
                                        <p:tgtEl>
                                          <p:spTgt spid="204"/>
                                        </p:tgtEl>
                                        <p:attrNameLst>
                                          <p:attrName>ppt_x</p:attrName>
                                        </p:attrNameLst>
                                      </p:cBhvr>
                                      <p:tavLst>
                                        <p:tav tm="0">
                                          <p:val>
                                            <p:strVal val="#ppt_x"/>
                                          </p:val>
                                        </p:tav>
                                        <p:tav tm="100000">
                                          <p:val>
                                            <p:strVal val="#ppt_x"/>
                                          </p:val>
                                        </p:tav>
                                      </p:tavLst>
                                    </p:anim>
                                    <p:anim calcmode="lin" valueType="num">
                                      <p:cBhvr additive="base">
                                        <p:cTn id="180" dur="500" fill="hold"/>
                                        <p:tgtEl>
                                          <p:spTgt spid="204"/>
                                        </p:tgtEl>
                                        <p:attrNameLst>
                                          <p:attrName>ppt_y</p:attrName>
                                        </p:attrNameLst>
                                      </p:cBhvr>
                                      <p:tavLst>
                                        <p:tav tm="0">
                                          <p:val>
                                            <p:strVal val="0-#ppt_h/2"/>
                                          </p:val>
                                        </p:tav>
                                        <p:tav tm="100000">
                                          <p:val>
                                            <p:strVal val="#ppt_y"/>
                                          </p:val>
                                        </p:tav>
                                      </p:tavLst>
                                    </p:anim>
                                  </p:childTnLst>
                                </p:cTn>
                              </p:par>
                              <p:par>
                                <p:cTn id="181" presetID="2" presetClass="entr" presetSubtype="1" fill="hold" grpId="0" nodeType="withEffect">
                                  <p:stCondLst>
                                    <p:cond delay="100"/>
                                  </p:stCondLst>
                                  <p:childTnLst>
                                    <p:set>
                                      <p:cBhvr>
                                        <p:cTn id="182" dur="1" fill="hold">
                                          <p:stCondLst>
                                            <p:cond delay="0"/>
                                          </p:stCondLst>
                                        </p:cTn>
                                        <p:tgtEl>
                                          <p:spTgt spid="203"/>
                                        </p:tgtEl>
                                        <p:attrNameLst>
                                          <p:attrName>style.visibility</p:attrName>
                                        </p:attrNameLst>
                                      </p:cBhvr>
                                      <p:to>
                                        <p:strVal val="visible"/>
                                      </p:to>
                                    </p:set>
                                    <p:anim calcmode="lin" valueType="num">
                                      <p:cBhvr additive="base">
                                        <p:cTn id="183" dur="500" fill="hold"/>
                                        <p:tgtEl>
                                          <p:spTgt spid="203"/>
                                        </p:tgtEl>
                                        <p:attrNameLst>
                                          <p:attrName>ppt_x</p:attrName>
                                        </p:attrNameLst>
                                      </p:cBhvr>
                                      <p:tavLst>
                                        <p:tav tm="0">
                                          <p:val>
                                            <p:strVal val="#ppt_x"/>
                                          </p:val>
                                        </p:tav>
                                        <p:tav tm="100000">
                                          <p:val>
                                            <p:strVal val="#ppt_x"/>
                                          </p:val>
                                        </p:tav>
                                      </p:tavLst>
                                    </p:anim>
                                    <p:anim calcmode="lin" valueType="num">
                                      <p:cBhvr additive="base">
                                        <p:cTn id="184" dur="500" fill="hold"/>
                                        <p:tgtEl>
                                          <p:spTgt spid="203"/>
                                        </p:tgtEl>
                                        <p:attrNameLst>
                                          <p:attrName>ppt_y</p:attrName>
                                        </p:attrNameLst>
                                      </p:cBhvr>
                                      <p:tavLst>
                                        <p:tav tm="0">
                                          <p:val>
                                            <p:strVal val="0-#ppt_h/2"/>
                                          </p:val>
                                        </p:tav>
                                        <p:tav tm="100000">
                                          <p:val>
                                            <p:strVal val="#ppt_y"/>
                                          </p:val>
                                        </p:tav>
                                      </p:tavLst>
                                    </p:anim>
                                  </p:childTnLst>
                                </p:cTn>
                              </p:par>
                              <p:par>
                                <p:cTn id="185" presetID="2" presetClass="entr" presetSubtype="1" fill="hold" grpId="0" nodeType="withEffect">
                                  <p:stCondLst>
                                    <p:cond delay="100"/>
                                  </p:stCondLst>
                                  <p:childTnLst>
                                    <p:set>
                                      <p:cBhvr>
                                        <p:cTn id="186" dur="1" fill="hold">
                                          <p:stCondLst>
                                            <p:cond delay="0"/>
                                          </p:stCondLst>
                                        </p:cTn>
                                        <p:tgtEl>
                                          <p:spTgt spid="205"/>
                                        </p:tgtEl>
                                        <p:attrNameLst>
                                          <p:attrName>style.visibility</p:attrName>
                                        </p:attrNameLst>
                                      </p:cBhvr>
                                      <p:to>
                                        <p:strVal val="visible"/>
                                      </p:to>
                                    </p:set>
                                    <p:anim calcmode="lin" valueType="num">
                                      <p:cBhvr additive="base">
                                        <p:cTn id="187" dur="500" fill="hold"/>
                                        <p:tgtEl>
                                          <p:spTgt spid="205"/>
                                        </p:tgtEl>
                                        <p:attrNameLst>
                                          <p:attrName>ppt_x</p:attrName>
                                        </p:attrNameLst>
                                      </p:cBhvr>
                                      <p:tavLst>
                                        <p:tav tm="0">
                                          <p:val>
                                            <p:strVal val="#ppt_x"/>
                                          </p:val>
                                        </p:tav>
                                        <p:tav tm="100000">
                                          <p:val>
                                            <p:strVal val="#ppt_x"/>
                                          </p:val>
                                        </p:tav>
                                      </p:tavLst>
                                    </p:anim>
                                    <p:anim calcmode="lin" valueType="num">
                                      <p:cBhvr additive="base">
                                        <p:cTn id="188" dur="500" fill="hold"/>
                                        <p:tgtEl>
                                          <p:spTgt spid="205"/>
                                        </p:tgtEl>
                                        <p:attrNameLst>
                                          <p:attrName>ppt_y</p:attrName>
                                        </p:attrNameLst>
                                      </p:cBhvr>
                                      <p:tavLst>
                                        <p:tav tm="0">
                                          <p:val>
                                            <p:strVal val="0-#ppt_h/2"/>
                                          </p:val>
                                        </p:tav>
                                        <p:tav tm="100000">
                                          <p:val>
                                            <p:strVal val="#ppt_y"/>
                                          </p:val>
                                        </p:tav>
                                      </p:tavLst>
                                    </p:anim>
                                  </p:childTnLst>
                                </p:cTn>
                              </p:par>
                              <p:par>
                                <p:cTn id="189" presetID="2" presetClass="entr" presetSubtype="1" fill="hold" grpId="0" nodeType="withEffect">
                                  <p:stCondLst>
                                    <p:cond delay="100"/>
                                  </p:stCondLst>
                                  <p:childTnLst>
                                    <p:set>
                                      <p:cBhvr>
                                        <p:cTn id="190" dur="1" fill="hold">
                                          <p:stCondLst>
                                            <p:cond delay="0"/>
                                          </p:stCondLst>
                                        </p:cTn>
                                        <p:tgtEl>
                                          <p:spTgt spid="206"/>
                                        </p:tgtEl>
                                        <p:attrNameLst>
                                          <p:attrName>style.visibility</p:attrName>
                                        </p:attrNameLst>
                                      </p:cBhvr>
                                      <p:to>
                                        <p:strVal val="visible"/>
                                      </p:to>
                                    </p:set>
                                    <p:anim calcmode="lin" valueType="num">
                                      <p:cBhvr additive="base">
                                        <p:cTn id="191" dur="500" fill="hold"/>
                                        <p:tgtEl>
                                          <p:spTgt spid="206"/>
                                        </p:tgtEl>
                                        <p:attrNameLst>
                                          <p:attrName>ppt_x</p:attrName>
                                        </p:attrNameLst>
                                      </p:cBhvr>
                                      <p:tavLst>
                                        <p:tav tm="0">
                                          <p:val>
                                            <p:strVal val="#ppt_x"/>
                                          </p:val>
                                        </p:tav>
                                        <p:tav tm="100000">
                                          <p:val>
                                            <p:strVal val="#ppt_x"/>
                                          </p:val>
                                        </p:tav>
                                      </p:tavLst>
                                    </p:anim>
                                    <p:anim calcmode="lin" valueType="num">
                                      <p:cBhvr additive="base">
                                        <p:cTn id="192" dur="500" fill="hold"/>
                                        <p:tgtEl>
                                          <p:spTgt spid="206"/>
                                        </p:tgtEl>
                                        <p:attrNameLst>
                                          <p:attrName>ppt_y</p:attrName>
                                        </p:attrNameLst>
                                      </p:cBhvr>
                                      <p:tavLst>
                                        <p:tav tm="0">
                                          <p:val>
                                            <p:strVal val="0-#ppt_h/2"/>
                                          </p:val>
                                        </p:tav>
                                        <p:tav tm="100000">
                                          <p:val>
                                            <p:strVal val="#ppt_y"/>
                                          </p:val>
                                        </p:tav>
                                      </p:tavLst>
                                    </p:anim>
                                  </p:childTnLst>
                                </p:cTn>
                              </p:par>
                              <p:par>
                                <p:cTn id="193" presetID="2" presetClass="entr" presetSubtype="1" fill="hold" grpId="0" nodeType="withEffect">
                                  <p:stCondLst>
                                    <p:cond delay="100"/>
                                  </p:stCondLst>
                                  <p:childTnLst>
                                    <p:set>
                                      <p:cBhvr>
                                        <p:cTn id="194" dur="1" fill="hold">
                                          <p:stCondLst>
                                            <p:cond delay="0"/>
                                          </p:stCondLst>
                                        </p:cTn>
                                        <p:tgtEl>
                                          <p:spTgt spid="207"/>
                                        </p:tgtEl>
                                        <p:attrNameLst>
                                          <p:attrName>style.visibility</p:attrName>
                                        </p:attrNameLst>
                                      </p:cBhvr>
                                      <p:to>
                                        <p:strVal val="visible"/>
                                      </p:to>
                                    </p:set>
                                    <p:anim calcmode="lin" valueType="num">
                                      <p:cBhvr additive="base">
                                        <p:cTn id="195" dur="500" fill="hold"/>
                                        <p:tgtEl>
                                          <p:spTgt spid="207"/>
                                        </p:tgtEl>
                                        <p:attrNameLst>
                                          <p:attrName>ppt_x</p:attrName>
                                        </p:attrNameLst>
                                      </p:cBhvr>
                                      <p:tavLst>
                                        <p:tav tm="0">
                                          <p:val>
                                            <p:strVal val="#ppt_x"/>
                                          </p:val>
                                        </p:tav>
                                        <p:tav tm="100000">
                                          <p:val>
                                            <p:strVal val="#ppt_x"/>
                                          </p:val>
                                        </p:tav>
                                      </p:tavLst>
                                    </p:anim>
                                    <p:anim calcmode="lin" valueType="num">
                                      <p:cBhvr additive="base">
                                        <p:cTn id="196" dur="500" fill="hold"/>
                                        <p:tgtEl>
                                          <p:spTgt spid="207"/>
                                        </p:tgtEl>
                                        <p:attrNameLst>
                                          <p:attrName>ppt_y</p:attrName>
                                        </p:attrNameLst>
                                      </p:cBhvr>
                                      <p:tavLst>
                                        <p:tav tm="0">
                                          <p:val>
                                            <p:strVal val="0-#ppt_h/2"/>
                                          </p:val>
                                        </p:tav>
                                        <p:tav tm="100000">
                                          <p:val>
                                            <p:strVal val="#ppt_y"/>
                                          </p:val>
                                        </p:tav>
                                      </p:tavLst>
                                    </p:anim>
                                  </p:childTnLst>
                                </p:cTn>
                              </p:par>
                            </p:childTnLst>
                          </p:cTn>
                        </p:par>
                        <p:par>
                          <p:cTn id="197" fill="hold">
                            <p:stCondLst>
                              <p:cond delay="4100"/>
                            </p:stCondLst>
                            <p:childTnLst>
                              <p:par>
                                <p:cTn id="198" presetID="2" presetClass="entr" presetSubtype="1" fill="hold" grpId="0" nodeType="afterEffect">
                                  <p:stCondLst>
                                    <p:cond delay="100"/>
                                  </p:stCondLst>
                                  <p:childTnLst>
                                    <p:set>
                                      <p:cBhvr>
                                        <p:cTn id="199" dur="1" fill="hold">
                                          <p:stCondLst>
                                            <p:cond delay="0"/>
                                          </p:stCondLst>
                                        </p:cTn>
                                        <p:tgtEl>
                                          <p:spTgt spid="192"/>
                                        </p:tgtEl>
                                        <p:attrNameLst>
                                          <p:attrName>style.visibility</p:attrName>
                                        </p:attrNameLst>
                                      </p:cBhvr>
                                      <p:to>
                                        <p:strVal val="visible"/>
                                      </p:to>
                                    </p:set>
                                    <p:anim calcmode="lin" valueType="num">
                                      <p:cBhvr additive="base">
                                        <p:cTn id="200" dur="500" fill="hold"/>
                                        <p:tgtEl>
                                          <p:spTgt spid="192"/>
                                        </p:tgtEl>
                                        <p:attrNameLst>
                                          <p:attrName>ppt_x</p:attrName>
                                        </p:attrNameLst>
                                      </p:cBhvr>
                                      <p:tavLst>
                                        <p:tav tm="0">
                                          <p:val>
                                            <p:strVal val="#ppt_x"/>
                                          </p:val>
                                        </p:tav>
                                        <p:tav tm="100000">
                                          <p:val>
                                            <p:strVal val="#ppt_x"/>
                                          </p:val>
                                        </p:tav>
                                      </p:tavLst>
                                    </p:anim>
                                    <p:anim calcmode="lin" valueType="num">
                                      <p:cBhvr additive="base">
                                        <p:cTn id="201" dur="500" fill="hold"/>
                                        <p:tgtEl>
                                          <p:spTgt spid="192"/>
                                        </p:tgtEl>
                                        <p:attrNameLst>
                                          <p:attrName>ppt_y</p:attrName>
                                        </p:attrNameLst>
                                      </p:cBhvr>
                                      <p:tavLst>
                                        <p:tav tm="0">
                                          <p:val>
                                            <p:strVal val="0-#ppt_h/2"/>
                                          </p:val>
                                        </p:tav>
                                        <p:tav tm="100000">
                                          <p:val>
                                            <p:strVal val="#ppt_y"/>
                                          </p:val>
                                        </p:tav>
                                      </p:tavLst>
                                    </p:anim>
                                  </p:childTnLst>
                                </p:cTn>
                              </p:par>
                            </p:childTnLst>
                          </p:cTn>
                        </p:par>
                        <p:par>
                          <p:cTn id="202" fill="hold">
                            <p:stCondLst>
                              <p:cond delay="4700"/>
                            </p:stCondLst>
                            <p:childTnLst>
                              <p:par>
                                <p:cTn id="203" presetID="2" presetClass="entr" presetSubtype="1" fill="hold" grpId="0" nodeType="afterEffect">
                                  <p:stCondLst>
                                    <p:cond delay="100"/>
                                  </p:stCondLst>
                                  <p:childTnLst>
                                    <p:set>
                                      <p:cBhvr>
                                        <p:cTn id="204" dur="1" fill="hold">
                                          <p:stCondLst>
                                            <p:cond delay="0"/>
                                          </p:stCondLst>
                                        </p:cTn>
                                        <p:tgtEl>
                                          <p:spTgt spid="210"/>
                                        </p:tgtEl>
                                        <p:attrNameLst>
                                          <p:attrName>style.visibility</p:attrName>
                                        </p:attrNameLst>
                                      </p:cBhvr>
                                      <p:to>
                                        <p:strVal val="visible"/>
                                      </p:to>
                                    </p:set>
                                    <p:anim calcmode="lin" valueType="num">
                                      <p:cBhvr additive="base">
                                        <p:cTn id="205" dur="500" fill="hold"/>
                                        <p:tgtEl>
                                          <p:spTgt spid="210"/>
                                        </p:tgtEl>
                                        <p:attrNameLst>
                                          <p:attrName>ppt_x</p:attrName>
                                        </p:attrNameLst>
                                      </p:cBhvr>
                                      <p:tavLst>
                                        <p:tav tm="0">
                                          <p:val>
                                            <p:strVal val="#ppt_x"/>
                                          </p:val>
                                        </p:tav>
                                        <p:tav tm="100000">
                                          <p:val>
                                            <p:strVal val="#ppt_x"/>
                                          </p:val>
                                        </p:tav>
                                      </p:tavLst>
                                    </p:anim>
                                    <p:anim calcmode="lin" valueType="num">
                                      <p:cBhvr additive="base">
                                        <p:cTn id="206" dur="500" fill="hold"/>
                                        <p:tgtEl>
                                          <p:spTgt spid="210"/>
                                        </p:tgtEl>
                                        <p:attrNameLst>
                                          <p:attrName>ppt_y</p:attrName>
                                        </p:attrNameLst>
                                      </p:cBhvr>
                                      <p:tavLst>
                                        <p:tav tm="0">
                                          <p:val>
                                            <p:strVal val="0-#ppt_h/2"/>
                                          </p:val>
                                        </p:tav>
                                        <p:tav tm="100000">
                                          <p:val>
                                            <p:strVal val="#ppt_y"/>
                                          </p:val>
                                        </p:tav>
                                      </p:tavLst>
                                    </p:anim>
                                  </p:childTnLst>
                                </p:cTn>
                              </p:par>
                              <p:par>
                                <p:cTn id="207" presetID="2" presetClass="entr" presetSubtype="1" fill="hold" grpId="0" nodeType="withEffect">
                                  <p:stCondLst>
                                    <p:cond delay="100"/>
                                  </p:stCondLst>
                                  <p:childTnLst>
                                    <p:set>
                                      <p:cBhvr>
                                        <p:cTn id="208" dur="1" fill="hold">
                                          <p:stCondLst>
                                            <p:cond delay="0"/>
                                          </p:stCondLst>
                                        </p:cTn>
                                        <p:tgtEl>
                                          <p:spTgt spid="211"/>
                                        </p:tgtEl>
                                        <p:attrNameLst>
                                          <p:attrName>style.visibility</p:attrName>
                                        </p:attrNameLst>
                                      </p:cBhvr>
                                      <p:to>
                                        <p:strVal val="visible"/>
                                      </p:to>
                                    </p:set>
                                    <p:anim calcmode="lin" valueType="num">
                                      <p:cBhvr additive="base">
                                        <p:cTn id="209" dur="500" fill="hold"/>
                                        <p:tgtEl>
                                          <p:spTgt spid="211"/>
                                        </p:tgtEl>
                                        <p:attrNameLst>
                                          <p:attrName>ppt_x</p:attrName>
                                        </p:attrNameLst>
                                      </p:cBhvr>
                                      <p:tavLst>
                                        <p:tav tm="0">
                                          <p:val>
                                            <p:strVal val="#ppt_x"/>
                                          </p:val>
                                        </p:tav>
                                        <p:tav tm="100000">
                                          <p:val>
                                            <p:strVal val="#ppt_x"/>
                                          </p:val>
                                        </p:tav>
                                      </p:tavLst>
                                    </p:anim>
                                    <p:anim calcmode="lin" valueType="num">
                                      <p:cBhvr additive="base">
                                        <p:cTn id="210" dur="500" fill="hold"/>
                                        <p:tgtEl>
                                          <p:spTgt spid="211"/>
                                        </p:tgtEl>
                                        <p:attrNameLst>
                                          <p:attrName>ppt_y</p:attrName>
                                        </p:attrNameLst>
                                      </p:cBhvr>
                                      <p:tavLst>
                                        <p:tav tm="0">
                                          <p:val>
                                            <p:strVal val="0-#ppt_h/2"/>
                                          </p:val>
                                        </p:tav>
                                        <p:tav tm="100000">
                                          <p:val>
                                            <p:strVal val="#ppt_y"/>
                                          </p:val>
                                        </p:tav>
                                      </p:tavLst>
                                    </p:anim>
                                  </p:childTnLst>
                                </p:cTn>
                              </p:par>
                              <p:par>
                                <p:cTn id="211" presetID="2" presetClass="entr" presetSubtype="1" fill="hold" grpId="0" nodeType="withEffect">
                                  <p:stCondLst>
                                    <p:cond delay="100"/>
                                  </p:stCondLst>
                                  <p:childTnLst>
                                    <p:set>
                                      <p:cBhvr>
                                        <p:cTn id="212" dur="1" fill="hold">
                                          <p:stCondLst>
                                            <p:cond delay="0"/>
                                          </p:stCondLst>
                                        </p:cTn>
                                        <p:tgtEl>
                                          <p:spTgt spid="212"/>
                                        </p:tgtEl>
                                        <p:attrNameLst>
                                          <p:attrName>style.visibility</p:attrName>
                                        </p:attrNameLst>
                                      </p:cBhvr>
                                      <p:to>
                                        <p:strVal val="visible"/>
                                      </p:to>
                                    </p:set>
                                    <p:anim calcmode="lin" valueType="num">
                                      <p:cBhvr additive="base">
                                        <p:cTn id="213" dur="500" fill="hold"/>
                                        <p:tgtEl>
                                          <p:spTgt spid="212"/>
                                        </p:tgtEl>
                                        <p:attrNameLst>
                                          <p:attrName>ppt_x</p:attrName>
                                        </p:attrNameLst>
                                      </p:cBhvr>
                                      <p:tavLst>
                                        <p:tav tm="0">
                                          <p:val>
                                            <p:strVal val="#ppt_x"/>
                                          </p:val>
                                        </p:tav>
                                        <p:tav tm="100000">
                                          <p:val>
                                            <p:strVal val="#ppt_x"/>
                                          </p:val>
                                        </p:tav>
                                      </p:tavLst>
                                    </p:anim>
                                    <p:anim calcmode="lin" valueType="num">
                                      <p:cBhvr additive="base">
                                        <p:cTn id="214" dur="500" fill="hold"/>
                                        <p:tgtEl>
                                          <p:spTgt spid="212"/>
                                        </p:tgtEl>
                                        <p:attrNameLst>
                                          <p:attrName>ppt_y</p:attrName>
                                        </p:attrNameLst>
                                      </p:cBhvr>
                                      <p:tavLst>
                                        <p:tav tm="0">
                                          <p:val>
                                            <p:strVal val="0-#ppt_h/2"/>
                                          </p:val>
                                        </p:tav>
                                        <p:tav tm="100000">
                                          <p:val>
                                            <p:strVal val="#ppt_y"/>
                                          </p:val>
                                        </p:tav>
                                      </p:tavLst>
                                    </p:anim>
                                  </p:childTnLst>
                                </p:cTn>
                              </p:par>
                              <p:par>
                                <p:cTn id="215" presetID="2" presetClass="entr" presetSubtype="1" fill="hold" grpId="0" nodeType="withEffect">
                                  <p:stCondLst>
                                    <p:cond delay="100"/>
                                  </p:stCondLst>
                                  <p:childTnLst>
                                    <p:set>
                                      <p:cBhvr>
                                        <p:cTn id="216" dur="1" fill="hold">
                                          <p:stCondLst>
                                            <p:cond delay="0"/>
                                          </p:stCondLst>
                                        </p:cTn>
                                        <p:tgtEl>
                                          <p:spTgt spid="214"/>
                                        </p:tgtEl>
                                        <p:attrNameLst>
                                          <p:attrName>style.visibility</p:attrName>
                                        </p:attrNameLst>
                                      </p:cBhvr>
                                      <p:to>
                                        <p:strVal val="visible"/>
                                      </p:to>
                                    </p:set>
                                    <p:anim calcmode="lin" valueType="num">
                                      <p:cBhvr additive="base">
                                        <p:cTn id="217" dur="500" fill="hold"/>
                                        <p:tgtEl>
                                          <p:spTgt spid="214"/>
                                        </p:tgtEl>
                                        <p:attrNameLst>
                                          <p:attrName>ppt_x</p:attrName>
                                        </p:attrNameLst>
                                      </p:cBhvr>
                                      <p:tavLst>
                                        <p:tav tm="0">
                                          <p:val>
                                            <p:strVal val="#ppt_x"/>
                                          </p:val>
                                        </p:tav>
                                        <p:tav tm="100000">
                                          <p:val>
                                            <p:strVal val="#ppt_x"/>
                                          </p:val>
                                        </p:tav>
                                      </p:tavLst>
                                    </p:anim>
                                    <p:anim calcmode="lin" valueType="num">
                                      <p:cBhvr additive="base">
                                        <p:cTn id="218" dur="500" fill="hold"/>
                                        <p:tgtEl>
                                          <p:spTgt spid="214"/>
                                        </p:tgtEl>
                                        <p:attrNameLst>
                                          <p:attrName>ppt_y</p:attrName>
                                        </p:attrNameLst>
                                      </p:cBhvr>
                                      <p:tavLst>
                                        <p:tav tm="0">
                                          <p:val>
                                            <p:strVal val="0-#ppt_h/2"/>
                                          </p:val>
                                        </p:tav>
                                        <p:tav tm="100000">
                                          <p:val>
                                            <p:strVal val="#ppt_y"/>
                                          </p:val>
                                        </p:tav>
                                      </p:tavLst>
                                    </p:anim>
                                  </p:childTnLst>
                                </p:cTn>
                              </p:par>
                              <p:par>
                                <p:cTn id="219" presetID="2" presetClass="entr" presetSubtype="1" fill="hold" grpId="0" nodeType="withEffect">
                                  <p:stCondLst>
                                    <p:cond delay="100"/>
                                  </p:stCondLst>
                                  <p:childTnLst>
                                    <p:set>
                                      <p:cBhvr>
                                        <p:cTn id="220" dur="1" fill="hold">
                                          <p:stCondLst>
                                            <p:cond delay="0"/>
                                          </p:stCondLst>
                                        </p:cTn>
                                        <p:tgtEl>
                                          <p:spTgt spid="215"/>
                                        </p:tgtEl>
                                        <p:attrNameLst>
                                          <p:attrName>style.visibility</p:attrName>
                                        </p:attrNameLst>
                                      </p:cBhvr>
                                      <p:to>
                                        <p:strVal val="visible"/>
                                      </p:to>
                                    </p:set>
                                    <p:anim calcmode="lin" valueType="num">
                                      <p:cBhvr additive="base">
                                        <p:cTn id="221" dur="500" fill="hold"/>
                                        <p:tgtEl>
                                          <p:spTgt spid="215"/>
                                        </p:tgtEl>
                                        <p:attrNameLst>
                                          <p:attrName>ppt_x</p:attrName>
                                        </p:attrNameLst>
                                      </p:cBhvr>
                                      <p:tavLst>
                                        <p:tav tm="0">
                                          <p:val>
                                            <p:strVal val="#ppt_x"/>
                                          </p:val>
                                        </p:tav>
                                        <p:tav tm="100000">
                                          <p:val>
                                            <p:strVal val="#ppt_x"/>
                                          </p:val>
                                        </p:tav>
                                      </p:tavLst>
                                    </p:anim>
                                    <p:anim calcmode="lin" valueType="num">
                                      <p:cBhvr additive="base">
                                        <p:cTn id="222" dur="500" fill="hold"/>
                                        <p:tgtEl>
                                          <p:spTgt spid="215"/>
                                        </p:tgtEl>
                                        <p:attrNameLst>
                                          <p:attrName>ppt_y</p:attrName>
                                        </p:attrNameLst>
                                      </p:cBhvr>
                                      <p:tavLst>
                                        <p:tav tm="0">
                                          <p:val>
                                            <p:strVal val="0-#ppt_h/2"/>
                                          </p:val>
                                        </p:tav>
                                        <p:tav tm="100000">
                                          <p:val>
                                            <p:strVal val="#ppt_y"/>
                                          </p:val>
                                        </p:tav>
                                      </p:tavLst>
                                    </p:anim>
                                  </p:childTnLst>
                                </p:cTn>
                              </p:par>
                              <p:par>
                                <p:cTn id="223" presetID="2" presetClass="entr" presetSubtype="1" fill="hold" grpId="0" nodeType="withEffect">
                                  <p:stCondLst>
                                    <p:cond delay="100"/>
                                  </p:stCondLst>
                                  <p:childTnLst>
                                    <p:set>
                                      <p:cBhvr>
                                        <p:cTn id="224" dur="1" fill="hold">
                                          <p:stCondLst>
                                            <p:cond delay="0"/>
                                          </p:stCondLst>
                                        </p:cTn>
                                        <p:tgtEl>
                                          <p:spTgt spid="216"/>
                                        </p:tgtEl>
                                        <p:attrNameLst>
                                          <p:attrName>style.visibility</p:attrName>
                                        </p:attrNameLst>
                                      </p:cBhvr>
                                      <p:to>
                                        <p:strVal val="visible"/>
                                      </p:to>
                                    </p:set>
                                    <p:anim calcmode="lin" valueType="num">
                                      <p:cBhvr additive="base">
                                        <p:cTn id="225" dur="500" fill="hold"/>
                                        <p:tgtEl>
                                          <p:spTgt spid="216"/>
                                        </p:tgtEl>
                                        <p:attrNameLst>
                                          <p:attrName>ppt_x</p:attrName>
                                        </p:attrNameLst>
                                      </p:cBhvr>
                                      <p:tavLst>
                                        <p:tav tm="0">
                                          <p:val>
                                            <p:strVal val="#ppt_x"/>
                                          </p:val>
                                        </p:tav>
                                        <p:tav tm="100000">
                                          <p:val>
                                            <p:strVal val="#ppt_x"/>
                                          </p:val>
                                        </p:tav>
                                      </p:tavLst>
                                    </p:anim>
                                    <p:anim calcmode="lin" valueType="num">
                                      <p:cBhvr additive="base">
                                        <p:cTn id="226" dur="500" fill="hold"/>
                                        <p:tgtEl>
                                          <p:spTgt spid="216"/>
                                        </p:tgtEl>
                                        <p:attrNameLst>
                                          <p:attrName>ppt_y</p:attrName>
                                        </p:attrNameLst>
                                      </p:cBhvr>
                                      <p:tavLst>
                                        <p:tav tm="0">
                                          <p:val>
                                            <p:strVal val="0-#ppt_h/2"/>
                                          </p:val>
                                        </p:tav>
                                        <p:tav tm="100000">
                                          <p:val>
                                            <p:strVal val="#ppt_y"/>
                                          </p:val>
                                        </p:tav>
                                      </p:tavLst>
                                    </p:anim>
                                  </p:childTnLst>
                                </p:cTn>
                              </p:par>
                              <p:par>
                                <p:cTn id="227" presetID="2" presetClass="entr" presetSubtype="1" fill="hold" grpId="0" nodeType="withEffect">
                                  <p:stCondLst>
                                    <p:cond delay="100"/>
                                  </p:stCondLst>
                                  <p:childTnLst>
                                    <p:set>
                                      <p:cBhvr>
                                        <p:cTn id="228" dur="1" fill="hold">
                                          <p:stCondLst>
                                            <p:cond delay="0"/>
                                          </p:stCondLst>
                                        </p:cTn>
                                        <p:tgtEl>
                                          <p:spTgt spid="217"/>
                                        </p:tgtEl>
                                        <p:attrNameLst>
                                          <p:attrName>style.visibility</p:attrName>
                                        </p:attrNameLst>
                                      </p:cBhvr>
                                      <p:to>
                                        <p:strVal val="visible"/>
                                      </p:to>
                                    </p:set>
                                    <p:anim calcmode="lin" valueType="num">
                                      <p:cBhvr additive="base">
                                        <p:cTn id="229" dur="500" fill="hold"/>
                                        <p:tgtEl>
                                          <p:spTgt spid="217"/>
                                        </p:tgtEl>
                                        <p:attrNameLst>
                                          <p:attrName>ppt_x</p:attrName>
                                        </p:attrNameLst>
                                      </p:cBhvr>
                                      <p:tavLst>
                                        <p:tav tm="0">
                                          <p:val>
                                            <p:strVal val="#ppt_x"/>
                                          </p:val>
                                        </p:tav>
                                        <p:tav tm="100000">
                                          <p:val>
                                            <p:strVal val="#ppt_x"/>
                                          </p:val>
                                        </p:tav>
                                      </p:tavLst>
                                    </p:anim>
                                    <p:anim calcmode="lin" valueType="num">
                                      <p:cBhvr additive="base">
                                        <p:cTn id="230" dur="500" fill="hold"/>
                                        <p:tgtEl>
                                          <p:spTgt spid="217"/>
                                        </p:tgtEl>
                                        <p:attrNameLst>
                                          <p:attrName>ppt_y</p:attrName>
                                        </p:attrNameLst>
                                      </p:cBhvr>
                                      <p:tavLst>
                                        <p:tav tm="0">
                                          <p:val>
                                            <p:strVal val="0-#ppt_h/2"/>
                                          </p:val>
                                        </p:tav>
                                        <p:tav tm="100000">
                                          <p:val>
                                            <p:strVal val="#ppt_y"/>
                                          </p:val>
                                        </p:tav>
                                      </p:tavLst>
                                    </p:anim>
                                  </p:childTnLst>
                                </p:cTn>
                              </p:par>
                              <p:par>
                                <p:cTn id="231" presetID="2" presetClass="entr" presetSubtype="1" fill="hold" grpId="0" nodeType="withEffect">
                                  <p:stCondLst>
                                    <p:cond delay="100"/>
                                  </p:stCondLst>
                                  <p:childTnLst>
                                    <p:set>
                                      <p:cBhvr>
                                        <p:cTn id="232" dur="1" fill="hold">
                                          <p:stCondLst>
                                            <p:cond delay="0"/>
                                          </p:stCondLst>
                                        </p:cTn>
                                        <p:tgtEl>
                                          <p:spTgt spid="218"/>
                                        </p:tgtEl>
                                        <p:attrNameLst>
                                          <p:attrName>style.visibility</p:attrName>
                                        </p:attrNameLst>
                                      </p:cBhvr>
                                      <p:to>
                                        <p:strVal val="visible"/>
                                      </p:to>
                                    </p:set>
                                    <p:anim calcmode="lin" valueType="num">
                                      <p:cBhvr additive="base">
                                        <p:cTn id="233" dur="500" fill="hold"/>
                                        <p:tgtEl>
                                          <p:spTgt spid="218"/>
                                        </p:tgtEl>
                                        <p:attrNameLst>
                                          <p:attrName>ppt_x</p:attrName>
                                        </p:attrNameLst>
                                      </p:cBhvr>
                                      <p:tavLst>
                                        <p:tav tm="0">
                                          <p:val>
                                            <p:strVal val="#ppt_x"/>
                                          </p:val>
                                        </p:tav>
                                        <p:tav tm="100000">
                                          <p:val>
                                            <p:strVal val="#ppt_x"/>
                                          </p:val>
                                        </p:tav>
                                      </p:tavLst>
                                    </p:anim>
                                    <p:anim calcmode="lin" valueType="num">
                                      <p:cBhvr additive="base">
                                        <p:cTn id="234" dur="500" fill="hold"/>
                                        <p:tgtEl>
                                          <p:spTgt spid="218"/>
                                        </p:tgtEl>
                                        <p:attrNameLst>
                                          <p:attrName>ppt_y</p:attrName>
                                        </p:attrNameLst>
                                      </p:cBhvr>
                                      <p:tavLst>
                                        <p:tav tm="0">
                                          <p:val>
                                            <p:strVal val="0-#ppt_h/2"/>
                                          </p:val>
                                        </p:tav>
                                        <p:tav tm="100000">
                                          <p:val>
                                            <p:strVal val="#ppt_y"/>
                                          </p:val>
                                        </p:tav>
                                      </p:tavLst>
                                    </p:anim>
                                  </p:childTnLst>
                                </p:cTn>
                              </p:par>
                              <p:par>
                                <p:cTn id="235" presetID="2" presetClass="entr" presetSubtype="1" fill="hold" grpId="0" nodeType="withEffect">
                                  <p:stCondLst>
                                    <p:cond delay="100"/>
                                  </p:stCondLst>
                                  <p:childTnLst>
                                    <p:set>
                                      <p:cBhvr>
                                        <p:cTn id="236" dur="1" fill="hold">
                                          <p:stCondLst>
                                            <p:cond delay="0"/>
                                          </p:stCondLst>
                                        </p:cTn>
                                        <p:tgtEl>
                                          <p:spTgt spid="219"/>
                                        </p:tgtEl>
                                        <p:attrNameLst>
                                          <p:attrName>style.visibility</p:attrName>
                                        </p:attrNameLst>
                                      </p:cBhvr>
                                      <p:to>
                                        <p:strVal val="visible"/>
                                      </p:to>
                                    </p:set>
                                    <p:anim calcmode="lin" valueType="num">
                                      <p:cBhvr additive="base">
                                        <p:cTn id="237" dur="500" fill="hold"/>
                                        <p:tgtEl>
                                          <p:spTgt spid="219"/>
                                        </p:tgtEl>
                                        <p:attrNameLst>
                                          <p:attrName>ppt_x</p:attrName>
                                        </p:attrNameLst>
                                      </p:cBhvr>
                                      <p:tavLst>
                                        <p:tav tm="0">
                                          <p:val>
                                            <p:strVal val="#ppt_x"/>
                                          </p:val>
                                        </p:tav>
                                        <p:tav tm="100000">
                                          <p:val>
                                            <p:strVal val="#ppt_x"/>
                                          </p:val>
                                        </p:tav>
                                      </p:tavLst>
                                    </p:anim>
                                    <p:anim calcmode="lin" valueType="num">
                                      <p:cBhvr additive="base">
                                        <p:cTn id="238" dur="500" fill="hold"/>
                                        <p:tgtEl>
                                          <p:spTgt spid="219"/>
                                        </p:tgtEl>
                                        <p:attrNameLst>
                                          <p:attrName>ppt_y</p:attrName>
                                        </p:attrNameLst>
                                      </p:cBhvr>
                                      <p:tavLst>
                                        <p:tav tm="0">
                                          <p:val>
                                            <p:strVal val="0-#ppt_h/2"/>
                                          </p:val>
                                        </p:tav>
                                        <p:tav tm="100000">
                                          <p:val>
                                            <p:strVal val="#ppt_y"/>
                                          </p:val>
                                        </p:tav>
                                      </p:tavLst>
                                    </p:anim>
                                  </p:childTnLst>
                                </p:cTn>
                              </p:par>
                              <p:par>
                                <p:cTn id="239" presetID="2" presetClass="entr" presetSubtype="1" fill="hold" grpId="0" nodeType="withEffect">
                                  <p:stCondLst>
                                    <p:cond delay="100"/>
                                  </p:stCondLst>
                                  <p:childTnLst>
                                    <p:set>
                                      <p:cBhvr>
                                        <p:cTn id="240" dur="1" fill="hold">
                                          <p:stCondLst>
                                            <p:cond delay="0"/>
                                          </p:stCondLst>
                                        </p:cTn>
                                        <p:tgtEl>
                                          <p:spTgt spid="220"/>
                                        </p:tgtEl>
                                        <p:attrNameLst>
                                          <p:attrName>style.visibility</p:attrName>
                                        </p:attrNameLst>
                                      </p:cBhvr>
                                      <p:to>
                                        <p:strVal val="visible"/>
                                      </p:to>
                                    </p:set>
                                    <p:anim calcmode="lin" valueType="num">
                                      <p:cBhvr additive="base">
                                        <p:cTn id="241" dur="500" fill="hold"/>
                                        <p:tgtEl>
                                          <p:spTgt spid="220"/>
                                        </p:tgtEl>
                                        <p:attrNameLst>
                                          <p:attrName>ppt_x</p:attrName>
                                        </p:attrNameLst>
                                      </p:cBhvr>
                                      <p:tavLst>
                                        <p:tav tm="0">
                                          <p:val>
                                            <p:strVal val="#ppt_x"/>
                                          </p:val>
                                        </p:tav>
                                        <p:tav tm="100000">
                                          <p:val>
                                            <p:strVal val="#ppt_x"/>
                                          </p:val>
                                        </p:tav>
                                      </p:tavLst>
                                    </p:anim>
                                    <p:anim calcmode="lin" valueType="num">
                                      <p:cBhvr additive="base">
                                        <p:cTn id="242" dur="500" fill="hold"/>
                                        <p:tgtEl>
                                          <p:spTgt spid="220"/>
                                        </p:tgtEl>
                                        <p:attrNameLst>
                                          <p:attrName>ppt_y</p:attrName>
                                        </p:attrNameLst>
                                      </p:cBhvr>
                                      <p:tavLst>
                                        <p:tav tm="0">
                                          <p:val>
                                            <p:strVal val="0-#ppt_h/2"/>
                                          </p:val>
                                        </p:tav>
                                        <p:tav tm="100000">
                                          <p:val>
                                            <p:strVal val="#ppt_y"/>
                                          </p:val>
                                        </p:tav>
                                      </p:tavLst>
                                    </p:anim>
                                  </p:childTnLst>
                                </p:cTn>
                              </p:par>
                              <p:par>
                                <p:cTn id="243" presetID="2" presetClass="entr" presetSubtype="1" fill="hold" grpId="0" nodeType="withEffect">
                                  <p:stCondLst>
                                    <p:cond delay="100"/>
                                  </p:stCondLst>
                                  <p:childTnLst>
                                    <p:set>
                                      <p:cBhvr>
                                        <p:cTn id="244" dur="1" fill="hold">
                                          <p:stCondLst>
                                            <p:cond delay="0"/>
                                          </p:stCondLst>
                                        </p:cTn>
                                        <p:tgtEl>
                                          <p:spTgt spid="221"/>
                                        </p:tgtEl>
                                        <p:attrNameLst>
                                          <p:attrName>style.visibility</p:attrName>
                                        </p:attrNameLst>
                                      </p:cBhvr>
                                      <p:to>
                                        <p:strVal val="visible"/>
                                      </p:to>
                                    </p:set>
                                    <p:anim calcmode="lin" valueType="num">
                                      <p:cBhvr additive="base">
                                        <p:cTn id="245" dur="500" fill="hold"/>
                                        <p:tgtEl>
                                          <p:spTgt spid="221"/>
                                        </p:tgtEl>
                                        <p:attrNameLst>
                                          <p:attrName>ppt_x</p:attrName>
                                        </p:attrNameLst>
                                      </p:cBhvr>
                                      <p:tavLst>
                                        <p:tav tm="0">
                                          <p:val>
                                            <p:strVal val="#ppt_x"/>
                                          </p:val>
                                        </p:tav>
                                        <p:tav tm="100000">
                                          <p:val>
                                            <p:strVal val="#ppt_x"/>
                                          </p:val>
                                        </p:tav>
                                      </p:tavLst>
                                    </p:anim>
                                    <p:anim calcmode="lin" valueType="num">
                                      <p:cBhvr additive="base">
                                        <p:cTn id="246" dur="500" fill="hold"/>
                                        <p:tgtEl>
                                          <p:spTgt spid="221"/>
                                        </p:tgtEl>
                                        <p:attrNameLst>
                                          <p:attrName>ppt_y</p:attrName>
                                        </p:attrNameLst>
                                      </p:cBhvr>
                                      <p:tavLst>
                                        <p:tav tm="0">
                                          <p:val>
                                            <p:strVal val="0-#ppt_h/2"/>
                                          </p:val>
                                        </p:tav>
                                        <p:tav tm="100000">
                                          <p:val>
                                            <p:strVal val="#ppt_y"/>
                                          </p:val>
                                        </p:tav>
                                      </p:tavLst>
                                    </p:anim>
                                  </p:childTnLst>
                                </p:cTn>
                              </p:par>
                              <p:par>
                                <p:cTn id="247" presetID="2" presetClass="entr" presetSubtype="1" fill="hold" grpId="0" nodeType="withEffect">
                                  <p:stCondLst>
                                    <p:cond delay="100"/>
                                  </p:stCondLst>
                                  <p:childTnLst>
                                    <p:set>
                                      <p:cBhvr>
                                        <p:cTn id="248" dur="1" fill="hold">
                                          <p:stCondLst>
                                            <p:cond delay="0"/>
                                          </p:stCondLst>
                                        </p:cTn>
                                        <p:tgtEl>
                                          <p:spTgt spid="222"/>
                                        </p:tgtEl>
                                        <p:attrNameLst>
                                          <p:attrName>style.visibility</p:attrName>
                                        </p:attrNameLst>
                                      </p:cBhvr>
                                      <p:to>
                                        <p:strVal val="visible"/>
                                      </p:to>
                                    </p:set>
                                    <p:anim calcmode="lin" valueType="num">
                                      <p:cBhvr additive="base">
                                        <p:cTn id="249" dur="500" fill="hold"/>
                                        <p:tgtEl>
                                          <p:spTgt spid="222"/>
                                        </p:tgtEl>
                                        <p:attrNameLst>
                                          <p:attrName>ppt_x</p:attrName>
                                        </p:attrNameLst>
                                      </p:cBhvr>
                                      <p:tavLst>
                                        <p:tav tm="0">
                                          <p:val>
                                            <p:strVal val="#ppt_x"/>
                                          </p:val>
                                        </p:tav>
                                        <p:tav tm="100000">
                                          <p:val>
                                            <p:strVal val="#ppt_x"/>
                                          </p:val>
                                        </p:tav>
                                      </p:tavLst>
                                    </p:anim>
                                    <p:anim calcmode="lin" valueType="num">
                                      <p:cBhvr additive="base">
                                        <p:cTn id="250" dur="500" fill="hold"/>
                                        <p:tgtEl>
                                          <p:spTgt spid="222"/>
                                        </p:tgtEl>
                                        <p:attrNameLst>
                                          <p:attrName>ppt_y</p:attrName>
                                        </p:attrNameLst>
                                      </p:cBhvr>
                                      <p:tavLst>
                                        <p:tav tm="0">
                                          <p:val>
                                            <p:strVal val="0-#ppt_h/2"/>
                                          </p:val>
                                        </p:tav>
                                        <p:tav tm="100000">
                                          <p:val>
                                            <p:strVal val="#ppt_y"/>
                                          </p:val>
                                        </p:tav>
                                      </p:tavLst>
                                    </p:anim>
                                  </p:childTnLst>
                                </p:cTn>
                              </p:par>
                            </p:childTnLst>
                          </p:cTn>
                        </p:par>
                        <p:par>
                          <p:cTn id="251" fill="hold">
                            <p:stCondLst>
                              <p:cond delay="5300"/>
                            </p:stCondLst>
                            <p:childTnLst>
                              <p:par>
                                <p:cTn id="252" presetID="2" presetClass="entr" presetSubtype="1" fill="hold" grpId="0" nodeType="afterEffect">
                                  <p:stCondLst>
                                    <p:cond delay="100"/>
                                  </p:stCondLst>
                                  <p:childTnLst>
                                    <p:set>
                                      <p:cBhvr>
                                        <p:cTn id="253" dur="1" fill="hold">
                                          <p:stCondLst>
                                            <p:cond delay="0"/>
                                          </p:stCondLst>
                                        </p:cTn>
                                        <p:tgtEl>
                                          <p:spTgt spid="193"/>
                                        </p:tgtEl>
                                        <p:attrNameLst>
                                          <p:attrName>style.visibility</p:attrName>
                                        </p:attrNameLst>
                                      </p:cBhvr>
                                      <p:to>
                                        <p:strVal val="visible"/>
                                      </p:to>
                                    </p:set>
                                    <p:anim calcmode="lin" valueType="num">
                                      <p:cBhvr additive="base">
                                        <p:cTn id="254" dur="500" fill="hold"/>
                                        <p:tgtEl>
                                          <p:spTgt spid="193"/>
                                        </p:tgtEl>
                                        <p:attrNameLst>
                                          <p:attrName>ppt_x</p:attrName>
                                        </p:attrNameLst>
                                      </p:cBhvr>
                                      <p:tavLst>
                                        <p:tav tm="0">
                                          <p:val>
                                            <p:strVal val="#ppt_x"/>
                                          </p:val>
                                        </p:tav>
                                        <p:tav tm="100000">
                                          <p:val>
                                            <p:strVal val="#ppt_x"/>
                                          </p:val>
                                        </p:tav>
                                      </p:tavLst>
                                    </p:anim>
                                    <p:anim calcmode="lin" valueType="num">
                                      <p:cBhvr additive="base">
                                        <p:cTn id="255" dur="500" fill="hold"/>
                                        <p:tgtEl>
                                          <p:spTgt spid="193"/>
                                        </p:tgtEl>
                                        <p:attrNameLst>
                                          <p:attrName>ppt_y</p:attrName>
                                        </p:attrNameLst>
                                      </p:cBhvr>
                                      <p:tavLst>
                                        <p:tav tm="0">
                                          <p:val>
                                            <p:strVal val="0-#ppt_h/2"/>
                                          </p:val>
                                        </p:tav>
                                        <p:tav tm="100000">
                                          <p:val>
                                            <p:strVal val="#ppt_y"/>
                                          </p:val>
                                        </p:tav>
                                      </p:tavLst>
                                    </p:anim>
                                  </p:childTnLst>
                                </p:cTn>
                              </p:par>
                            </p:childTnLst>
                          </p:cTn>
                        </p:par>
                        <p:par>
                          <p:cTn id="256" fill="hold">
                            <p:stCondLst>
                              <p:cond delay="5900"/>
                            </p:stCondLst>
                            <p:childTnLst>
                              <p:par>
                                <p:cTn id="257" presetID="2" presetClass="entr" presetSubtype="1" fill="hold" grpId="0" nodeType="afterEffect">
                                  <p:stCondLst>
                                    <p:cond delay="100"/>
                                  </p:stCondLst>
                                  <p:childTnLst>
                                    <p:set>
                                      <p:cBhvr>
                                        <p:cTn id="258" dur="1" fill="hold">
                                          <p:stCondLst>
                                            <p:cond delay="0"/>
                                          </p:stCondLst>
                                        </p:cTn>
                                        <p:tgtEl>
                                          <p:spTgt spid="223"/>
                                        </p:tgtEl>
                                        <p:attrNameLst>
                                          <p:attrName>style.visibility</p:attrName>
                                        </p:attrNameLst>
                                      </p:cBhvr>
                                      <p:to>
                                        <p:strVal val="visible"/>
                                      </p:to>
                                    </p:set>
                                    <p:anim calcmode="lin" valueType="num">
                                      <p:cBhvr additive="base">
                                        <p:cTn id="259" dur="500" fill="hold"/>
                                        <p:tgtEl>
                                          <p:spTgt spid="223"/>
                                        </p:tgtEl>
                                        <p:attrNameLst>
                                          <p:attrName>ppt_x</p:attrName>
                                        </p:attrNameLst>
                                      </p:cBhvr>
                                      <p:tavLst>
                                        <p:tav tm="0">
                                          <p:val>
                                            <p:strVal val="#ppt_x"/>
                                          </p:val>
                                        </p:tav>
                                        <p:tav tm="100000">
                                          <p:val>
                                            <p:strVal val="#ppt_x"/>
                                          </p:val>
                                        </p:tav>
                                      </p:tavLst>
                                    </p:anim>
                                    <p:anim calcmode="lin" valueType="num">
                                      <p:cBhvr additive="base">
                                        <p:cTn id="260" dur="500" fill="hold"/>
                                        <p:tgtEl>
                                          <p:spTgt spid="223"/>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stCondLst>
                                    <p:cond delay="100"/>
                                  </p:stCondLst>
                                  <p:childTnLst>
                                    <p:set>
                                      <p:cBhvr>
                                        <p:cTn id="262" dur="1" fill="hold">
                                          <p:stCondLst>
                                            <p:cond delay="0"/>
                                          </p:stCondLst>
                                        </p:cTn>
                                        <p:tgtEl>
                                          <p:spTgt spid="224"/>
                                        </p:tgtEl>
                                        <p:attrNameLst>
                                          <p:attrName>style.visibility</p:attrName>
                                        </p:attrNameLst>
                                      </p:cBhvr>
                                      <p:to>
                                        <p:strVal val="visible"/>
                                      </p:to>
                                    </p:set>
                                    <p:anim calcmode="lin" valueType="num">
                                      <p:cBhvr additive="base">
                                        <p:cTn id="263" dur="500" fill="hold"/>
                                        <p:tgtEl>
                                          <p:spTgt spid="224"/>
                                        </p:tgtEl>
                                        <p:attrNameLst>
                                          <p:attrName>ppt_x</p:attrName>
                                        </p:attrNameLst>
                                      </p:cBhvr>
                                      <p:tavLst>
                                        <p:tav tm="0">
                                          <p:val>
                                            <p:strVal val="#ppt_x"/>
                                          </p:val>
                                        </p:tav>
                                        <p:tav tm="100000">
                                          <p:val>
                                            <p:strVal val="#ppt_x"/>
                                          </p:val>
                                        </p:tav>
                                      </p:tavLst>
                                    </p:anim>
                                    <p:anim calcmode="lin" valueType="num">
                                      <p:cBhvr additive="base">
                                        <p:cTn id="264" dur="500" fill="hold"/>
                                        <p:tgtEl>
                                          <p:spTgt spid="224"/>
                                        </p:tgtEl>
                                        <p:attrNameLst>
                                          <p:attrName>ppt_y</p:attrName>
                                        </p:attrNameLst>
                                      </p:cBhvr>
                                      <p:tavLst>
                                        <p:tav tm="0">
                                          <p:val>
                                            <p:strVal val="0-#ppt_h/2"/>
                                          </p:val>
                                        </p:tav>
                                        <p:tav tm="100000">
                                          <p:val>
                                            <p:strVal val="#ppt_y"/>
                                          </p:val>
                                        </p:tav>
                                      </p:tavLst>
                                    </p:anim>
                                  </p:childTnLst>
                                </p:cTn>
                              </p:par>
                              <p:par>
                                <p:cTn id="265" presetID="2" presetClass="entr" presetSubtype="1" fill="hold" grpId="0" nodeType="withEffect">
                                  <p:stCondLst>
                                    <p:cond delay="100"/>
                                  </p:stCondLst>
                                  <p:childTnLst>
                                    <p:set>
                                      <p:cBhvr>
                                        <p:cTn id="266" dur="1" fill="hold">
                                          <p:stCondLst>
                                            <p:cond delay="0"/>
                                          </p:stCondLst>
                                        </p:cTn>
                                        <p:tgtEl>
                                          <p:spTgt spid="225"/>
                                        </p:tgtEl>
                                        <p:attrNameLst>
                                          <p:attrName>style.visibility</p:attrName>
                                        </p:attrNameLst>
                                      </p:cBhvr>
                                      <p:to>
                                        <p:strVal val="visible"/>
                                      </p:to>
                                    </p:set>
                                    <p:anim calcmode="lin" valueType="num">
                                      <p:cBhvr additive="base">
                                        <p:cTn id="267" dur="500" fill="hold"/>
                                        <p:tgtEl>
                                          <p:spTgt spid="225"/>
                                        </p:tgtEl>
                                        <p:attrNameLst>
                                          <p:attrName>ppt_x</p:attrName>
                                        </p:attrNameLst>
                                      </p:cBhvr>
                                      <p:tavLst>
                                        <p:tav tm="0">
                                          <p:val>
                                            <p:strVal val="#ppt_x"/>
                                          </p:val>
                                        </p:tav>
                                        <p:tav tm="100000">
                                          <p:val>
                                            <p:strVal val="#ppt_x"/>
                                          </p:val>
                                        </p:tav>
                                      </p:tavLst>
                                    </p:anim>
                                    <p:anim calcmode="lin" valueType="num">
                                      <p:cBhvr additive="base">
                                        <p:cTn id="268" dur="500" fill="hold"/>
                                        <p:tgtEl>
                                          <p:spTgt spid="225"/>
                                        </p:tgtEl>
                                        <p:attrNameLst>
                                          <p:attrName>ppt_y</p:attrName>
                                        </p:attrNameLst>
                                      </p:cBhvr>
                                      <p:tavLst>
                                        <p:tav tm="0">
                                          <p:val>
                                            <p:strVal val="0-#ppt_h/2"/>
                                          </p:val>
                                        </p:tav>
                                        <p:tav tm="100000">
                                          <p:val>
                                            <p:strVal val="#ppt_y"/>
                                          </p:val>
                                        </p:tav>
                                      </p:tavLst>
                                    </p:anim>
                                  </p:childTnLst>
                                </p:cTn>
                              </p:par>
                              <p:par>
                                <p:cTn id="269" presetID="2" presetClass="entr" presetSubtype="1" fill="hold" grpId="0" nodeType="withEffect">
                                  <p:stCondLst>
                                    <p:cond delay="100"/>
                                  </p:stCondLst>
                                  <p:childTnLst>
                                    <p:set>
                                      <p:cBhvr>
                                        <p:cTn id="270" dur="1" fill="hold">
                                          <p:stCondLst>
                                            <p:cond delay="0"/>
                                          </p:stCondLst>
                                        </p:cTn>
                                        <p:tgtEl>
                                          <p:spTgt spid="226"/>
                                        </p:tgtEl>
                                        <p:attrNameLst>
                                          <p:attrName>style.visibility</p:attrName>
                                        </p:attrNameLst>
                                      </p:cBhvr>
                                      <p:to>
                                        <p:strVal val="visible"/>
                                      </p:to>
                                    </p:set>
                                    <p:anim calcmode="lin" valueType="num">
                                      <p:cBhvr additive="base">
                                        <p:cTn id="271" dur="500" fill="hold"/>
                                        <p:tgtEl>
                                          <p:spTgt spid="226"/>
                                        </p:tgtEl>
                                        <p:attrNameLst>
                                          <p:attrName>ppt_x</p:attrName>
                                        </p:attrNameLst>
                                      </p:cBhvr>
                                      <p:tavLst>
                                        <p:tav tm="0">
                                          <p:val>
                                            <p:strVal val="#ppt_x"/>
                                          </p:val>
                                        </p:tav>
                                        <p:tav tm="100000">
                                          <p:val>
                                            <p:strVal val="#ppt_x"/>
                                          </p:val>
                                        </p:tav>
                                      </p:tavLst>
                                    </p:anim>
                                    <p:anim calcmode="lin" valueType="num">
                                      <p:cBhvr additive="base">
                                        <p:cTn id="272" dur="500" fill="hold"/>
                                        <p:tgtEl>
                                          <p:spTgt spid="226"/>
                                        </p:tgtEl>
                                        <p:attrNameLst>
                                          <p:attrName>ppt_y</p:attrName>
                                        </p:attrNameLst>
                                      </p:cBhvr>
                                      <p:tavLst>
                                        <p:tav tm="0">
                                          <p:val>
                                            <p:strVal val="0-#ppt_h/2"/>
                                          </p:val>
                                        </p:tav>
                                        <p:tav tm="100000">
                                          <p:val>
                                            <p:strVal val="#ppt_y"/>
                                          </p:val>
                                        </p:tav>
                                      </p:tavLst>
                                    </p:anim>
                                  </p:childTnLst>
                                </p:cTn>
                              </p:par>
                            </p:childTnLst>
                          </p:cTn>
                        </p:par>
                        <p:par>
                          <p:cTn id="273" fill="hold">
                            <p:stCondLst>
                              <p:cond delay="6500"/>
                            </p:stCondLst>
                            <p:childTnLst>
                              <p:par>
                                <p:cTn id="274" presetID="2" presetClass="entr" presetSubtype="1" fill="hold" grpId="0" nodeType="afterEffect">
                                  <p:stCondLst>
                                    <p:cond delay="100"/>
                                  </p:stCondLst>
                                  <p:childTnLst>
                                    <p:set>
                                      <p:cBhvr>
                                        <p:cTn id="275" dur="1" fill="hold">
                                          <p:stCondLst>
                                            <p:cond delay="0"/>
                                          </p:stCondLst>
                                        </p:cTn>
                                        <p:tgtEl>
                                          <p:spTgt spid="194"/>
                                        </p:tgtEl>
                                        <p:attrNameLst>
                                          <p:attrName>style.visibility</p:attrName>
                                        </p:attrNameLst>
                                      </p:cBhvr>
                                      <p:to>
                                        <p:strVal val="visible"/>
                                      </p:to>
                                    </p:set>
                                    <p:anim calcmode="lin" valueType="num">
                                      <p:cBhvr additive="base">
                                        <p:cTn id="276" dur="500" fill="hold"/>
                                        <p:tgtEl>
                                          <p:spTgt spid="194"/>
                                        </p:tgtEl>
                                        <p:attrNameLst>
                                          <p:attrName>ppt_x</p:attrName>
                                        </p:attrNameLst>
                                      </p:cBhvr>
                                      <p:tavLst>
                                        <p:tav tm="0">
                                          <p:val>
                                            <p:strVal val="#ppt_x"/>
                                          </p:val>
                                        </p:tav>
                                        <p:tav tm="100000">
                                          <p:val>
                                            <p:strVal val="#ppt_x"/>
                                          </p:val>
                                        </p:tav>
                                      </p:tavLst>
                                    </p:anim>
                                    <p:anim calcmode="lin" valueType="num">
                                      <p:cBhvr additive="base">
                                        <p:cTn id="277" dur="500" fill="hold"/>
                                        <p:tgtEl>
                                          <p:spTgt spid="194"/>
                                        </p:tgtEl>
                                        <p:attrNameLst>
                                          <p:attrName>ppt_y</p:attrName>
                                        </p:attrNameLst>
                                      </p:cBhvr>
                                      <p:tavLst>
                                        <p:tav tm="0">
                                          <p:val>
                                            <p:strVal val="0-#ppt_h/2"/>
                                          </p:val>
                                        </p:tav>
                                        <p:tav tm="100000">
                                          <p:val>
                                            <p:strVal val="#ppt_y"/>
                                          </p:val>
                                        </p:tav>
                                      </p:tavLst>
                                    </p:anim>
                                  </p:childTnLst>
                                </p:cTn>
                              </p:par>
                            </p:childTnLst>
                          </p:cTn>
                        </p:par>
                        <p:par>
                          <p:cTn id="278" fill="hold">
                            <p:stCondLst>
                              <p:cond delay="7100"/>
                            </p:stCondLst>
                            <p:childTnLst>
                              <p:par>
                                <p:cTn id="279" presetID="2" presetClass="entr" presetSubtype="1" fill="hold" grpId="0" nodeType="afterEffect">
                                  <p:stCondLst>
                                    <p:cond delay="100"/>
                                  </p:stCondLst>
                                  <p:childTnLst>
                                    <p:set>
                                      <p:cBhvr>
                                        <p:cTn id="280" dur="1" fill="hold">
                                          <p:stCondLst>
                                            <p:cond delay="0"/>
                                          </p:stCondLst>
                                        </p:cTn>
                                        <p:tgtEl>
                                          <p:spTgt spid="228"/>
                                        </p:tgtEl>
                                        <p:attrNameLst>
                                          <p:attrName>style.visibility</p:attrName>
                                        </p:attrNameLst>
                                      </p:cBhvr>
                                      <p:to>
                                        <p:strVal val="visible"/>
                                      </p:to>
                                    </p:set>
                                    <p:anim calcmode="lin" valueType="num">
                                      <p:cBhvr additive="base">
                                        <p:cTn id="281" dur="500" fill="hold"/>
                                        <p:tgtEl>
                                          <p:spTgt spid="228"/>
                                        </p:tgtEl>
                                        <p:attrNameLst>
                                          <p:attrName>ppt_x</p:attrName>
                                        </p:attrNameLst>
                                      </p:cBhvr>
                                      <p:tavLst>
                                        <p:tav tm="0">
                                          <p:val>
                                            <p:strVal val="#ppt_x"/>
                                          </p:val>
                                        </p:tav>
                                        <p:tav tm="100000">
                                          <p:val>
                                            <p:strVal val="#ppt_x"/>
                                          </p:val>
                                        </p:tav>
                                      </p:tavLst>
                                    </p:anim>
                                    <p:anim calcmode="lin" valueType="num">
                                      <p:cBhvr additive="base">
                                        <p:cTn id="282" dur="500" fill="hold"/>
                                        <p:tgtEl>
                                          <p:spTgt spid="228"/>
                                        </p:tgtEl>
                                        <p:attrNameLst>
                                          <p:attrName>ppt_y</p:attrName>
                                        </p:attrNameLst>
                                      </p:cBhvr>
                                      <p:tavLst>
                                        <p:tav tm="0">
                                          <p:val>
                                            <p:strVal val="0-#ppt_h/2"/>
                                          </p:val>
                                        </p:tav>
                                        <p:tav tm="100000">
                                          <p:val>
                                            <p:strVal val="#ppt_y"/>
                                          </p:val>
                                        </p:tav>
                                      </p:tavLst>
                                    </p:anim>
                                  </p:childTnLst>
                                </p:cTn>
                              </p:par>
                              <p:par>
                                <p:cTn id="283" presetID="2" presetClass="entr" presetSubtype="1" fill="hold" grpId="0" nodeType="withEffect">
                                  <p:stCondLst>
                                    <p:cond delay="100"/>
                                  </p:stCondLst>
                                  <p:childTnLst>
                                    <p:set>
                                      <p:cBhvr>
                                        <p:cTn id="284" dur="1" fill="hold">
                                          <p:stCondLst>
                                            <p:cond delay="0"/>
                                          </p:stCondLst>
                                        </p:cTn>
                                        <p:tgtEl>
                                          <p:spTgt spid="229"/>
                                        </p:tgtEl>
                                        <p:attrNameLst>
                                          <p:attrName>style.visibility</p:attrName>
                                        </p:attrNameLst>
                                      </p:cBhvr>
                                      <p:to>
                                        <p:strVal val="visible"/>
                                      </p:to>
                                    </p:set>
                                    <p:anim calcmode="lin" valueType="num">
                                      <p:cBhvr additive="base">
                                        <p:cTn id="285" dur="500" fill="hold"/>
                                        <p:tgtEl>
                                          <p:spTgt spid="229"/>
                                        </p:tgtEl>
                                        <p:attrNameLst>
                                          <p:attrName>ppt_x</p:attrName>
                                        </p:attrNameLst>
                                      </p:cBhvr>
                                      <p:tavLst>
                                        <p:tav tm="0">
                                          <p:val>
                                            <p:strVal val="#ppt_x"/>
                                          </p:val>
                                        </p:tav>
                                        <p:tav tm="100000">
                                          <p:val>
                                            <p:strVal val="#ppt_x"/>
                                          </p:val>
                                        </p:tav>
                                      </p:tavLst>
                                    </p:anim>
                                    <p:anim calcmode="lin" valueType="num">
                                      <p:cBhvr additive="base">
                                        <p:cTn id="286" dur="500" fill="hold"/>
                                        <p:tgtEl>
                                          <p:spTgt spid="229"/>
                                        </p:tgtEl>
                                        <p:attrNameLst>
                                          <p:attrName>ppt_y</p:attrName>
                                        </p:attrNameLst>
                                      </p:cBhvr>
                                      <p:tavLst>
                                        <p:tav tm="0">
                                          <p:val>
                                            <p:strVal val="0-#ppt_h/2"/>
                                          </p:val>
                                        </p:tav>
                                        <p:tav tm="100000">
                                          <p:val>
                                            <p:strVal val="#ppt_y"/>
                                          </p:val>
                                        </p:tav>
                                      </p:tavLst>
                                    </p:anim>
                                  </p:childTnLst>
                                </p:cTn>
                              </p:par>
                              <p:par>
                                <p:cTn id="287" presetID="2" presetClass="entr" presetSubtype="1" fill="hold" grpId="0" nodeType="withEffect">
                                  <p:stCondLst>
                                    <p:cond delay="100"/>
                                  </p:stCondLst>
                                  <p:childTnLst>
                                    <p:set>
                                      <p:cBhvr>
                                        <p:cTn id="288" dur="1" fill="hold">
                                          <p:stCondLst>
                                            <p:cond delay="0"/>
                                          </p:stCondLst>
                                        </p:cTn>
                                        <p:tgtEl>
                                          <p:spTgt spid="230"/>
                                        </p:tgtEl>
                                        <p:attrNameLst>
                                          <p:attrName>style.visibility</p:attrName>
                                        </p:attrNameLst>
                                      </p:cBhvr>
                                      <p:to>
                                        <p:strVal val="visible"/>
                                      </p:to>
                                    </p:set>
                                    <p:anim calcmode="lin" valueType="num">
                                      <p:cBhvr additive="base">
                                        <p:cTn id="289" dur="500" fill="hold"/>
                                        <p:tgtEl>
                                          <p:spTgt spid="230"/>
                                        </p:tgtEl>
                                        <p:attrNameLst>
                                          <p:attrName>ppt_x</p:attrName>
                                        </p:attrNameLst>
                                      </p:cBhvr>
                                      <p:tavLst>
                                        <p:tav tm="0">
                                          <p:val>
                                            <p:strVal val="#ppt_x"/>
                                          </p:val>
                                        </p:tav>
                                        <p:tav tm="100000">
                                          <p:val>
                                            <p:strVal val="#ppt_x"/>
                                          </p:val>
                                        </p:tav>
                                      </p:tavLst>
                                    </p:anim>
                                    <p:anim calcmode="lin" valueType="num">
                                      <p:cBhvr additive="base">
                                        <p:cTn id="290" dur="500" fill="hold"/>
                                        <p:tgtEl>
                                          <p:spTgt spid="230"/>
                                        </p:tgtEl>
                                        <p:attrNameLst>
                                          <p:attrName>ppt_y</p:attrName>
                                        </p:attrNameLst>
                                      </p:cBhvr>
                                      <p:tavLst>
                                        <p:tav tm="0">
                                          <p:val>
                                            <p:strVal val="0-#ppt_h/2"/>
                                          </p:val>
                                        </p:tav>
                                        <p:tav tm="100000">
                                          <p:val>
                                            <p:strVal val="#ppt_y"/>
                                          </p:val>
                                        </p:tav>
                                      </p:tavLst>
                                    </p:anim>
                                  </p:childTnLst>
                                </p:cTn>
                              </p:par>
                              <p:par>
                                <p:cTn id="291" presetID="2" presetClass="entr" presetSubtype="1" fill="hold" grpId="0" nodeType="withEffect">
                                  <p:stCondLst>
                                    <p:cond delay="100"/>
                                  </p:stCondLst>
                                  <p:childTnLst>
                                    <p:set>
                                      <p:cBhvr>
                                        <p:cTn id="292" dur="1" fill="hold">
                                          <p:stCondLst>
                                            <p:cond delay="0"/>
                                          </p:stCondLst>
                                        </p:cTn>
                                        <p:tgtEl>
                                          <p:spTgt spid="231"/>
                                        </p:tgtEl>
                                        <p:attrNameLst>
                                          <p:attrName>style.visibility</p:attrName>
                                        </p:attrNameLst>
                                      </p:cBhvr>
                                      <p:to>
                                        <p:strVal val="visible"/>
                                      </p:to>
                                    </p:set>
                                    <p:anim calcmode="lin" valueType="num">
                                      <p:cBhvr additive="base">
                                        <p:cTn id="293" dur="500" fill="hold"/>
                                        <p:tgtEl>
                                          <p:spTgt spid="231"/>
                                        </p:tgtEl>
                                        <p:attrNameLst>
                                          <p:attrName>ppt_x</p:attrName>
                                        </p:attrNameLst>
                                      </p:cBhvr>
                                      <p:tavLst>
                                        <p:tav tm="0">
                                          <p:val>
                                            <p:strVal val="#ppt_x"/>
                                          </p:val>
                                        </p:tav>
                                        <p:tav tm="100000">
                                          <p:val>
                                            <p:strVal val="#ppt_x"/>
                                          </p:val>
                                        </p:tav>
                                      </p:tavLst>
                                    </p:anim>
                                    <p:anim calcmode="lin" valueType="num">
                                      <p:cBhvr additive="base">
                                        <p:cTn id="294" dur="500" fill="hold"/>
                                        <p:tgtEl>
                                          <p:spTgt spid="231"/>
                                        </p:tgtEl>
                                        <p:attrNameLst>
                                          <p:attrName>ppt_y</p:attrName>
                                        </p:attrNameLst>
                                      </p:cBhvr>
                                      <p:tavLst>
                                        <p:tav tm="0">
                                          <p:val>
                                            <p:strVal val="0-#ppt_h/2"/>
                                          </p:val>
                                        </p:tav>
                                        <p:tav tm="100000">
                                          <p:val>
                                            <p:strVal val="#ppt_y"/>
                                          </p:val>
                                        </p:tav>
                                      </p:tavLst>
                                    </p:anim>
                                  </p:childTnLst>
                                </p:cTn>
                              </p:par>
                              <p:par>
                                <p:cTn id="295" presetID="2" presetClass="entr" presetSubtype="1" fill="hold" grpId="0" nodeType="withEffect">
                                  <p:stCondLst>
                                    <p:cond delay="100"/>
                                  </p:stCondLst>
                                  <p:childTnLst>
                                    <p:set>
                                      <p:cBhvr>
                                        <p:cTn id="296" dur="1" fill="hold">
                                          <p:stCondLst>
                                            <p:cond delay="0"/>
                                          </p:stCondLst>
                                        </p:cTn>
                                        <p:tgtEl>
                                          <p:spTgt spid="232"/>
                                        </p:tgtEl>
                                        <p:attrNameLst>
                                          <p:attrName>style.visibility</p:attrName>
                                        </p:attrNameLst>
                                      </p:cBhvr>
                                      <p:to>
                                        <p:strVal val="visible"/>
                                      </p:to>
                                    </p:set>
                                    <p:anim calcmode="lin" valueType="num">
                                      <p:cBhvr additive="base">
                                        <p:cTn id="297" dur="500" fill="hold"/>
                                        <p:tgtEl>
                                          <p:spTgt spid="232"/>
                                        </p:tgtEl>
                                        <p:attrNameLst>
                                          <p:attrName>ppt_x</p:attrName>
                                        </p:attrNameLst>
                                      </p:cBhvr>
                                      <p:tavLst>
                                        <p:tav tm="0">
                                          <p:val>
                                            <p:strVal val="#ppt_x"/>
                                          </p:val>
                                        </p:tav>
                                        <p:tav tm="100000">
                                          <p:val>
                                            <p:strVal val="#ppt_x"/>
                                          </p:val>
                                        </p:tav>
                                      </p:tavLst>
                                    </p:anim>
                                    <p:anim calcmode="lin" valueType="num">
                                      <p:cBhvr additive="base">
                                        <p:cTn id="298" dur="500" fill="hold"/>
                                        <p:tgtEl>
                                          <p:spTgt spid="232"/>
                                        </p:tgtEl>
                                        <p:attrNameLst>
                                          <p:attrName>ppt_y</p:attrName>
                                        </p:attrNameLst>
                                      </p:cBhvr>
                                      <p:tavLst>
                                        <p:tav tm="0">
                                          <p:val>
                                            <p:strVal val="0-#ppt_h/2"/>
                                          </p:val>
                                        </p:tav>
                                        <p:tav tm="100000">
                                          <p:val>
                                            <p:strVal val="#ppt_y"/>
                                          </p:val>
                                        </p:tav>
                                      </p:tavLst>
                                    </p:anim>
                                  </p:childTnLst>
                                </p:cTn>
                              </p:par>
                              <p:par>
                                <p:cTn id="299" presetID="2" presetClass="entr" presetSubtype="1" fill="hold" grpId="0" nodeType="withEffect">
                                  <p:stCondLst>
                                    <p:cond delay="100"/>
                                  </p:stCondLst>
                                  <p:childTnLst>
                                    <p:set>
                                      <p:cBhvr>
                                        <p:cTn id="300" dur="1" fill="hold">
                                          <p:stCondLst>
                                            <p:cond delay="0"/>
                                          </p:stCondLst>
                                        </p:cTn>
                                        <p:tgtEl>
                                          <p:spTgt spid="233"/>
                                        </p:tgtEl>
                                        <p:attrNameLst>
                                          <p:attrName>style.visibility</p:attrName>
                                        </p:attrNameLst>
                                      </p:cBhvr>
                                      <p:to>
                                        <p:strVal val="visible"/>
                                      </p:to>
                                    </p:set>
                                    <p:anim calcmode="lin" valueType="num">
                                      <p:cBhvr additive="base">
                                        <p:cTn id="301" dur="500" fill="hold"/>
                                        <p:tgtEl>
                                          <p:spTgt spid="233"/>
                                        </p:tgtEl>
                                        <p:attrNameLst>
                                          <p:attrName>ppt_x</p:attrName>
                                        </p:attrNameLst>
                                      </p:cBhvr>
                                      <p:tavLst>
                                        <p:tav tm="0">
                                          <p:val>
                                            <p:strVal val="#ppt_x"/>
                                          </p:val>
                                        </p:tav>
                                        <p:tav tm="100000">
                                          <p:val>
                                            <p:strVal val="#ppt_x"/>
                                          </p:val>
                                        </p:tav>
                                      </p:tavLst>
                                    </p:anim>
                                    <p:anim calcmode="lin" valueType="num">
                                      <p:cBhvr additive="base">
                                        <p:cTn id="302" dur="500" fill="hold"/>
                                        <p:tgtEl>
                                          <p:spTgt spid="233"/>
                                        </p:tgtEl>
                                        <p:attrNameLst>
                                          <p:attrName>ppt_y</p:attrName>
                                        </p:attrNameLst>
                                      </p:cBhvr>
                                      <p:tavLst>
                                        <p:tav tm="0">
                                          <p:val>
                                            <p:strVal val="0-#ppt_h/2"/>
                                          </p:val>
                                        </p:tav>
                                        <p:tav tm="100000">
                                          <p:val>
                                            <p:strVal val="#ppt_y"/>
                                          </p:val>
                                        </p:tav>
                                      </p:tavLst>
                                    </p:anim>
                                  </p:childTnLst>
                                </p:cTn>
                              </p:par>
                              <p:par>
                                <p:cTn id="303" presetID="2" presetClass="entr" presetSubtype="1" fill="hold" grpId="0" nodeType="withEffect">
                                  <p:stCondLst>
                                    <p:cond delay="100"/>
                                  </p:stCondLst>
                                  <p:childTnLst>
                                    <p:set>
                                      <p:cBhvr>
                                        <p:cTn id="304" dur="1" fill="hold">
                                          <p:stCondLst>
                                            <p:cond delay="0"/>
                                          </p:stCondLst>
                                        </p:cTn>
                                        <p:tgtEl>
                                          <p:spTgt spid="234"/>
                                        </p:tgtEl>
                                        <p:attrNameLst>
                                          <p:attrName>style.visibility</p:attrName>
                                        </p:attrNameLst>
                                      </p:cBhvr>
                                      <p:to>
                                        <p:strVal val="visible"/>
                                      </p:to>
                                    </p:set>
                                    <p:anim calcmode="lin" valueType="num">
                                      <p:cBhvr additive="base">
                                        <p:cTn id="305" dur="500" fill="hold"/>
                                        <p:tgtEl>
                                          <p:spTgt spid="234"/>
                                        </p:tgtEl>
                                        <p:attrNameLst>
                                          <p:attrName>ppt_x</p:attrName>
                                        </p:attrNameLst>
                                      </p:cBhvr>
                                      <p:tavLst>
                                        <p:tav tm="0">
                                          <p:val>
                                            <p:strVal val="#ppt_x"/>
                                          </p:val>
                                        </p:tav>
                                        <p:tav tm="100000">
                                          <p:val>
                                            <p:strVal val="#ppt_x"/>
                                          </p:val>
                                        </p:tav>
                                      </p:tavLst>
                                    </p:anim>
                                    <p:anim calcmode="lin" valueType="num">
                                      <p:cBhvr additive="base">
                                        <p:cTn id="306" dur="500" fill="hold"/>
                                        <p:tgtEl>
                                          <p:spTgt spid="234"/>
                                        </p:tgtEl>
                                        <p:attrNameLst>
                                          <p:attrName>ppt_y</p:attrName>
                                        </p:attrNameLst>
                                      </p:cBhvr>
                                      <p:tavLst>
                                        <p:tav tm="0">
                                          <p:val>
                                            <p:strVal val="0-#ppt_h/2"/>
                                          </p:val>
                                        </p:tav>
                                        <p:tav tm="100000">
                                          <p:val>
                                            <p:strVal val="#ppt_y"/>
                                          </p:val>
                                        </p:tav>
                                      </p:tavLst>
                                    </p:anim>
                                  </p:childTnLst>
                                </p:cTn>
                              </p:par>
                            </p:childTnLst>
                          </p:cTn>
                        </p:par>
                        <p:par>
                          <p:cTn id="307" fill="hold">
                            <p:stCondLst>
                              <p:cond delay="7700"/>
                            </p:stCondLst>
                            <p:childTnLst>
                              <p:par>
                                <p:cTn id="308" presetID="12" presetClass="entr" presetSubtype="4" fill="hold" nodeType="afterEffect">
                                  <p:stCondLst>
                                    <p:cond delay="500"/>
                                  </p:stCondLst>
                                  <p:childTnLst>
                                    <p:set>
                                      <p:cBhvr>
                                        <p:cTn id="309" dur="1" fill="hold">
                                          <p:stCondLst>
                                            <p:cond delay="0"/>
                                          </p:stCondLst>
                                        </p:cTn>
                                        <p:tgtEl>
                                          <p:spTgt spid="11"/>
                                        </p:tgtEl>
                                        <p:attrNameLst>
                                          <p:attrName>style.visibility</p:attrName>
                                        </p:attrNameLst>
                                      </p:cBhvr>
                                      <p:to>
                                        <p:strVal val="visible"/>
                                      </p:to>
                                    </p:set>
                                    <p:anim calcmode="lin" valueType="num">
                                      <p:cBhvr additive="base">
                                        <p:cTn id="310" dur="500"/>
                                        <p:tgtEl>
                                          <p:spTgt spid="11"/>
                                        </p:tgtEl>
                                        <p:attrNameLst>
                                          <p:attrName>ppt_y</p:attrName>
                                        </p:attrNameLst>
                                      </p:cBhvr>
                                      <p:tavLst>
                                        <p:tav tm="0">
                                          <p:val>
                                            <p:strVal val="#ppt_y+#ppt_h*1.125000"/>
                                          </p:val>
                                        </p:tav>
                                        <p:tav tm="100000">
                                          <p:val>
                                            <p:strVal val="#ppt_y"/>
                                          </p:val>
                                        </p:tav>
                                      </p:tavLst>
                                    </p:anim>
                                    <p:animEffect transition="in" filter="wipe(up)">
                                      <p:cBhvr>
                                        <p:cTn id="311" dur="500"/>
                                        <p:tgtEl>
                                          <p:spTgt spid="11"/>
                                        </p:tgtEl>
                                      </p:cBhvr>
                                    </p:animEffect>
                                  </p:childTnLst>
                                </p:cTn>
                              </p:par>
                            </p:childTnLst>
                          </p:cTn>
                        </p:par>
                        <p:par>
                          <p:cTn id="312" fill="hold">
                            <p:stCondLst>
                              <p:cond delay="8700"/>
                            </p:stCondLst>
                            <p:childTnLst>
                              <p:par>
                                <p:cTn id="313" presetID="12" presetClass="entr" presetSubtype="4" fill="hold" nodeType="afterEffect">
                                  <p:stCondLst>
                                    <p:cond delay="1000"/>
                                  </p:stCondLst>
                                  <p:childTnLst>
                                    <p:set>
                                      <p:cBhvr>
                                        <p:cTn id="314" dur="1" fill="hold">
                                          <p:stCondLst>
                                            <p:cond delay="0"/>
                                          </p:stCondLst>
                                        </p:cTn>
                                        <p:tgtEl>
                                          <p:spTgt spid="10"/>
                                        </p:tgtEl>
                                        <p:attrNameLst>
                                          <p:attrName>style.visibility</p:attrName>
                                        </p:attrNameLst>
                                      </p:cBhvr>
                                      <p:to>
                                        <p:strVal val="visible"/>
                                      </p:to>
                                    </p:set>
                                    <p:anim calcmode="lin" valueType="num">
                                      <p:cBhvr additive="base">
                                        <p:cTn id="315" dur="500"/>
                                        <p:tgtEl>
                                          <p:spTgt spid="10"/>
                                        </p:tgtEl>
                                        <p:attrNameLst>
                                          <p:attrName>ppt_y</p:attrName>
                                        </p:attrNameLst>
                                      </p:cBhvr>
                                      <p:tavLst>
                                        <p:tav tm="0">
                                          <p:val>
                                            <p:strVal val="#ppt_y+#ppt_h*1.125000"/>
                                          </p:val>
                                        </p:tav>
                                        <p:tav tm="100000">
                                          <p:val>
                                            <p:strVal val="#ppt_y"/>
                                          </p:val>
                                        </p:tav>
                                      </p:tavLst>
                                    </p:anim>
                                    <p:animEffect transition="in" filter="wipe(up)">
                                      <p:cBhvr>
                                        <p:cTn id="316" dur="500"/>
                                        <p:tgtEl>
                                          <p:spTgt spid="10"/>
                                        </p:tgtEl>
                                      </p:cBhvr>
                                    </p:animEffect>
                                  </p:childTnLst>
                                </p:cTn>
                              </p:par>
                            </p:childTnLst>
                          </p:cTn>
                        </p:par>
                        <p:par>
                          <p:cTn id="317" fill="hold">
                            <p:stCondLst>
                              <p:cond delay="10200"/>
                            </p:stCondLst>
                            <p:childTnLst>
                              <p:par>
                                <p:cTn id="318" presetID="5" presetClass="entr" presetSubtype="10" fill="hold" grpId="1" nodeType="afterEffect">
                                  <p:stCondLst>
                                    <p:cond delay="1000"/>
                                  </p:stCondLst>
                                  <p:iterate type="lt">
                                    <p:tmPct val="0"/>
                                  </p:iterate>
                                  <p:childTnLst>
                                    <p:set>
                                      <p:cBhvr>
                                        <p:cTn id="319" dur="1" fill="hold">
                                          <p:stCondLst>
                                            <p:cond delay="0"/>
                                          </p:stCondLst>
                                        </p:cTn>
                                        <p:tgtEl>
                                          <p:spTgt spid="294"/>
                                        </p:tgtEl>
                                        <p:attrNameLst>
                                          <p:attrName>style.visibility</p:attrName>
                                        </p:attrNameLst>
                                      </p:cBhvr>
                                      <p:to>
                                        <p:strVal val="visible"/>
                                      </p:to>
                                    </p:set>
                                    <p:animEffect transition="in" filter="checkerboard(across)">
                                      <p:cBhvr>
                                        <p:cTn id="320" dur="500"/>
                                        <p:tgtEl>
                                          <p:spTgt spid="294"/>
                                        </p:tgtEl>
                                      </p:cBhvr>
                                    </p:animEffect>
                                  </p:childTnLst>
                                </p:cTn>
                              </p:par>
                            </p:childTnLst>
                          </p:cTn>
                        </p:par>
                        <p:par>
                          <p:cTn id="321" fill="hold">
                            <p:stCondLst>
                              <p:cond delay="11700"/>
                            </p:stCondLst>
                            <p:childTnLst>
                              <p:par>
                                <p:cTn id="322" presetID="27" presetClass="emph" presetSubtype="0" fill="remove" grpId="2" nodeType="afterEffect">
                                  <p:stCondLst>
                                    <p:cond delay="0"/>
                                  </p:stCondLst>
                                  <p:iterate type="lt">
                                    <p:tmPct val="0"/>
                                  </p:iterate>
                                  <p:childTnLst>
                                    <p:animClr clrSpc="rgb" dir="cw">
                                      <p:cBhvr override="childStyle">
                                        <p:cTn id="323" dur="250" autoRev="1" fill="remove"/>
                                        <p:tgtEl>
                                          <p:spTgt spid="294"/>
                                        </p:tgtEl>
                                        <p:attrNameLst>
                                          <p:attrName>style.color</p:attrName>
                                        </p:attrNameLst>
                                      </p:cBhvr>
                                      <p:to>
                                        <a:schemeClr val="bg1"/>
                                      </p:to>
                                    </p:animClr>
                                    <p:animClr clrSpc="rgb" dir="cw">
                                      <p:cBhvr>
                                        <p:cTn id="324" dur="250" autoRev="1" fill="remove"/>
                                        <p:tgtEl>
                                          <p:spTgt spid="294"/>
                                        </p:tgtEl>
                                        <p:attrNameLst>
                                          <p:attrName>fillcolor</p:attrName>
                                        </p:attrNameLst>
                                      </p:cBhvr>
                                      <p:to>
                                        <a:schemeClr val="bg1"/>
                                      </p:to>
                                    </p:animClr>
                                    <p:set>
                                      <p:cBhvr>
                                        <p:cTn id="325" dur="250" autoRev="1" fill="remove"/>
                                        <p:tgtEl>
                                          <p:spTgt spid="294"/>
                                        </p:tgtEl>
                                        <p:attrNameLst>
                                          <p:attrName>fill.type</p:attrName>
                                        </p:attrNameLst>
                                      </p:cBhvr>
                                      <p:to>
                                        <p:strVal val="solid"/>
                                      </p:to>
                                    </p:set>
                                    <p:set>
                                      <p:cBhvr>
                                        <p:cTn id="326" dur="250" autoRev="1" fill="remove"/>
                                        <p:tgtEl>
                                          <p:spTgt spid="294"/>
                                        </p:tgtEl>
                                        <p:attrNameLst>
                                          <p:attrName>fill.on</p:attrName>
                                        </p:attrNameLst>
                                      </p:cBhvr>
                                      <p:to>
                                        <p:strVal val="true"/>
                                      </p:to>
                                    </p:set>
                                  </p:childTnLst>
                                </p:cTn>
                              </p:par>
                            </p:childTnLst>
                          </p:cTn>
                        </p:par>
                        <p:par>
                          <p:cTn id="327" fill="hold">
                            <p:stCondLst>
                              <p:cond delay="12200"/>
                            </p:stCondLst>
                            <p:childTnLst>
                              <p:par>
                                <p:cTn id="328" presetID="27" presetClass="emph" presetSubtype="0" fill="remove" grpId="3" nodeType="afterEffect">
                                  <p:stCondLst>
                                    <p:cond delay="0"/>
                                  </p:stCondLst>
                                  <p:iterate type="lt">
                                    <p:tmPct val="0"/>
                                  </p:iterate>
                                  <p:childTnLst>
                                    <p:animClr clrSpc="rgb" dir="cw">
                                      <p:cBhvr override="childStyle">
                                        <p:cTn id="329" dur="250" autoRev="1" fill="remove"/>
                                        <p:tgtEl>
                                          <p:spTgt spid="294"/>
                                        </p:tgtEl>
                                        <p:attrNameLst>
                                          <p:attrName>style.color</p:attrName>
                                        </p:attrNameLst>
                                      </p:cBhvr>
                                      <p:to>
                                        <a:schemeClr val="bg1"/>
                                      </p:to>
                                    </p:animClr>
                                    <p:animClr clrSpc="rgb" dir="cw">
                                      <p:cBhvr>
                                        <p:cTn id="330" dur="250" autoRev="1" fill="remove"/>
                                        <p:tgtEl>
                                          <p:spTgt spid="294"/>
                                        </p:tgtEl>
                                        <p:attrNameLst>
                                          <p:attrName>fillcolor</p:attrName>
                                        </p:attrNameLst>
                                      </p:cBhvr>
                                      <p:to>
                                        <a:schemeClr val="bg1"/>
                                      </p:to>
                                    </p:animClr>
                                    <p:set>
                                      <p:cBhvr>
                                        <p:cTn id="331" dur="250" autoRev="1" fill="remove"/>
                                        <p:tgtEl>
                                          <p:spTgt spid="294"/>
                                        </p:tgtEl>
                                        <p:attrNameLst>
                                          <p:attrName>fill.type</p:attrName>
                                        </p:attrNameLst>
                                      </p:cBhvr>
                                      <p:to>
                                        <p:strVal val="solid"/>
                                      </p:to>
                                    </p:set>
                                    <p:set>
                                      <p:cBhvr>
                                        <p:cTn id="332" dur="250" autoRev="1" fill="remove"/>
                                        <p:tgtEl>
                                          <p:spTgt spid="2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3" grpId="0" animBg="1"/>
      <p:bldP spid="104" grpId="0" animBg="1"/>
      <p:bldP spid="106" grpId="0" animBg="1"/>
      <p:bldP spid="107" grpId="0" animBg="1"/>
      <p:bldP spid="109" grpId="0" animBg="1"/>
      <p:bldP spid="110" grpId="0" animBg="1"/>
      <p:bldP spid="111" grpId="0" animBg="1"/>
      <p:bldP spid="113" grpId="0" animBg="1"/>
      <p:bldP spid="114" grpId="0" animBg="1"/>
      <p:bldP spid="115" grpId="0" animBg="1"/>
      <p:bldP spid="154" grpId="0" animBg="1"/>
      <p:bldP spid="76" grpId="0"/>
      <p:bldP spid="181" grpId="0" animBg="1"/>
      <p:bldP spid="182" grpId="0" animBg="1"/>
      <p:bldP spid="183" grpId="0" animBg="1"/>
      <p:bldP spid="188" grpId="0" animBg="1"/>
      <p:bldP spid="79" grpId="0" animBg="1"/>
      <p:bldP spid="155" grpId="0" animBg="1"/>
      <p:bldP spid="157" grpId="0" animBg="1"/>
      <p:bldP spid="158" grpId="0" animBg="1"/>
      <p:bldP spid="159" grpId="0" animBg="1"/>
      <p:bldP spid="160" grpId="0" animBg="1"/>
      <p:bldP spid="161" grpId="0" animBg="1"/>
      <p:bldP spid="162" grpId="0" animBg="1"/>
      <p:bldP spid="191" grpId="0" animBg="1"/>
      <p:bldP spid="192" grpId="0" animBg="1"/>
      <p:bldP spid="193" grpId="0" animBg="1"/>
      <p:bldP spid="195" grpId="0" animBg="1"/>
      <p:bldP spid="196" grpId="0" animBg="1"/>
      <p:bldP spid="198" grpId="0" animBg="1"/>
      <p:bldP spid="199" grpId="0" animBg="1"/>
      <p:bldP spid="202" grpId="0" animBg="1"/>
      <p:bldP spid="203" grpId="0" animBg="1"/>
      <p:bldP spid="204" grpId="0" animBg="1"/>
      <p:bldP spid="205" grpId="0" animBg="1"/>
      <p:bldP spid="206" grpId="0" animBg="1"/>
      <p:bldP spid="207" grpId="0" animBg="1"/>
      <p:bldP spid="210" grpId="0" animBg="1"/>
      <p:bldP spid="211" grpId="0" animBg="1"/>
      <p:bldP spid="212"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194" grpId="0" animBg="1"/>
      <p:bldP spid="228" grpId="0" animBg="1"/>
      <p:bldP spid="229" grpId="0" animBg="1"/>
      <p:bldP spid="230" grpId="0" animBg="1"/>
      <p:bldP spid="231" grpId="0" animBg="1"/>
      <p:bldP spid="232" grpId="0" animBg="1"/>
      <p:bldP spid="233" grpId="0" animBg="1"/>
      <p:bldP spid="234" grpId="0" animBg="1"/>
      <p:bldP spid="294" grpId="1" animBg="1"/>
      <p:bldP spid="294" grpId="2" animBg="1"/>
      <p:bldP spid="294"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SystemWise Installation</a:t>
            </a:r>
            <a:endParaRPr lang="en-US" dirty="0"/>
          </a:p>
        </p:txBody>
      </p:sp>
      <p:sp>
        <p:nvSpPr>
          <p:cNvPr id="7" name="Rectangle 6"/>
          <p:cNvSpPr/>
          <p:nvPr/>
        </p:nvSpPr>
        <p:spPr>
          <a:xfrm>
            <a:off x="4573588" y="287275"/>
            <a:ext cx="4570411"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6"/>
          <p:cNvSpPr txBox="1">
            <a:spLocks/>
          </p:cNvSpPr>
          <p:nvPr/>
        </p:nvSpPr>
        <p:spPr>
          <a:xfrm>
            <a:off x="5295266" y="315242"/>
            <a:ext cx="3848734"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High Availability</a:t>
            </a:r>
            <a:endParaRPr lang="en-US" sz="2800" dirty="0">
              <a:latin typeface="Roboto Thin"/>
              <a:cs typeface="Roboto Thin"/>
            </a:endParaRPr>
          </a:p>
        </p:txBody>
      </p:sp>
      <p:pic>
        <p:nvPicPr>
          <p:cNvPr id="10" name="Picture 9"/>
          <p:cNvPicPr>
            <a:picLocks noChangeAspect="1"/>
          </p:cNvPicPr>
          <p:nvPr/>
        </p:nvPicPr>
        <p:blipFill>
          <a:blip r:embed="rId2">
            <a:alphaModFix amt="50000"/>
          </a:blip>
          <a:stretch>
            <a:fillRect/>
          </a:stretch>
        </p:blipFill>
        <p:spPr>
          <a:xfrm>
            <a:off x="4933149" y="364513"/>
            <a:ext cx="360000" cy="360000"/>
          </a:xfrm>
          <a:prstGeom prst="rect">
            <a:avLst/>
          </a:prstGeom>
        </p:spPr>
      </p:pic>
      <p:sp>
        <p:nvSpPr>
          <p:cNvPr id="11" name="Rectangle 10"/>
          <p:cNvSpPr/>
          <p:nvPr/>
        </p:nvSpPr>
        <p:spPr>
          <a:xfrm>
            <a:off x="1511261" y="2802778"/>
            <a:ext cx="1800000" cy="180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511413" y="2032084"/>
            <a:ext cx="1800000" cy="180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511413" y="1105965"/>
            <a:ext cx="1800000" cy="180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228073" y="2237460"/>
            <a:ext cx="3666690" cy="909223"/>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Multiple Paths</a:t>
            </a:r>
          </a:p>
          <a:p>
            <a:pPr>
              <a:lnSpc>
                <a:spcPct val="150000"/>
              </a:lnSpc>
            </a:pPr>
            <a:r>
              <a:rPr lang="en-US" sz="1100" dirty="0" smtClean="0">
                <a:solidFill>
                  <a:schemeClr val="accent3">
                    <a:lumMod val="75000"/>
                  </a:schemeClr>
                </a:solidFill>
                <a:latin typeface="Roboto Thin"/>
                <a:ea typeface="Open Sans Extrabold" pitchFamily="34" charset="0"/>
                <a:cs typeface="Roboto Thin"/>
              </a:rPr>
              <a:t>MPIO, MC/S</a:t>
            </a:r>
          </a:p>
          <a:p>
            <a:pPr>
              <a:lnSpc>
                <a:spcPct val="150000"/>
              </a:lnSpc>
            </a:pPr>
            <a:r>
              <a:rPr lang="en-US" sz="1100" dirty="0" smtClean="0">
                <a:solidFill>
                  <a:schemeClr val="accent3">
                    <a:lumMod val="75000"/>
                  </a:schemeClr>
                </a:solidFill>
                <a:latin typeface="Roboto Thin"/>
                <a:ea typeface="Open Sans Extrabold" pitchFamily="34" charset="0"/>
                <a:cs typeface="Roboto Thin"/>
              </a:rPr>
              <a:t>Trunking, LACP</a:t>
            </a:r>
            <a:endParaRPr lang="en-US" sz="1100" dirty="0">
              <a:solidFill>
                <a:schemeClr val="accent3">
                  <a:lumMod val="75000"/>
                </a:schemeClr>
              </a:solidFill>
              <a:latin typeface="Roboto Thin"/>
              <a:ea typeface="Open Sans Extrabold" pitchFamily="34" charset="0"/>
              <a:cs typeface="Roboto Thin"/>
            </a:endParaRPr>
          </a:p>
        </p:txBody>
      </p:sp>
      <p:grpSp>
        <p:nvGrpSpPr>
          <p:cNvPr id="35" name="Group 34"/>
          <p:cNvGrpSpPr/>
          <p:nvPr/>
        </p:nvGrpSpPr>
        <p:grpSpPr>
          <a:xfrm>
            <a:off x="3311413" y="2452445"/>
            <a:ext cx="1863123" cy="479639"/>
            <a:chOff x="3311413" y="2452445"/>
            <a:chExt cx="1863123" cy="479639"/>
          </a:xfrm>
        </p:grpSpPr>
        <p:sp>
          <p:nvSpPr>
            <p:cNvPr id="15" name="Oval 14"/>
            <p:cNvSpPr/>
            <p:nvPr/>
          </p:nvSpPr>
          <p:spPr>
            <a:xfrm>
              <a:off x="5060236"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16" name="Elbow Connector 15"/>
            <p:cNvCxnSpPr>
              <a:stCxn id="2" idx="3"/>
              <a:endCxn id="15" idx="2"/>
            </p:cNvCxnSpPr>
            <p:nvPr/>
          </p:nvCxnSpPr>
          <p:spPr>
            <a:xfrm flipV="1">
              <a:off x="3311413" y="2509595"/>
              <a:ext cx="1748823" cy="422489"/>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5223295" y="1091254"/>
            <a:ext cx="3671467" cy="1163139"/>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Full Redundancy</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Servers &amp; Backup Servers</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Switches &amp; Backup Switches</a:t>
            </a:r>
          </a:p>
          <a:p>
            <a:pPr>
              <a:lnSpc>
                <a:spcPct val="150000"/>
              </a:lnSpc>
            </a:pPr>
            <a:r>
              <a:rPr lang="en-US" sz="1100" dirty="0" smtClean="0">
                <a:solidFill>
                  <a:schemeClr val="accent2">
                    <a:lumMod val="75000"/>
                  </a:schemeClr>
                </a:solidFill>
                <a:latin typeface="Roboto Thin"/>
                <a:ea typeface="Open Sans Extrabold" pitchFamily="34" charset="0"/>
                <a:cs typeface="Roboto Thin"/>
              </a:rPr>
              <a:t>Storage Systems &amp; Backup Storage Systems</a:t>
            </a:r>
          </a:p>
        </p:txBody>
      </p:sp>
      <p:grpSp>
        <p:nvGrpSpPr>
          <p:cNvPr id="36" name="Group 35"/>
          <p:cNvGrpSpPr/>
          <p:nvPr/>
        </p:nvGrpSpPr>
        <p:grpSpPr>
          <a:xfrm>
            <a:off x="3311413" y="1306239"/>
            <a:ext cx="1858346" cy="699726"/>
            <a:chOff x="3311413" y="1306239"/>
            <a:chExt cx="1858346" cy="699726"/>
          </a:xfrm>
        </p:grpSpPr>
        <p:sp>
          <p:nvSpPr>
            <p:cNvPr id="19" name="Oval 18"/>
            <p:cNvSpPr/>
            <p:nvPr/>
          </p:nvSpPr>
          <p:spPr>
            <a:xfrm>
              <a:off x="5055459"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0" name="Elbow Connector 19"/>
            <p:cNvCxnSpPr>
              <a:stCxn id="12" idx="3"/>
              <a:endCxn id="19" idx="2"/>
            </p:cNvCxnSpPr>
            <p:nvPr/>
          </p:nvCxnSpPr>
          <p:spPr>
            <a:xfrm flipV="1">
              <a:off x="3311413" y="1363389"/>
              <a:ext cx="1744046" cy="642576"/>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220377" y="3136853"/>
            <a:ext cx="3674386" cy="1163139"/>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Multiple Data Protections</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Local – RAID, Snapshot, Clone</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Remote – Replication</a:t>
            </a:r>
          </a:p>
          <a:p>
            <a:pPr>
              <a:lnSpc>
                <a:spcPct val="150000"/>
              </a:lnSpc>
            </a:pPr>
            <a:r>
              <a:rPr lang="hr-HR" sz="1100" dirty="0" smtClean="0">
                <a:solidFill>
                  <a:schemeClr val="accent4">
                    <a:lumMod val="75000"/>
                  </a:schemeClr>
                </a:solidFill>
                <a:latin typeface="Roboto Thin"/>
                <a:ea typeface="Open Sans Extrabold" pitchFamily="34" charset="0"/>
                <a:cs typeface="Roboto Thin"/>
              </a:rPr>
              <a:t>Disaster Recovery Plan &amp; Routine Test</a:t>
            </a:r>
            <a:endParaRPr lang="hr-HR" sz="1100" dirty="0">
              <a:solidFill>
                <a:schemeClr val="accent4">
                  <a:lumMod val="75000"/>
                </a:schemeClr>
              </a:solidFill>
              <a:latin typeface="Roboto Thin"/>
              <a:ea typeface="Open Sans Extrabold" pitchFamily="34" charset="0"/>
              <a:cs typeface="Roboto Thin"/>
            </a:endParaRPr>
          </a:p>
        </p:txBody>
      </p:sp>
      <p:grpSp>
        <p:nvGrpSpPr>
          <p:cNvPr id="34" name="Group 33"/>
          <p:cNvGrpSpPr/>
          <p:nvPr/>
        </p:nvGrpSpPr>
        <p:grpSpPr>
          <a:xfrm>
            <a:off x="3311261" y="3351838"/>
            <a:ext cx="1855579" cy="350940"/>
            <a:chOff x="3311261" y="3351838"/>
            <a:chExt cx="1855579" cy="350940"/>
          </a:xfrm>
        </p:grpSpPr>
        <p:sp>
          <p:nvSpPr>
            <p:cNvPr id="23" name="Oval 22"/>
            <p:cNvSpPr/>
            <p:nvPr/>
          </p:nvSpPr>
          <p:spPr>
            <a:xfrm>
              <a:off x="5052540"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cxnSp>
          <p:nvCxnSpPr>
            <p:cNvPr id="24" name="Elbow Connector 23"/>
            <p:cNvCxnSpPr>
              <a:stCxn id="11" idx="3"/>
              <a:endCxn id="23" idx="2"/>
            </p:cNvCxnSpPr>
            <p:nvPr/>
          </p:nvCxnSpPr>
          <p:spPr>
            <a:xfrm flipV="1">
              <a:off x="3311261" y="3408988"/>
              <a:ext cx="1741279" cy="293790"/>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024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ppt_y</p:attrName>
                                        </p:attrNameLst>
                                      </p:cBhvr>
                                      <p:tavLst>
                                        <p:tav tm="0">
                                          <p:val>
                                            <p:strVal val="#ppt_y+#ppt_h*1.125000"/>
                                          </p:val>
                                        </p:tav>
                                        <p:tav tm="100000">
                                          <p:val>
                                            <p:strVal val="#ppt_y"/>
                                          </p:val>
                                        </p:tav>
                                      </p:tavLst>
                                    </p:anim>
                                    <p:animEffect transition="in" filter="wipe(up)">
                                      <p:cBhvr>
                                        <p:cTn id="27" dur="500"/>
                                        <p:tgtEl>
                                          <p:spTgt spid="36"/>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p:tgtEl>
                                          <p:spTgt spid="2"/>
                                        </p:tgtEl>
                                        <p:attrNameLst>
                                          <p:attrName>ppt_y</p:attrName>
                                        </p:attrNameLst>
                                      </p:cBhvr>
                                      <p:tavLst>
                                        <p:tav tm="0">
                                          <p:val>
                                            <p:strVal val="#ppt_y+#ppt_h*1.125000"/>
                                          </p:val>
                                        </p:tav>
                                        <p:tav tm="100000">
                                          <p:val>
                                            <p:strVal val="#ppt_y"/>
                                          </p:val>
                                        </p:tav>
                                      </p:tavLst>
                                    </p:anim>
                                    <p:animEffect transition="in" filter="wipe(up)">
                                      <p:cBhvr>
                                        <p:cTn id="37" dur="500"/>
                                        <p:tgtEl>
                                          <p:spTgt spid="2"/>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p:tgtEl>
                                          <p:spTgt spid="35"/>
                                        </p:tgtEl>
                                        <p:attrNameLst>
                                          <p:attrName>ppt_y</p:attrName>
                                        </p:attrNameLst>
                                      </p:cBhvr>
                                      <p:tavLst>
                                        <p:tav tm="0">
                                          <p:val>
                                            <p:strVal val="#ppt_y+#ppt_h*1.125000"/>
                                          </p:val>
                                        </p:tav>
                                        <p:tav tm="100000">
                                          <p:val>
                                            <p:strVal val="#ppt_y"/>
                                          </p:val>
                                        </p:tav>
                                      </p:tavLst>
                                    </p:anim>
                                    <p:animEffect transition="in" filter="wipe(up)">
                                      <p:cBhvr>
                                        <p:cTn id="42" dur="500"/>
                                        <p:tgtEl>
                                          <p:spTgt spid="35"/>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up)">
                                      <p:cBhvr>
                                        <p:cTn id="52" dur="500"/>
                                        <p:tgtEl>
                                          <p:spTgt spid="11"/>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p:tgtEl>
                                          <p:spTgt spid="34"/>
                                        </p:tgtEl>
                                        <p:attrNameLst>
                                          <p:attrName>ppt_y</p:attrName>
                                        </p:attrNameLst>
                                      </p:cBhvr>
                                      <p:tavLst>
                                        <p:tav tm="0">
                                          <p:val>
                                            <p:strVal val="#ppt_y+#ppt_h*1.125000"/>
                                          </p:val>
                                        </p:tav>
                                        <p:tav tm="100000">
                                          <p:val>
                                            <p:strVal val="#ppt_y"/>
                                          </p:val>
                                        </p:tav>
                                      </p:tavLst>
                                    </p:anim>
                                    <p:animEffect transition="in" filter="wipe(up)">
                                      <p:cBhvr>
                                        <p:cTn id="57" dur="500"/>
                                        <p:tgtEl>
                                          <p:spTgt spid="34"/>
                                        </p:tgtEl>
                                      </p:cBhvr>
                                    </p:animEffect>
                                  </p:childTnLst>
                                </p:cTn>
                              </p:par>
                            </p:childTnLst>
                          </p:cTn>
                        </p:par>
                        <p:par>
                          <p:cTn id="58" fill="hold">
                            <p:stCondLst>
                              <p:cond delay="5000"/>
                            </p:stCondLst>
                            <p:childTnLst>
                              <p:par>
                                <p:cTn id="59" presetID="12" presetClass="entr" presetSubtype="4"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p:tgtEl>
                                          <p:spTgt spid="21"/>
                                        </p:tgtEl>
                                        <p:attrNameLst>
                                          <p:attrName>ppt_y</p:attrName>
                                        </p:attrNameLst>
                                      </p:cBhvr>
                                      <p:tavLst>
                                        <p:tav tm="0">
                                          <p:val>
                                            <p:strVal val="#ppt_y+#ppt_h*1.125000"/>
                                          </p:val>
                                        </p:tav>
                                        <p:tav tm="100000">
                                          <p:val>
                                            <p:strVal val="#ppt_y"/>
                                          </p:val>
                                        </p:tav>
                                      </p:tavLst>
                                    </p:anim>
                                    <p:animEffect transition="in" filter="wipe(up)">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2" grpId="0" animBg="1"/>
      <p:bldP spid="12" grpId="0" animBg="1"/>
      <p:bldP spid="13" grpId="0"/>
      <p:bldP spid="1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High Availability SystemWise Installation</a:t>
            </a:r>
            <a:endParaRPr lang="en-US" dirty="0"/>
          </a:p>
        </p:txBody>
      </p:sp>
      <p:sp>
        <p:nvSpPr>
          <p:cNvPr id="390" name="TextBox 389"/>
          <p:cNvSpPr txBox="1"/>
          <p:nvPr/>
        </p:nvSpPr>
        <p:spPr>
          <a:xfrm>
            <a:off x="1793396" y="4610779"/>
            <a:ext cx="1595309" cy="246221"/>
          </a:xfrm>
          <a:prstGeom prst="rect">
            <a:avLst/>
          </a:prstGeom>
          <a:solidFill>
            <a:srgbClr val="8BC34A">
              <a:alpha val="70000"/>
            </a:srgbClr>
          </a:solidFill>
          <a:ln>
            <a:noFill/>
          </a:ln>
        </p:spPr>
        <p:txBody>
          <a:bodyPr wrap="none" rtlCol="0">
            <a:spAutoFit/>
          </a:bodyPr>
          <a:lstStyle/>
          <a:p>
            <a:pPr algn="ctr"/>
            <a:r>
              <a:rPr lang="en-US" sz="1000" dirty="0" smtClean="0">
                <a:solidFill>
                  <a:srgbClr val="FFFFFF"/>
                </a:solidFill>
                <a:latin typeface="Roboto Light"/>
                <a:ea typeface="Open Sans Light" pitchFamily="34" charset="0"/>
                <a:cs typeface="Roboto Light"/>
              </a:rPr>
              <a:t>RAID, Snapshot, Clone……</a:t>
            </a:r>
            <a:endParaRPr lang="en-US" sz="1000" dirty="0">
              <a:solidFill>
                <a:srgbClr val="FFFFFF"/>
              </a:solidFill>
              <a:latin typeface="Roboto Light"/>
              <a:ea typeface="Open Sans Light" pitchFamily="34" charset="0"/>
              <a:cs typeface="Roboto Light"/>
            </a:endParaRPr>
          </a:p>
        </p:txBody>
      </p:sp>
      <p:sp>
        <p:nvSpPr>
          <p:cNvPr id="389" name="TextBox 388"/>
          <p:cNvSpPr txBox="1"/>
          <p:nvPr/>
        </p:nvSpPr>
        <p:spPr>
          <a:xfrm>
            <a:off x="3188415" y="3651709"/>
            <a:ext cx="807833" cy="400110"/>
          </a:xfrm>
          <a:prstGeom prst="rect">
            <a:avLst/>
          </a:prstGeom>
          <a:solidFill>
            <a:srgbClr val="8BC34A">
              <a:alpha val="70000"/>
            </a:srgbClr>
          </a:solidFill>
          <a:ln>
            <a:noFill/>
          </a:ln>
        </p:spPr>
        <p:txBody>
          <a:bodyPr wrap="none" rtlCol="0">
            <a:spAutoFit/>
          </a:bodyPr>
          <a:lstStyle/>
          <a:p>
            <a:pPr algn="ctr"/>
            <a:r>
              <a:rPr lang="en-US" sz="1000" dirty="0" smtClean="0">
                <a:solidFill>
                  <a:srgbClr val="FFFFFF"/>
                </a:solidFill>
                <a:latin typeface="Roboto Light"/>
                <a:ea typeface="Open Sans Light" pitchFamily="34" charset="0"/>
                <a:cs typeface="Roboto Light"/>
              </a:rPr>
              <a:t>Remote </a:t>
            </a:r>
          </a:p>
          <a:p>
            <a:pPr algn="ctr"/>
            <a:r>
              <a:rPr lang="en-US" sz="1000" dirty="0" smtClean="0">
                <a:solidFill>
                  <a:srgbClr val="FFFFFF"/>
                </a:solidFill>
                <a:latin typeface="Roboto Light"/>
                <a:ea typeface="Open Sans Light" pitchFamily="34" charset="0"/>
                <a:cs typeface="Roboto Light"/>
              </a:rPr>
              <a:t>Replication</a:t>
            </a:r>
            <a:endParaRPr lang="en-US" sz="1000" dirty="0">
              <a:solidFill>
                <a:srgbClr val="FFFFFF"/>
              </a:solidFill>
              <a:latin typeface="Roboto Light"/>
              <a:ea typeface="Open Sans Light" pitchFamily="34" charset="0"/>
              <a:cs typeface="Roboto Light"/>
            </a:endParaRPr>
          </a:p>
        </p:txBody>
      </p:sp>
      <p:sp>
        <p:nvSpPr>
          <p:cNvPr id="387" name="TextBox 386"/>
          <p:cNvSpPr txBox="1"/>
          <p:nvPr/>
        </p:nvSpPr>
        <p:spPr>
          <a:xfrm>
            <a:off x="1799781" y="1876246"/>
            <a:ext cx="2488106" cy="246221"/>
          </a:xfrm>
          <a:prstGeom prst="rect">
            <a:avLst/>
          </a:prstGeom>
          <a:solidFill>
            <a:schemeClr val="accent3">
              <a:alpha val="70000"/>
            </a:schemeClr>
          </a:solidFill>
          <a:ln>
            <a:noFill/>
          </a:ln>
        </p:spPr>
        <p:txBody>
          <a:bodyPr wrap="none" rtlCol="0">
            <a:spAutoFit/>
          </a:bodyPr>
          <a:lstStyle/>
          <a:p>
            <a:pPr algn="ctr"/>
            <a:r>
              <a:rPr lang="en-US" sz="1000" dirty="0" smtClean="0">
                <a:solidFill>
                  <a:schemeClr val="bg1"/>
                </a:solidFill>
                <a:latin typeface="Roboto Light"/>
                <a:ea typeface="Open Sans Light" pitchFamily="34" charset="0"/>
                <a:cs typeface="Roboto Light"/>
              </a:rPr>
              <a:t>Multipath, MPIO, MCS, Trunking, LACP……</a:t>
            </a:r>
            <a:endParaRPr lang="en-US" sz="1000" dirty="0">
              <a:solidFill>
                <a:schemeClr val="bg1"/>
              </a:solidFill>
              <a:latin typeface="Roboto Light"/>
              <a:ea typeface="Open Sans Light" pitchFamily="34" charset="0"/>
              <a:cs typeface="Roboto Light"/>
            </a:endParaRPr>
          </a:p>
        </p:txBody>
      </p:sp>
      <p:sp>
        <p:nvSpPr>
          <p:cNvPr id="402" name="TextBox 401"/>
          <p:cNvSpPr txBox="1"/>
          <p:nvPr/>
        </p:nvSpPr>
        <p:spPr>
          <a:xfrm>
            <a:off x="5536310" y="2190049"/>
            <a:ext cx="1558803" cy="400110"/>
          </a:xfrm>
          <a:prstGeom prst="rect">
            <a:avLst/>
          </a:prstGeom>
          <a:solidFill>
            <a:schemeClr val="accent3">
              <a:alpha val="70000"/>
            </a:schemeClr>
          </a:solidFill>
          <a:ln>
            <a:noFill/>
          </a:ln>
        </p:spPr>
        <p:txBody>
          <a:bodyPr wrap="none" rtlCol="0">
            <a:spAutoFit/>
          </a:bodyPr>
          <a:lstStyle/>
          <a:p>
            <a:r>
              <a:rPr lang="en-US" sz="1000" dirty="0" smtClean="0">
                <a:solidFill>
                  <a:srgbClr val="FFFFFF"/>
                </a:solidFill>
                <a:latin typeface="Roboto Light"/>
                <a:ea typeface="Open Sans Light" pitchFamily="34" charset="0"/>
                <a:cs typeface="Roboto Light"/>
              </a:rPr>
              <a:t>Branch Office</a:t>
            </a:r>
          </a:p>
          <a:p>
            <a:r>
              <a:rPr lang="en-US" sz="1000" dirty="0" smtClean="0">
                <a:solidFill>
                  <a:srgbClr val="FFFFFF"/>
                </a:solidFill>
                <a:latin typeface="Roboto Light"/>
                <a:ea typeface="Open Sans Light" pitchFamily="34" charset="0"/>
                <a:cs typeface="Roboto Light"/>
              </a:rPr>
              <a:t>Remote Replication</a:t>
            </a:r>
            <a:r>
              <a:rPr lang="en-US" sz="1000" dirty="0">
                <a:solidFill>
                  <a:srgbClr val="FFFFFF"/>
                </a:solidFill>
                <a:latin typeface="Roboto Light"/>
                <a:ea typeface="Open Sans Light" pitchFamily="34" charset="0"/>
                <a:cs typeface="Roboto Light"/>
              </a:rPr>
              <a:t> </a:t>
            </a:r>
            <a:r>
              <a:rPr lang="en-US" sz="1000" dirty="0" smtClean="0">
                <a:solidFill>
                  <a:srgbClr val="FFFFFF"/>
                </a:solidFill>
                <a:latin typeface="Roboto Light"/>
                <a:ea typeface="Open Sans Light" pitchFamily="34" charset="0"/>
                <a:cs typeface="Roboto Light"/>
              </a:rPr>
              <a:t>(DR)</a:t>
            </a:r>
          </a:p>
        </p:txBody>
      </p:sp>
      <p:sp>
        <p:nvSpPr>
          <p:cNvPr id="386" name="TextBox 385"/>
          <p:cNvSpPr txBox="1"/>
          <p:nvPr/>
        </p:nvSpPr>
        <p:spPr>
          <a:xfrm>
            <a:off x="1804482" y="895153"/>
            <a:ext cx="2724800" cy="246221"/>
          </a:xfrm>
          <a:prstGeom prst="rect">
            <a:avLst/>
          </a:prstGeom>
          <a:solidFill>
            <a:schemeClr val="accent3">
              <a:alpha val="70000"/>
            </a:schemeClr>
          </a:solidFill>
          <a:ln>
            <a:noFill/>
          </a:ln>
        </p:spPr>
        <p:txBody>
          <a:bodyPr wrap="none" rtlCol="0">
            <a:spAutoFit/>
          </a:bodyPr>
          <a:lstStyle/>
          <a:p>
            <a:r>
              <a:rPr lang="en-US" sz="1000" dirty="0" smtClean="0">
                <a:solidFill>
                  <a:srgbClr val="FFFFFF"/>
                </a:solidFill>
                <a:latin typeface="Roboto Light"/>
                <a:ea typeface="Open Sans Light" pitchFamily="34" charset="0"/>
                <a:cs typeface="Roboto Light"/>
              </a:rPr>
              <a:t>Cluster, Virtualization, Cloud Server, Nodes……</a:t>
            </a:r>
            <a:endParaRPr lang="en-US" sz="1000" dirty="0">
              <a:solidFill>
                <a:srgbClr val="FFFFFF"/>
              </a:solidFill>
              <a:latin typeface="Roboto Light"/>
              <a:ea typeface="Open Sans Light" pitchFamily="34" charset="0"/>
              <a:cs typeface="Roboto Light"/>
            </a:endParaRPr>
          </a:p>
        </p:txBody>
      </p:sp>
      <p:grpSp>
        <p:nvGrpSpPr>
          <p:cNvPr id="186" name="Group 185"/>
          <p:cNvGrpSpPr>
            <a:grpSpLocks noChangeAspect="1"/>
          </p:cNvGrpSpPr>
          <p:nvPr/>
        </p:nvGrpSpPr>
        <p:grpSpPr>
          <a:xfrm>
            <a:off x="1802551" y="2648954"/>
            <a:ext cx="1285200" cy="211239"/>
            <a:chOff x="-1895" y="3057604"/>
            <a:chExt cx="1988670" cy="326864"/>
          </a:xfrm>
        </p:grpSpPr>
        <p:sp>
          <p:nvSpPr>
            <p:cNvPr id="187" name="Rectangle 133"/>
            <p:cNvSpPr>
              <a:spLocks noChangeArrowheads="1"/>
            </p:cNvSpPr>
            <p:nvPr/>
          </p:nvSpPr>
          <p:spPr bwMode="auto">
            <a:xfrm>
              <a:off x="-1895" y="3057604"/>
              <a:ext cx="1988670" cy="326864"/>
            </a:xfrm>
            <a:prstGeom prst="rect">
              <a:avLst/>
            </a:prstGeom>
            <a:solidFill>
              <a:schemeClr val="bg2"/>
            </a:solidFill>
            <a:ln w="9525" cmpd="sng">
              <a:noFill/>
              <a:miter lim="800000"/>
              <a:headEnd/>
              <a:tailEnd/>
            </a:ln>
            <a:effectLst/>
          </p:spPr>
          <p:txBody>
            <a:bodyPr wrap="none" anchor="ctr"/>
            <a:lstStyle/>
            <a:p>
              <a:pPr>
                <a:defRPr/>
              </a:pPr>
              <a:endParaRPr lang="en-US" dirty="0"/>
            </a:p>
          </p:txBody>
        </p:sp>
        <p:sp>
          <p:nvSpPr>
            <p:cNvPr id="188" name="Rectangle 135"/>
            <p:cNvSpPr>
              <a:spLocks noChangeArrowheads="1"/>
            </p:cNvSpPr>
            <p:nvPr/>
          </p:nvSpPr>
          <p:spPr bwMode="auto">
            <a:xfrm>
              <a:off x="52881" y="311149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89" name="Rectangle 135"/>
            <p:cNvSpPr>
              <a:spLocks noChangeArrowheads="1"/>
            </p:cNvSpPr>
            <p:nvPr/>
          </p:nvSpPr>
          <p:spPr bwMode="auto">
            <a:xfrm>
              <a:off x="186114"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1" name="Rectangle 135"/>
            <p:cNvSpPr>
              <a:spLocks noChangeArrowheads="1"/>
            </p:cNvSpPr>
            <p:nvPr/>
          </p:nvSpPr>
          <p:spPr bwMode="auto">
            <a:xfrm>
              <a:off x="318545"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3" name="Rectangle 135"/>
            <p:cNvSpPr>
              <a:spLocks noChangeArrowheads="1"/>
            </p:cNvSpPr>
            <p:nvPr/>
          </p:nvSpPr>
          <p:spPr bwMode="auto">
            <a:xfrm>
              <a:off x="451778"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4" name="Rectangle 135"/>
            <p:cNvSpPr>
              <a:spLocks noChangeArrowheads="1"/>
            </p:cNvSpPr>
            <p:nvPr/>
          </p:nvSpPr>
          <p:spPr bwMode="auto">
            <a:xfrm>
              <a:off x="631563"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6" name="Rectangle 135"/>
            <p:cNvSpPr>
              <a:spLocks noChangeArrowheads="1"/>
            </p:cNvSpPr>
            <p:nvPr/>
          </p:nvSpPr>
          <p:spPr bwMode="auto">
            <a:xfrm>
              <a:off x="764796"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7" name="Rectangle 135"/>
            <p:cNvSpPr>
              <a:spLocks noChangeArrowheads="1"/>
            </p:cNvSpPr>
            <p:nvPr/>
          </p:nvSpPr>
          <p:spPr bwMode="auto">
            <a:xfrm>
              <a:off x="897227"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199" name="Rectangle 135"/>
            <p:cNvSpPr>
              <a:spLocks noChangeArrowheads="1"/>
            </p:cNvSpPr>
            <p:nvPr/>
          </p:nvSpPr>
          <p:spPr bwMode="auto">
            <a:xfrm>
              <a:off x="1030461" y="3112005"/>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0" name="Rectangle 135"/>
            <p:cNvSpPr>
              <a:spLocks noChangeArrowheads="1"/>
            </p:cNvSpPr>
            <p:nvPr/>
          </p:nvSpPr>
          <p:spPr bwMode="auto">
            <a:xfrm>
              <a:off x="1205430"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2" name="Rectangle 135"/>
            <p:cNvSpPr>
              <a:spLocks noChangeArrowheads="1"/>
            </p:cNvSpPr>
            <p:nvPr/>
          </p:nvSpPr>
          <p:spPr bwMode="auto">
            <a:xfrm>
              <a:off x="1338663"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3" name="Rectangle 135"/>
            <p:cNvSpPr>
              <a:spLocks noChangeArrowheads="1"/>
            </p:cNvSpPr>
            <p:nvPr/>
          </p:nvSpPr>
          <p:spPr bwMode="auto">
            <a:xfrm>
              <a:off x="1471094"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4" name="Rectangle 135"/>
            <p:cNvSpPr>
              <a:spLocks noChangeArrowheads="1"/>
            </p:cNvSpPr>
            <p:nvPr/>
          </p:nvSpPr>
          <p:spPr bwMode="auto">
            <a:xfrm>
              <a:off x="1604328" y="311390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5" name="Rectangle 135"/>
            <p:cNvSpPr>
              <a:spLocks noChangeArrowheads="1"/>
            </p:cNvSpPr>
            <p:nvPr/>
          </p:nvSpPr>
          <p:spPr bwMode="auto">
            <a:xfrm>
              <a:off x="52577" y="323852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6" name="Rectangle 135"/>
            <p:cNvSpPr>
              <a:spLocks noChangeArrowheads="1"/>
            </p:cNvSpPr>
            <p:nvPr/>
          </p:nvSpPr>
          <p:spPr bwMode="auto">
            <a:xfrm>
              <a:off x="185811"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8" name="Rectangle 135"/>
            <p:cNvSpPr>
              <a:spLocks noChangeArrowheads="1"/>
            </p:cNvSpPr>
            <p:nvPr/>
          </p:nvSpPr>
          <p:spPr bwMode="auto">
            <a:xfrm>
              <a:off x="318242"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09" name="Rectangle 135"/>
            <p:cNvSpPr>
              <a:spLocks noChangeArrowheads="1"/>
            </p:cNvSpPr>
            <p:nvPr/>
          </p:nvSpPr>
          <p:spPr bwMode="auto">
            <a:xfrm>
              <a:off x="451475"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1" name="Rectangle 135"/>
            <p:cNvSpPr>
              <a:spLocks noChangeArrowheads="1"/>
            </p:cNvSpPr>
            <p:nvPr/>
          </p:nvSpPr>
          <p:spPr bwMode="auto">
            <a:xfrm>
              <a:off x="631260"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2" name="Rectangle 135"/>
            <p:cNvSpPr>
              <a:spLocks noChangeArrowheads="1"/>
            </p:cNvSpPr>
            <p:nvPr/>
          </p:nvSpPr>
          <p:spPr bwMode="auto">
            <a:xfrm>
              <a:off x="764493"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3" name="Rectangle 135"/>
            <p:cNvSpPr>
              <a:spLocks noChangeArrowheads="1"/>
            </p:cNvSpPr>
            <p:nvPr/>
          </p:nvSpPr>
          <p:spPr bwMode="auto">
            <a:xfrm>
              <a:off x="896924"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5" name="Rectangle 135"/>
            <p:cNvSpPr>
              <a:spLocks noChangeArrowheads="1"/>
            </p:cNvSpPr>
            <p:nvPr/>
          </p:nvSpPr>
          <p:spPr bwMode="auto">
            <a:xfrm>
              <a:off x="1030157" y="323902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6" name="Rectangle 135"/>
            <p:cNvSpPr>
              <a:spLocks noChangeArrowheads="1"/>
            </p:cNvSpPr>
            <p:nvPr/>
          </p:nvSpPr>
          <p:spPr bwMode="auto">
            <a:xfrm>
              <a:off x="1205127"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8" name="Rectangle 135"/>
            <p:cNvSpPr>
              <a:spLocks noChangeArrowheads="1"/>
            </p:cNvSpPr>
            <p:nvPr/>
          </p:nvSpPr>
          <p:spPr bwMode="auto">
            <a:xfrm>
              <a:off x="1338360"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19" name="Rectangle 135"/>
            <p:cNvSpPr>
              <a:spLocks noChangeArrowheads="1"/>
            </p:cNvSpPr>
            <p:nvPr/>
          </p:nvSpPr>
          <p:spPr bwMode="auto">
            <a:xfrm>
              <a:off x="1470791"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221" name="Rectangle 135"/>
            <p:cNvSpPr>
              <a:spLocks noChangeArrowheads="1"/>
            </p:cNvSpPr>
            <p:nvPr/>
          </p:nvSpPr>
          <p:spPr bwMode="auto">
            <a:xfrm>
              <a:off x="1604024" y="324093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grpSp>
      <p:grpSp>
        <p:nvGrpSpPr>
          <p:cNvPr id="224" name="Group 223"/>
          <p:cNvGrpSpPr/>
          <p:nvPr/>
        </p:nvGrpSpPr>
        <p:grpSpPr>
          <a:xfrm>
            <a:off x="4104617" y="3697235"/>
            <a:ext cx="1283286" cy="333090"/>
            <a:chOff x="4144594" y="341869"/>
            <a:chExt cx="2361095" cy="612847"/>
          </a:xfrm>
          <a:solidFill>
            <a:srgbClr val="8BC34A"/>
          </a:solidFill>
        </p:grpSpPr>
        <p:sp>
          <p:nvSpPr>
            <p:cNvPr id="331" name="Rounded Rectangle 330"/>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332" name="Rounded Rectangle 33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3" name="Rounded Rectangle 33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4" name="Rounded Rectangle 33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5" name="Rounded Rectangle 334"/>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6" name="Rounded Rectangle 335"/>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7" name="Rounded Rectangle 336"/>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8" name="Rounded Rectangle 337"/>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9" name="Rounded Rectangle 338"/>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0" name="Rounded Rectangle 339"/>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1" name="Rounded Rectangle 340"/>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2" name="Rounded Rectangle 341"/>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3" name="Rounded Rectangle 342"/>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4" name="Rounded Rectangle 343"/>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5" name="Rounded Rectangle 344"/>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6" name="Rounded Rectangle 345"/>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47" name="Rounded Rectangle 346"/>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25" name="Group 224"/>
          <p:cNvGrpSpPr/>
          <p:nvPr/>
        </p:nvGrpSpPr>
        <p:grpSpPr>
          <a:xfrm>
            <a:off x="1801450" y="3624735"/>
            <a:ext cx="1283286" cy="481363"/>
            <a:chOff x="5014101" y="2726793"/>
            <a:chExt cx="2361095" cy="885651"/>
          </a:xfrm>
          <a:solidFill>
            <a:srgbClr val="8BC34A"/>
          </a:solidFill>
        </p:grpSpPr>
        <p:sp>
          <p:nvSpPr>
            <p:cNvPr id="294" name="Rounded Rectangle 293"/>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95" name="Rounded Rectangle 294"/>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6" name="Rounded Rectangle 295"/>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7" name="Rounded Rectangle 296"/>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8" name="Rounded Rectangle 297"/>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9" name="Rounded Rectangle 298"/>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0" name="Rounded Rectangle 299"/>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1" name="Rounded Rectangle 300"/>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2" name="Rounded Rectangle 301"/>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3" name="Rounded Rectangle 302"/>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4" name="Rounded Rectangle 303"/>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5" name="Rounded Rectangle 304"/>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6" name="Rounded Rectangle 305"/>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7" name="Rounded Rectangle 306"/>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08" name="Rounded Rectangle 307"/>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0" name="Rounded Rectangle 309"/>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1" name="Rounded Rectangle 310"/>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3" name="Rounded Rectangle 31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4" name="Rounded Rectangle 31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5" name="Rounded Rectangle 31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16" name="Rounded Rectangle 31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6" name="Rounded Rectangle 325"/>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7" name="Rounded Rectangle 326"/>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29" name="Rounded Rectangle 32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30" name="Rounded Rectangle 32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227" name="Group 226"/>
          <p:cNvGrpSpPr>
            <a:grpSpLocks noChangeAspect="1"/>
          </p:cNvGrpSpPr>
          <p:nvPr/>
        </p:nvGrpSpPr>
        <p:grpSpPr>
          <a:xfrm>
            <a:off x="6065416" y="2905922"/>
            <a:ext cx="1281600" cy="268066"/>
            <a:chOff x="619135" y="781427"/>
            <a:chExt cx="2635240" cy="551201"/>
          </a:xfrm>
          <a:solidFill>
            <a:schemeClr val="accent3"/>
          </a:solidFill>
        </p:grpSpPr>
        <p:sp>
          <p:nvSpPr>
            <p:cNvPr id="244" name="Rounded Rectangle 243"/>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45" name="Rounded Rectangle 244"/>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6" name="Rounded Rectangle 245"/>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7" name="Rounded Rectangle 246"/>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8" name="Rounded Rectangle 247"/>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9" name="Rounded Rectangle 248"/>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2" name="Rounded Rectangle 271"/>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3" name="Rounded Rectangle 272"/>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5" name="Rounded Rectangle 274"/>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6" name="Rounded Rectangle 275"/>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7" name="Rounded Rectangle 276"/>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8" name="Rounded Rectangle 277"/>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9" name="Rounded Rectangle 278"/>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0" name="Rounded Rectangle 279"/>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1" name="Rounded Rectangle 280"/>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2" name="Rounded Rectangle 281"/>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3" name="Rounded Rectangle 282"/>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4" name="Rounded Rectangle 283"/>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5" name="Rounded Rectangle 284"/>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6" name="Rounded Rectangle 285"/>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7" name="Rounded Rectangle 286"/>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8" name="Rounded Rectangle 287"/>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89" name="Rounded Rectangle 288"/>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0" name="Rounded Rectangle 289"/>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1" name="Rounded Rectangle 290"/>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2" name="Rounded Rectangle 291"/>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93" name="Rounded Rectangle 292"/>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9" name="Picture 8"/>
          <p:cNvPicPr>
            <a:picLocks noChangeAspect="1"/>
          </p:cNvPicPr>
          <p:nvPr/>
        </p:nvPicPr>
        <p:blipFill>
          <a:blip r:embed="rId2"/>
          <a:stretch>
            <a:fillRect/>
          </a:stretch>
        </p:blipFill>
        <p:spPr>
          <a:xfrm>
            <a:off x="1797594" y="1350237"/>
            <a:ext cx="432000" cy="432000"/>
          </a:xfrm>
          <a:prstGeom prst="rect">
            <a:avLst/>
          </a:prstGeom>
        </p:spPr>
      </p:pic>
      <p:grpSp>
        <p:nvGrpSpPr>
          <p:cNvPr id="350" name="Group 349"/>
          <p:cNvGrpSpPr>
            <a:grpSpLocks noChangeAspect="1"/>
          </p:cNvGrpSpPr>
          <p:nvPr/>
        </p:nvGrpSpPr>
        <p:grpSpPr>
          <a:xfrm>
            <a:off x="3136955" y="2908232"/>
            <a:ext cx="1285200" cy="211239"/>
            <a:chOff x="-1895" y="3057604"/>
            <a:chExt cx="1988670" cy="326864"/>
          </a:xfrm>
        </p:grpSpPr>
        <p:sp>
          <p:nvSpPr>
            <p:cNvPr id="351" name="Rectangle 133"/>
            <p:cNvSpPr>
              <a:spLocks noChangeArrowheads="1"/>
            </p:cNvSpPr>
            <p:nvPr/>
          </p:nvSpPr>
          <p:spPr bwMode="auto">
            <a:xfrm>
              <a:off x="-1895" y="3057604"/>
              <a:ext cx="1988670" cy="326864"/>
            </a:xfrm>
            <a:prstGeom prst="rect">
              <a:avLst/>
            </a:prstGeom>
            <a:solidFill>
              <a:schemeClr val="bg2"/>
            </a:solidFill>
            <a:ln w="9525" cmpd="sng">
              <a:noFill/>
              <a:miter lim="800000"/>
              <a:headEnd/>
              <a:tailEnd/>
            </a:ln>
            <a:effectLst/>
          </p:spPr>
          <p:txBody>
            <a:bodyPr wrap="none" anchor="ctr"/>
            <a:lstStyle/>
            <a:p>
              <a:pPr>
                <a:defRPr/>
              </a:pPr>
              <a:endParaRPr lang="en-US" dirty="0"/>
            </a:p>
          </p:txBody>
        </p:sp>
        <p:sp>
          <p:nvSpPr>
            <p:cNvPr id="352" name="Rectangle 135"/>
            <p:cNvSpPr>
              <a:spLocks noChangeArrowheads="1"/>
            </p:cNvSpPr>
            <p:nvPr/>
          </p:nvSpPr>
          <p:spPr bwMode="auto">
            <a:xfrm>
              <a:off x="52881" y="311149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3" name="Rectangle 135"/>
            <p:cNvSpPr>
              <a:spLocks noChangeArrowheads="1"/>
            </p:cNvSpPr>
            <p:nvPr/>
          </p:nvSpPr>
          <p:spPr bwMode="auto">
            <a:xfrm>
              <a:off x="186114"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4" name="Rectangle 135"/>
            <p:cNvSpPr>
              <a:spLocks noChangeArrowheads="1"/>
            </p:cNvSpPr>
            <p:nvPr/>
          </p:nvSpPr>
          <p:spPr bwMode="auto">
            <a:xfrm>
              <a:off x="318545"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5" name="Rectangle 135"/>
            <p:cNvSpPr>
              <a:spLocks noChangeArrowheads="1"/>
            </p:cNvSpPr>
            <p:nvPr/>
          </p:nvSpPr>
          <p:spPr bwMode="auto">
            <a:xfrm>
              <a:off x="451778"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6" name="Rectangle 135"/>
            <p:cNvSpPr>
              <a:spLocks noChangeArrowheads="1"/>
            </p:cNvSpPr>
            <p:nvPr/>
          </p:nvSpPr>
          <p:spPr bwMode="auto">
            <a:xfrm>
              <a:off x="631563"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7" name="Rectangle 135"/>
            <p:cNvSpPr>
              <a:spLocks noChangeArrowheads="1"/>
            </p:cNvSpPr>
            <p:nvPr/>
          </p:nvSpPr>
          <p:spPr bwMode="auto">
            <a:xfrm>
              <a:off x="764796"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8" name="Rectangle 135"/>
            <p:cNvSpPr>
              <a:spLocks noChangeArrowheads="1"/>
            </p:cNvSpPr>
            <p:nvPr/>
          </p:nvSpPr>
          <p:spPr bwMode="auto">
            <a:xfrm>
              <a:off x="897227"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59" name="Rectangle 135"/>
            <p:cNvSpPr>
              <a:spLocks noChangeArrowheads="1"/>
            </p:cNvSpPr>
            <p:nvPr/>
          </p:nvSpPr>
          <p:spPr bwMode="auto">
            <a:xfrm>
              <a:off x="1030461" y="3112005"/>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0" name="Rectangle 135"/>
            <p:cNvSpPr>
              <a:spLocks noChangeArrowheads="1"/>
            </p:cNvSpPr>
            <p:nvPr/>
          </p:nvSpPr>
          <p:spPr bwMode="auto">
            <a:xfrm>
              <a:off x="1205430" y="311229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1" name="Rectangle 135"/>
            <p:cNvSpPr>
              <a:spLocks noChangeArrowheads="1"/>
            </p:cNvSpPr>
            <p:nvPr/>
          </p:nvSpPr>
          <p:spPr bwMode="auto">
            <a:xfrm>
              <a:off x="1338663"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2" name="Rectangle 135"/>
            <p:cNvSpPr>
              <a:spLocks noChangeArrowheads="1"/>
            </p:cNvSpPr>
            <p:nvPr/>
          </p:nvSpPr>
          <p:spPr bwMode="auto">
            <a:xfrm>
              <a:off x="1471094" y="3113102"/>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3" name="Rectangle 135"/>
            <p:cNvSpPr>
              <a:spLocks noChangeArrowheads="1"/>
            </p:cNvSpPr>
            <p:nvPr/>
          </p:nvSpPr>
          <p:spPr bwMode="auto">
            <a:xfrm>
              <a:off x="1604328" y="311390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4" name="Rectangle 135"/>
            <p:cNvSpPr>
              <a:spLocks noChangeArrowheads="1"/>
            </p:cNvSpPr>
            <p:nvPr/>
          </p:nvSpPr>
          <p:spPr bwMode="auto">
            <a:xfrm>
              <a:off x="52577" y="323852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5" name="Rectangle 135"/>
            <p:cNvSpPr>
              <a:spLocks noChangeArrowheads="1"/>
            </p:cNvSpPr>
            <p:nvPr/>
          </p:nvSpPr>
          <p:spPr bwMode="auto">
            <a:xfrm>
              <a:off x="185811"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6" name="Rectangle 135"/>
            <p:cNvSpPr>
              <a:spLocks noChangeArrowheads="1"/>
            </p:cNvSpPr>
            <p:nvPr/>
          </p:nvSpPr>
          <p:spPr bwMode="auto">
            <a:xfrm>
              <a:off x="318242"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7" name="Rectangle 135"/>
            <p:cNvSpPr>
              <a:spLocks noChangeArrowheads="1"/>
            </p:cNvSpPr>
            <p:nvPr/>
          </p:nvSpPr>
          <p:spPr bwMode="auto">
            <a:xfrm>
              <a:off x="451475"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8" name="Rectangle 135"/>
            <p:cNvSpPr>
              <a:spLocks noChangeArrowheads="1"/>
            </p:cNvSpPr>
            <p:nvPr/>
          </p:nvSpPr>
          <p:spPr bwMode="auto">
            <a:xfrm>
              <a:off x="631260"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69" name="Rectangle 135"/>
            <p:cNvSpPr>
              <a:spLocks noChangeArrowheads="1"/>
            </p:cNvSpPr>
            <p:nvPr/>
          </p:nvSpPr>
          <p:spPr bwMode="auto">
            <a:xfrm>
              <a:off x="764493"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0" name="Rectangle 135"/>
            <p:cNvSpPr>
              <a:spLocks noChangeArrowheads="1"/>
            </p:cNvSpPr>
            <p:nvPr/>
          </p:nvSpPr>
          <p:spPr bwMode="auto">
            <a:xfrm>
              <a:off x="896924"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1" name="Rectangle 135"/>
            <p:cNvSpPr>
              <a:spLocks noChangeArrowheads="1"/>
            </p:cNvSpPr>
            <p:nvPr/>
          </p:nvSpPr>
          <p:spPr bwMode="auto">
            <a:xfrm>
              <a:off x="1030157" y="3239029"/>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2" name="Rectangle 135"/>
            <p:cNvSpPr>
              <a:spLocks noChangeArrowheads="1"/>
            </p:cNvSpPr>
            <p:nvPr/>
          </p:nvSpPr>
          <p:spPr bwMode="auto">
            <a:xfrm>
              <a:off x="1205127" y="3239323"/>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3" name="Rectangle 135"/>
            <p:cNvSpPr>
              <a:spLocks noChangeArrowheads="1"/>
            </p:cNvSpPr>
            <p:nvPr/>
          </p:nvSpPr>
          <p:spPr bwMode="auto">
            <a:xfrm>
              <a:off x="1338360"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4" name="Rectangle 135"/>
            <p:cNvSpPr>
              <a:spLocks noChangeArrowheads="1"/>
            </p:cNvSpPr>
            <p:nvPr/>
          </p:nvSpPr>
          <p:spPr bwMode="auto">
            <a:xfrm>
              <a:off x="1470791" y="3240126"/>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sp>
          <p:nvSpPr>
            <p:cNvPr id="375" name="Rectangle 135"/>
            <p:cNvSpPr>
              <a:spLocks noChangeArrowheads="1"/>
            </p:cNvSpPr>
            <p:nvPr/>
          </p:nvSpPr>
          <p:spPr bwMode="auto">
            <a:xfrm>
              <a:off x="1604024" y="3240930"/>
              <a:ext cx="101129" cy="101129"/>
            </a:xfrm>
            <a:prstGeom prst="rect">
              <a:avLst/>
            </a:prstGeom>
            <a:solidFill>
              <a:schemeClr val="bg2">
                <a:lumMod val="20000"/>
                <a:lumOff val="80000"/>
              </a:schemeClr>
            </a:solidFill>
            <a:ln w="9525" cmpd="sng">
              <a:noFill/>
              <a:miter lim="800000"/>
              <a:headEnd/>
              <a:tailEnd/>
            </a:ln>
            <a:effectLst/>
            <a:extLst/>
          </p:spPr>
          <p:txBody>
            <a:bodyPr wrap="none" anchor="ctr"/>
            <a:lstStyle/>
            <a:p>
              <a:pPr>
                <a:defRPr/>
              </a:pPr>
              <a:endParaRPr lang="en-US" dirty="0"/>
            </a:p>
          </p:txBody>
        </p:sp>
      </p:grpSp>
      <p:cxnSp>
        <p:nvCxnSpPr>
          <p:cNvPr id="376" name="Elbow Connector 375"/>
          <p:cNvCxnSpPr>
            <a:stCxn id="9" idx="2"/>
            <a:endCxn id="188" idx="0"/>
          </p:cNvCxnSpPr>
          <p:nvPr/>
        </p:nvCxnSpPr>
        <p:spPr>
          <a:xfrm rot="5400000">
            <a:off x="1491340" y="2161527"/>
            <a:ext cx="901545" cy="142965"/>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77" name="Elbow Connector 376"/>
          <p:cNvCxnSpPr>
            <a:stCxn id="9" idx="2"/>
            <a:endCxn id="352" idx="0"/>
          </p:cNvCxnSpPr>
          <p:nvPr/>
        </p:nvCxnSpPr>
        <p:spPr>
          <a:xfrm rot="16200000" flipH="1">
            <a:off x="2028902" y="1766928"/>
            <a:ext cx="1160823" cy="1191439"/>
          </a:xfrm>
          <a:prstGeom prst="bentConnector3">
            <a:avLst>
              <a:gd name="adj1" fmla="val 5920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0" name="Group 139"/>
          <p:cNvGrpSpPr/>
          <p:nvPr/>
        </p:nvGrpSpPr>
        <p:grpSpPr>
          <a:xfrm>
            <a:off x="2899366" y="1343951"/>
            <a:ext cx="1833661" cy="546287"/>
            <a:chOff x="3226290" y="1237072"/>
            <a:chExt cx="1833661" cy="546287"/>
          </a:xfrm>
        </p:grpSpPr>
        <p:pic>
          <p:nvPicPr>
            <p:cNvPr id="348" name="Picture 347"/>
            <p:cNvPicPr>
              <a:picLocks noChangeAspect="1"/>
            </p:cNvPicPr>
            <p:nvPr/>
          </p:nvPicPr>
          <p:blipFill>
            <a:blip r:embed="rId2"/>
            <a:stretch>
              <a:fillRect/>
            </a:stretch>
          </p:blipFill>
          <p:spPr>
            <a:xfrm>
              <a:off x="3226290" y="1238584"/>
              <a:ext cx="432000" cy="432000"/>
            </a:xfrm>
            <a:prstGeom prst="rect">
              <a:avLst/>
            </a:prstGeom>
          </p:spPr>
        </p:pic>
        <p:pic>
          <p:nvPicPr>
            <p:cNvPr id="10" name="Picture 9"/>
            <p:cNvPicPr>
              <a:picLocks noChangeAspect="1"/>
            </p:cNvPicPr>
            <p:nvPr/>
          </p:nvPicPr>
          <p:blipFill>
            <a:blip r:embed="rId3"/>
            <a:stretch>
              <a:fillRect/>
            </a:stretch>
          </p:blipFill>
          <p:spPr>
            <a:xfrm>
              <a:off x="3708906" y="1237072"/>
              <a:ext cx="432000" cy="432000"/>
            </a:xfrm>
            <a:prstGeom prst="rect">
              <a:avLst/>
            </a:prstGeom>
          </p:spPr>
        </p:pic>
        <p:pic>
          <p:nvPicPr>
            <p:cNvPr id="11" name="Picture 10"/>
            <p:cNvPicPr>
              <a:picLocks noChangeAspect="1"/>
            </p:cNvPicPr>
            <p:nvPr/>
          </p:nvPicPr>
          <p:blipFill>
            <a:blip r:embed="rId4"/>
            <a:stretch>
              <a:fillRect/>
            </a:stretch>
          </p:blipFill>
          <p:spPr>
            <a:xfrm>
              <a:off x="4117579" y="1243357"/>
              <a:ext cx="432000" cy="432000"/>
            </a:xfrm>
            <a:prstGeom prst="rect">
              <a:avLst/>
            </a:prstGeom>
          </p:spPr>
        </p:pic>
        <p:grpSp>
          <p:nvGrpSpPr>
            <p:cNvPr id="66" name="Group 65"/>
            <p:cNvGrpSpPr/>
            <p:nvPr/>
          </p:nvGrpSpPr>
          <p:grpSpPr>
            <a:xfrm>
              <a:off x="4519951" y="1243359"/>
              <a:ext cx="540000" cy="540000"/>
              <a:chOff x="2514328" y="2092095"/>
              <a:chExt cx="540000" cy="540000"/>
            </a:xfrm>
          </p:grpSpPr>
          <p:pic>
            <p:nvPicPr>
              <p:cNvPr id="64" name="Picture 63"/>
              <p:cNvPicPr>
                <a:picLocks noChangeAspect="1"/>
              </p:cNvPicPr>
              <p:nvPr/>
            </p:nvPicPr>
            <p:blipFill>
              <a:blip r:embed="rId5"/>
              <a:stretch>
                <a:fillRect/>
              </a:stretch>
            </p:blipFill>
            <p:spPr>
              <a:xfrm>
                <a:off x="2514328" y="2092095"/>
                <a:ext cx="540000" cy="540000"/>
              </a:xfrm>
              <a:prstGeom prst="rect">
                <a:avLst/>
              </a:prstGeom>
            </p:spPr>
          </p:pic>
          <p:sp>
            <p:nvSpPr>
              <p:cNvPr id="65" name="TextBox 64"/>
              <p:cNvSpPr txBox="1"/>
              <p:nvPr/>
            </p:nvSpPr>
            <p:spPr>
              <a:xfrm>
                <a:off x="2514895" y="2318312"/>
                <a:ext cx="528128" cy="153888"/>
              </a:xfrm>
              <a:prstGeom prst="rect">
                <a:avLst/>
              </a:prstGeom>
              <a:noFill/>
              <a:ln>
                <a:noFill/>
              </a:ln>
            </p:spPr>
            <p:txBody>
              <a:bodyPr wrap="square" lIns="36000" tIns="0" rIns="3600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1000" b="0" i="0" dirty="0" smtClean="0">
                    <a:solidFill>
                      <a:schemeClr val="bg1"/>
                    </a:solidFill>
                    <a:latin typeface="Roboto Light"/>
                    <a:cs typeface="Roboto Light"/>
                  </a:rPr>
                  <a:t>AWS</a:t>
                </a:r>
              </a:p>
            </p:txBody>
          </p:sp>
        </p:grpSp>
      </p:grpSp>
      <p:cxnSp>
        <p:nvCxnSpPr>
          <p:cNvPr id="378" name="Elbow Connector 377"/>
          <p:cNvCxnSpPr>
            <a:stCxn id="348" idx="2"/>
            <a:endCxn id="187" idx="0"/>
          </p:cNvCxnSpPr>
          <p:nvPr/>
        </p:nvCxnSpPr>
        <p:spPr>
          <a:xfrm rot="5400000">
            <a:off x="2344514" y="1878101"/>
            <a:ext cx="871491" cy="670215"/>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79" name="Elbow Connector 378"/>
          <p:cNvCxnSpPr>
            <a:stCxn id="11" idx="2"/>
            <a:endCxn id="351" idx="0"/>
          </p:cNvCxnSpPr>
          <p:nvPr/>
        </p:nvCxnSpPr>
        <p:spPr>
          <a:xfrm rot="5400000">
            <a:off x="3330107" y="2231684"/>
            <a:ext cx="1125996" cy="227100"/>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1" name="Elbow Connector 380"/>
          <p:cNvCxnSpPr>
            <a:stCxn id="205" idx="2"/>
            <a:endCxn id="295" idx="0"/>
          </p:cNvCxnSpPr>
          <p:nvPr/>
        </p:nvCxnSpPr>
        <p:spPr>
          <a:xfrm rot="16200000" flipH="1">
            <a:off x="1513882" y="3187779"/>
            <a:ext cx="814817" cy="101716"/>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2" name="Elbow Connector 381"/>
          <p:cNvCxnSpPr>
            <a:stCxn id="364" idx="2"/>
            <a:endCxn id="299" idx="0"/>
          </p:cNvCxnSpPr>
          <p:nvPr/>
        </p:nvCxnSpPr>
        <p:spPr>
          <a:xfrm rot="5400000">
            <a:off x="2467794" y="2908863"/>
            <a:ext cx="555399" cy="918687"/>
          </a:xfrm>
          <a:prstGeom prst="bentConnector3">
            <a:avLst>
              <a:gd name="adj1" fmla="val 3075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3" name="Elbow Connector 382"/>
          <p:cNvCxnSpPr>
            <a:stCxn id="187" idx="2"/>
            <a:endCxn id="294" idx="0"/>
          </p:cNvCxnSpPr>
          <p:nvPr/>
        </p:nvCxnSpPr>
        <p:spPr>
          <a:xfrm rot="5400000">
            <a:off x="2061851" y="3241435"/>
            <a:ext cx="764542" cy="2058"/>
          </a:xfrm>
          <a:prstGeom prst="bentConnector3">
            <a:avLst>
              <a:gd name="adj1" fmla="val 5000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4" name="Elbow Connector 383"/>
          <p:cNvCxnSpPr>
            <a:stCxn id="351" idx="2"/>
            <a:endCxn id="294" idx="0"/>
          </p:cNvCxnSpPr>
          <p:nvPr/>
        </p:nvCxnSpPr>
        <p:spPr>
          <a:xfrm rot="5400000">
            <a:off x="2858692" y="2703872"/>
            <a:ext cx="505264" cy="1336462"/>
          </a:xfrm>
          <a:prstGeom prst="bentConnector3">
            <a:avLst>
              <a:gd name="adj1" fmla="val 58710"/>
            </a:avLst>
          </a:prstGeom>
          <a:ln w="12700" cap="flat" cmpd="sng">
            <a:solidFill>
              <a:schemeClr val="accent3">
                <a:lumMod val="60000"/>
                <a:lumOff val="40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1790855" y="4258265"/>
            <a:ext cx="726362" cy="360384"/>
            <a:chOff x="2117779" y="4446240"/>
            <a:chExt cx="726362" cy="360384"/>
          </a:xfrm>
        </p:grpSpPr>
        <p:pic>
          <p:nvPicPr>
            <p:cNvPr id="120" name="Picture 119"/>
            <p:cNvPicPr>
              <a:picLocks noChangeAspect="1"/>
            </p:cNvPicPr>
            <p:nvPr/>
          </p:nvPicPr>
          <p:blipFill>
            <a:blip r:embed="rId6"/>
            <a:stretch>
              <a:fillRect/>
            </a:stretch>
          </p:blipFill>
          <p:spPr>
            <a:xfrm>
              <a:off x="2117779" y="4446240"/>
              <a:ext cx="360000" cy="360000"/>
            </a:xfrm>
            <a:prstGeom prst="rect">
              <a:avLst/>
            </a:prstGeom>
          </p:spPr>
        </p:pic>
        <p:pic>
          <p:nvPicPr>
            <p:cNvPr id="121" name="Picture 120"/>
            <p:cNvPicPr>
              <a:picLocks noChangeAspect="1"/>
            </p:cNvPicPr>
            <p:nvPr/>
          </p:nvPicPr>
          <p:blipFill>
            <a:blip r:embed="rId7"/>
            <a:stretch>
              <a:fillRect/>
            </a:stretch>
          </p:blipFill>
          <p:spPr>
            <a:xfrm>
              <a:off x="2484141" y="4446624"/>
              <a:ext cx="360000" cy="360000"/>
            </a:xfrm>
            <a:prstGeom prst="rect">
              <a:avLst/>
            </a:prstGeom>
          </p:spPr>
        </p:pic>
      </p:grpSp>
      <p:cxnSp>
        <p:nvCxnSpPr>
          <p:cNvPr id="385" name="Elbow Connector 384"/>
          <p:cNvCxnSpPr>
            <a:stCxn id="9" idx="0"/>
            <a:endCxn id="348" idx="0"/>
          </p:cNvCxnSpPr>
          <p:nvPr/>
        </p:nvCxnSpPr>
        <p:spPr>
          <a:xfrm rot="5400000" flipH="1" flipV="1">
            <a:off x="2562093" y="796964"/>
            <a:ext cx="4774" cy="1101772"/>
          </a:xfrm>
          <a:prstGeom prst="bentConnector3">
            <a:avLst>
              <a:gd name="adj1" fmla="val 4888437"/>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88" name="Elbow Connector 387"/>
          <p:cNvCxnSpPr>
            <a:stCxn id="294" idx="3"/>
            <a:endCxn id="331" idx="1"/>
          </p:cNvCxnSpPr>
          <p:nvPr/>
        </p:nvCxnSpPr>
        <p:spPr>
          <a:xfrm flipV="1">
            <a:off x="3084736" y="3863780"/>
            <a:ext cx="1019881" cy="1637"/>
          </a:xfrm>
          <a:prstGeom prst="bentConnector3">
            <a:avLst>
              <a:gd name="adj1" fmla="val 50000"/>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1" name="Elbow Connector 390"/>
          <p:cNvCxnSpPr>
            <a:stCxn id="314" idx="2"/>
            <a:endCxn id="120" idx="0"/>
          </p:cNvCxnSpPr>
          <p:nvPr/>
        </p:nvCxnSpPr>
        <p:spPr>
          <a:xfrm rot="16200000" flipH="1">
            <a:off x="1884979" y="4172389"/>
            <a:ext cx="171372" cy="379"/>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2" name="Elbow Connector 391"/>
          <p:cNvCxnSpPr>
            <a:stCxn id="316" idx="2"/>
            <a:endCxn id="121" idx="0"/>
          </p:cNvCxnSpPr>
          <p:nvPr/>
        </p:nvCxnSpPr>
        <p:spPr>
          <a:xfrm rot="16200000" flipH="1">
            <a:off x="2224900" y="4146331"/>
            <a:ext cx="171895" cy="52740"/>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5" name="Group 144"/>
          <p:cNvGrpSpPr/>
          <p:nvPr/>
        </p:nvGrpSpPr>
        <p:grpSpPr>
          <a:xfrm>
            <a:off x="4094417" y="4203192"/>
            <a:ext cx="726362" cy="360384"/>
            <a:chOff x="3917436" y="4705517"/>
            <a:chExt cx="726362" cy="360384"/>
          </a:xfrm>
        </p:grpSpPr>
        <p:pic>
          <p:nvPicPr>
            <p:cNvPr id="393" name="Picture 392"/>
            <p:cNvPicPr>
              <a:picLocks noChangeAspect="1"/>
            </p:cNvPicPr>
            <p:nvPr/>
          </p:nvPicPr>
          <p:blipFill>
            <a:blip r:embed="rId6"/>
            <a:stretch>
              <a:fillRect/>
            </a:stretch>
          </p:blipFill>
          <p:spPr>
            <a:xfrm>
              <a:off x="3917436" y="4705517"/>
              <a:ext cx="360000" cy="360000"/>
            </a:xfrm>
            <a:prstGeom prst="rect">
              <a:avLst/>
            </a:prstGeom>
          </p:spPr>
        </p:pic>
        <p:pic>
          <p:nvPicPr>
            <p:cNvPr id="394" name="Picture 393"/>
            <p:cNvPicPr>
              <a:picLocks noChangeAspect="1"/>
            </p:cNvPicPr>
            <p:nvPr/>
          </p:nvPicPr>
          <p:blipFill>
            <a:blip r:embed="rId7"/>
            <a:stretch>
              <a:fillRect/>
            </a:stretch>
          </p:blipFill>
          <p:spPr>
            <a:xfrm>
              <a:off x="4283798" y="4705901"/>
              <a:ext cx="360000" cy="360000"/>
            </a:xfrm>
            <a:prstGeom prst="rect">
              <a:avLst/>
            </a:prstGeom>
          </p:spPr>
        </p:pic>
      </p:grpSp>
      <p:cxnSp>
        <p:nvCxnSpPr>
          <p:cNvPr id="395" name="Elbow Connector 394"/>
          <p:cNvCxnSpPr>
            <a:stCxn id="335" idx="2"/>
            <a:endCxn id="393" idx="0"/>
          </p:cNvCxnSpPr>
          <p:nvPr/>
        </p:nvCxnSpPr>
        <p:spPr>
          <a:xfrm rot="16200000" flipH="1">
            <a:off x="4176008" y="4104782"/>
            <a:ext cx="195661" cy="1157"/>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396" name="Elbow Connector 395"/>
          <p:cNvCxnSpPr>
            <a:stCxn id="339" idx="2"/>
            <a:endCxn id="394" idx="0"/>
          </p:cNvCxnSpPr>
          <p:nvPr/>
        </p:nvCxnSpPr>
        <p:spPr>
          <a:xfrm rot="16200000" flipH="1">
            <a:off x="4515927" y="4078724"/>
            <a:ext cx="196184" cy="53519"/>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6082205" y="3355723"/>
            <a:ext cx="726362" cy="360384"/>
            <a:chOff x="6893238" y="3047663"/>
            <a:chExt cx="726362" cy="360384"/>
          </a:xfrm>
        </p:grpSpPr>
        <p:pic>
          <p:nvPicPr>
            <p:cNvPr id="397" name="Picture 396"/>
            <p:cNvPicPr>
              <a:picLocks noChangeAspect="1"/>
            </p:cNvPicPr>
            <p:nvPr/>
          </p:nvPicPr>
          <p:blipFill>
            <a:blip r:embed="rId6"/>
            <a:stretch>
              <a:fillRect/>
            </a:stretch>
          </p:blipFill>
          <p:spPr>
            <a:xfrm>
              <a:off x="6893238" y="3047663"/>
              <a:ext cx="360000" cy="360000"/>
            </a:xfrm>
            <a:prstGeom prst="rect">
              <a:avLst/>
            </a:prstGeom>
          </p:spPr>
        </p:pic>
        <p:pic>
          <p:nvPicPr>
            <p:cNvPr id="398" name="Picture 397"/>
            <p:cNvPicPr>
              <a:picLocks noChangeAspect="1"/>
            </p:cNvPicPr>
            <p:nvPr/>
          </p:nvPicPr>
          <p:blipFill>
            <a:blip r:embed="rId7"/>
            <a:stretch>
              <a:fillRect/>
            </a:stretch>
          </p:blipFill>
          <p:spPr>
            <a:xfrm>
              <a:off x="7259600" y="3048047"/>
              <a:ext cx="360000" cy="360000"/>
            </a:xfrm>
            <a:prstGeom prst="rect">
              <a:avLst/>
            </a:prstGeom>
          </p:spPr>
        </p:pic>
      </p:grpSp>
      <p:cxnSp>
        <p:nvCxnSpPr>
          <p:cNvPr id="399" name="Elbow Connector 398"/>
          <p:cNvCxnSpPr>
            <a:stCxn id="248" idx="2"/>
            <a:endCxn id="397" idx="0"/>
          </p:cNvCxnSpPr>
          <p:nvPr/>
        </p:nvCxnSpPr>
        <p:spPr>
          <a:xfrm rot="16200000" flipH="1">
            <a:off x="6160603" y="3254121"/>
            <a:ext cx="202374" cy="830"/>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400" name="Elbow Connector 399"/>
          <p:cNvCxnSpPr>
            <a:stCxn id="277" idx="2"/>
            <a:endCxn id="398" idx="0"/>
          </p:cNvCxnSpPr>
          <p:nvPr/>
        </p:nvCxnSpPr>
        <p:spPr>
          <a:xfrm rot="16200000" flipH="1">
            <a:off x="6485771" y="3213311"/>
            <a:ext cx="202758" cy="82833"/>
          </a:xfrm>
          <a:prstGeom prst="bentConnector3">
            <a:avLst>
              <a:gd name="adj1" fmla="val 50000"/>
            </a:avLst>
          </a:prstGeom>
          <a:ln w="12700" cap="flat" cmpd="sng">
            <a:solidFill>
              <a:schemeClr val="accent3"/>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401" name="Elbow Connector 400"/>
          <p:cNvCxnSpPr>
            <a:stCxn id="331" idx="0"/>
            <a:endCxn id="244" idx="0"/>
          </p:cNvCxnSpPr>
          <p:nvPr/>
        </p:nvCxnSpPr>
        <p:spPr>
          <a:xfrm rot="5400000" flipH="1" flipV="1">
            <a:off x="5330582" y="2321601"/>
            <a:ext cx="791313" cy="1959956"/>
          </a:xfrm>
          <a:prstGeom prst="bentConnector3">
            <a:avLst>
              <a:gd name="adj1" fmla="val 128889"/>
            </a:avLst>
          </a:prstGeom>
          <a:ln w="38100" cap="flat" cmpd="dbl">
            <a:solidFill>
              <a:schemeClr val="accent3">
                <a:lumMod val="75000"/>
              </a:schemeClr>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428" name="Group 427"/>
          <p:cNvGrpSpPr/>
          <p:nvPr/>
        </p:nvGrpSpPr>
        <p:grpSpPr>
          <a:xfrm>
            <a:off x="5256709" y="841170"/>
            <a:ext cx="1518358" cy="215444"/>
            <a:chOff x="6803311" y="841170"/>
            <a:chExt cx="1518358" cy="215444"/>
          </a:xfrm>
        </p:grpSpPr>
        <p:sp>
          <p:nvSpPr>
            <p:cNvPr id="416" name="Oval 415"/>
            <p:cNvSpPr/>
            <p:nvPr/>
          </p:nvSpPr>
          <p:spPr>
            <a:xfrm>
              <a:off x="6803311" y="903875"/>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18" name="TextBox 417"/>
            <p:cNvSpPr txBox="1"/>
            <p:nvPr/>
          </p:nvSpPr>
          <p:spPr>
            <a:xfrm>
              <a:off x="6940915" y="841170"/>
              <a:ext cx="1380754"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2">
                      <a:lumMod val="75000"/>
                    </a:schemeClr>
                  </a:solidFill>
                  <a:effectLst/>
                  <a:latin typeface="Roboto Thin"/>
                  <a:cs typeface="Roboto Thin"/>
                </a:rPr>
                <a:t>Full Redundancy</a:t>
              </a:r>
            </a:p>
          </p:txBody>
        </p:sp>
      </p:grpSp>
      <p:grpSp>
        <p:nvGrpSpPr>
          <p:cNvPr id="429" name="Group 428"/>
          <p:cNvGrpSpPr/>
          <p:nvPr/>
        </p:nvGrpSpPr>
        <p:grpSpPr>
          <a:xfrm>
            <a:off x="5258216" y="1100449"/>
            <a:ext cx="1316505" cy="215444"/>
            <a:chOff x="6804818" y="1100449"/>
            <a:chExt cx="1316505" cy="215444"/>
          </a:xfrm>
        </p:grpSpPr>
        <p:sp>
          <p:nvSpPr>
            <p:cNvPr id="419" name="TextBox 418"/>
            <p:cNvSpPr txBox="1"/>
            <p:nvPr/>
          </p:nvSpPr>
          <p:spPr>
            <a:xfrm>
              <a:off x="6945754" y="1100449"/>
              <a:ext cx="1175569"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3">
                      <a:lumMod val="75000"/>
                    </a:schemeClr>
                  </a:solidFill>
                  <a:effectLst/>
                  <a:latin typeface="Roboto Thin"/>
                  <a:cs typeface="Roboto Thin"/>
                </a:rPr>
                <a:t>Multiple Paths</a:t>
              </a:r>
            </a:p>
          </p:txBody>
        </p:sp>
        <p:sp>
          <p:nvSpPr>
            <p:cNvPr id="426" name="Oval 425"/>
            <p:cNvSpPr/>
            <p:nvPr/>
          </p:nvSpPr>
          <p:spPr>
            <a:xfrm>
              <a:off x="6804818" y="1163153"/>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grpSp>
        <p:nvGrpSpPr>
          <p:cNvPr id="430" name="Group 429"/>
          <p:cNvGrpSpPr/>
          <p:nvPr/>
        </p:nvGrpSpPr>
        <p:grpSpPr>
          <a:xfrm>
            <a:off x="5259723" y="1357189"/>
            <a:ext cx="2159954" cy="215444"/>
            <a:chOff x="6806325" y="1357189"/>
            <a:chExt cx="2159954" cy="215444"/>
          </a:xfrm>
        </p:grpSpPr>
        <p:sp>
          <p:nvSpPr>
            <p:cNvPr id="420" name="TextBox 419"/>
            <p:cNvSpPr txBox="1"/>
            <p:nvPr/>
          </p:nvSpPr>
          <p:spPr>
            <a:xfrm>
              <a:off x="6944324" y="1357189"/>
              <a:ext cx="2021955" cy="215444"/>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1400" b="0" i="0" dirty="0" smtClean="0">
                  <a:solidFill>
                    <a:schemeClr val="accent4">
                      <a:lumMod val="75000"/>
                    </a:schemeClr>
                  </a:solidFill>
                  <a:effectLst/>
                  <a:latin typeface="Roboto Thin"/>
                  <a:cs typeface="Roboto Thin"/>
                </a:rPr>
                <a:t>Multiple Data Protections</a:t>
              </a:r>
            </a:p>
          </p:txBody>
        </p:sp>
        <p:sp>
          <p:nvSpPr>
            <p:cNvPr id="427" name="Oval 426"/>
            <p:cNvSpPr/>
            <p:nvPr/>
          </p:nvSpPr>
          <p:spPr>
            <a:xfrm>
              <a:off x="6806325" y="142871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pic>
        <p:nvPicPr>
          <p:cNvPr id="139" name="Picture 138"/>
          <p:cNvPicPr>
            <a:picLocks noChangeAspect="1"/>
          </p:cNvPicPr>
          <p:nvPr/>
        </p:nvPicPr>
        <p:blipFill>
          <a:blip r:embed="rId8">
            <a:alphaModFix amt="62000"/>
          </a:blip>
          <a:stretch>
            <a:fillRect/>
          </a:stretch>
        </p:blipFill>
        <p:spPr>
          <a:xfrm>
            <a:off x="5211572" y="2387581"/>
            <a:ext cx="540000" cy="540000"/>
          </a:xfrm>
          <a:prstGeom prst="rect">
            <a:avLst/>
          </a:prstGeom>
        </p:spPr>
      </p:pic>
    </p:spTree>
    <p:extLst>
      <p:ext uri="{BB962C8B-B14F-4D97-AF65-F5344CB8AC3E}">
        <p14:creationId xmlns:p14="http://schemas.microsoft.com/office/powerpoint/2010/main" val="15178071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50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p:tgtEl>
                                          <p:spTgt spid="428"/>
                                        </p:tgtEl>
                                        <p:attrNameLst>
                                          <p:attrName>ppt_y</p:attrName>
                                        </p:attrNameLst>
                                      </p:cBhvr>
                                      <p:tavLst>
                                        <p:tav tm="0">
                                          <p:val>
                                            <p:strVal val="#ppt_y+#ppt_h*1.125000"/>
                                          </p:val>
                                        </p:tav>
                                        <p:tav tm="100000">
                                          <p:val>
                                            <p:strVal val="#ppt_y"/>
                                          </p:val>
                                        </p:tav>
                                      </p:tavLst>
                                    </p:anim>
                                    <p:animEffect transition="in" filter="wipe(up)">
                                      <p:cBhvr>
                                        <p:cTn id="8" dur="500"/>
                                        <p:tgtEl>
                                          <p:spTgt spid="428"/>
                                        </p:tgtEl>
                                      </p:cBhvr>
                                    </p:animEffect>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p:tgtEl>
                                          <p:spTgt spid="140"/>
                                        </p:tgtEl>
                                        <p:attrNameLst>
                                          <p:attrName>ppt_y</p:attrName>
                                        </p:attrNameLst>
                                      </p:cBhvr>
                                      <p:tavLst>
                                        <p:tav tm="0">
                                          <p:val>
                                            <p:strVal val="#ppt_y+#ppt_h*1.125000"/>
                                          </p:val>
                                        </p:tav>
                                        <p:tav tm="100000">
                                          <p:val>
                                            <p:strVal val="#ppt_y"/>
                                          </p:val>
                                        </p:tav>
                                      </p:tavLst>
                                    </p:anim>
                                    <p:animEffect transition="in" filter="wipe(up)">
                                      <p:cBhvr>
                                        <p:cTn id="16" dur="500"/>
                                        <p:tgtEl>
                                          <p:spTgt spid="14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86"/>
                                        </p:tgtEl>
                                        <p:attrNameLst>
                                          <p:attrName>style.visibility</p:attrName>
                                        </p:attrNameLst>
                                      </p:cBhvr>
                                      <p:to>
                                        <p:strVal val="visible"/>
                                      </p:to>
                                    </p:set>
                                    <p:anim calcmode="lin" valueType="num">
                                      <p:cBhvr additive="base">
                                        <p:cTn id="19" dur="500"/>
                                        <p:tgtEl>
                                          <p:spTgt spid="386"/>
                                        </p:tgtEl>
                                        <p:attrNameLst>
                                          <p:attrName>ppt_y</p:attrName>
                                        </p:attrNameLst>
                                      </p:cBhvr>
                                      <p:tavLst>
                                        <p:tav tm="0">
                                          <p:val>
                                            <p:strVal val="#ppt_y+#ppt_h*1.125000"/>
                                          </p:val>
                                        </p:tav>
                                        <p:tav tm="100000">
                                          <p:val>
                                            <p:strVal val="#ppt_y"/>
                                          </p:val>
                                        </p:tav>
                                      </p:tavLst>
                                    </p:anim>
                                    <p:animEffect transition="in" filter="wipe(up)">
                                      <p:cBhvr>
                                        <p:cTn id="20" dur="500"/>
                                        <p:tgtEl>
                                          <p:spTgt spid="386"/>
                                        </p:tgtEl>
                                      </p:cBhvr>
                                    </p:animEffect>
                                  </p:childTnLst>
                                </p:cTn>
                              </p:par>
                              <p:par>
                                <p:cTn id="21" presetID="12" presetClass="entr" presetSubtype="4" fill="hold" nodeType="withEffect">
                                  <p:stCondLst>
                                    <p:cond delay="0"/>
                                  </p:stCondLst>
                                  <p:childTnLst>
                                    <p:set>
                                      <p:cBhvr>
                                        <p:cTn id="22" dur="1" fill="hold">
                                          <p:stCondLst>
                                            <p:cond delay="0"/>
                                          </p:stCondLst>
                                        </p:cTn>
                                        <p:tgtEl>
                                          <p:spTgt spid="385"/>
                                        </p:tgtEl>
                                        <p:attrNameLst>
                                          <p:attrName>style.visibility</p:attrName>
                                        </p:attrNameLst>
                                      </p:cBhvr>
                                      <p:to>
                                        <p:strVal val="visible"/>
                                      </p:to>
                                    </p:set>
                                    <p:anim calcmode="lin" valueType="num">
                                      <p:cBhvr additive="base">
                                        <p:cTn id="23" dur="500"/>
                                        <p:tgtEl>
                                          <p:spTgt spid="385"/>
                                        </p:tgtEl>
                                        <p:attrNameLst>
                                          <p:attrName>ppt_y</p:attrName>
                                        </p:attrNameLst>
                                      </p:cBhvr>
                                      <p:tavLst>
                                        <p:tav tm="0">
                                          <p:val>
                                            <p:strVal val="#ppt_y+#ppt_h*1.125000"/>
                                          </p:val>
                                        </p:tav>
                                        <p:tav tm="100000">
                                          <p:val>
                                            <p:strVal val="#ppt_y"/>
                                          </p:val>
                                        </p:tav>
                                      </p:tavLst>
                                    </p:anim>
                                    <p:animEffect transition="in" filter="wipe(up)">
                                      <p:cBhvr>
                                        <p:cTn id="24" dur="500"/>
                                        <p:tgtEl>
                                          <p:spTgt spid="385"/>
                                        </p:tgtEl>
                                      </p:cBhvr>
                                    </p:animEffect>
                                  </p:childTnLst>
                                </p:cTn>
                              </p:par>
                              <p:par>
                                <p:cTn id="25" presetID="12" presetClass="entr" presetSubtype="4" fill="hold" nodeType="with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p:tgtEl>
                                          <p:spTgt spid="186"/>
                                        </p:tgtEl>
                                        <p:attrNameLst>
                                          <p:attrName>ppt_y</p:attrName>
                                        </p:attrNameLst>
                                      </p:cBhvr>
                                      <p:tavLst>
                                        <p:tav tm="0">
                                          <p:val>
                                            <p:strVal val="#ppt_y+#ppt_h*1.125000"/>
                                          </p:val>
                                        </p:tav>
                                        <p:tav tm="100000">
                                          <p:val>
                                            <p:strVal val="#ppt_y"/>
                                          </p:val>
                                        </p:tav>
                                      </p:tavLst>
                                    </p:anim>
                                    <p:animEffect transition="in" filter="wipe(up)">
                                      <p:cBhvr>
                                        <p:cTn id="28" dur="500"/>
                                        <p:tgtEl>
                                          <p:spTgt spid="186"/>
                                        </p:tgtEl>
                                      </p:cBhvr>
                                    </p:animEffect>
                                  </p:childTnLst>
                                </p:cTn>
                              </p:par>
                              <p:par>
                                <p:cTn id="29" presetID="12" presetClass="entr" presetSubtype="4" fill="hold" nodeType="withEffect">
                                  <p:stCondLst>
                                    <p:cond delay="0"/>
                                  </p:stCondLst>
                                  <p:childTnLst>
                                    <p:set>
                                      <p:cBhvr>
                                        <p:cTn id="30" dur="1" fill="hold">
                                          <p:stCondLst>
                                            <p:cond delay="0"/>
                                          </p:stCondLst>
                                        </p:cTn>
                                        <p:tgtEl>
                                          <p:spTgt spid="350"/>
                                        </p:tgtEl>
                                        <p:attrNameLst>
                                          <p:attrName>style.visibility</p:attrName>
                                        </p:attrNameLst>
                                      </p:cBhvr>
                                      <p:to>
                                        <p:strVal val="visible"/>
                                      </p:to>
                                    </p:set>
                                    <p:anim calcmode="lin" valueType="num">
                                      <p:cBhvr additive="base">
                                        <p:cTn id="31" dur="500"/>
                                        <p:tgtEl>
                                          <p:spTgt spid="350"/>
                                        </p:tgtEl>
                                        <p:attrNameLst>
                                          <p:attrName>ppt_y</p:attrName>
                                        </p:attrNameLst>
                                      </p:cBhvr>
                                      <p:tavLst>
                                        <p:tav tm="0">
                                          <p:val>
                                            <p:strVal val="#ppt_y+#ppt_h*1.125000"/>
                                          </p:val>
                                        </p:tav>
                                        <p:tav tm="100000">
                                          <p:val>
                                            <p:strVal val="#ppt_y"/>
                                          </p:val>
                                        </p:tav>
                                      </p:tavLst>
                                    </p:anim>
                                    <p:animEffect transition="in" filter="wipe(up)">
                                      <p:cBhvr>
                                        <p:cTn id="32" dur="500"/>
                                        <p:tgtEl>
                                          <p:spTgt spid="350"/>
                                        </p:tgtEl>
                                      </p:cBhvr>
                                    </p:animEffect>
                                  </p:childTnLst>
                                </p:cTn>
                              </p:par>
                              <p:par>
                                <p:cTn id="33" presetID="12" presetClass="entr" presetSubtype="4" fill="hold" nodeType="withEffect">
                                  <p:stCondLst>
                                    <p:cond delay="0"/>
                                  </p:stCondLst>
                                  <p:childTnLst>
                                    <p:set>
                                      <p:cBhvr>
                                        <p:cTn id="34" dur="1" fill="hold">
                                          <p:stCondLst>
                                            <p:cond delay="0"/>
                                          </p:stCondLst>
                                        </p:cTn>
                                        <p:tgtEl>
                                          <p:spTgt spid="225"/>
                                        </p:tgtEl>
                                        <p:attrNameLst>
                                          <p:attrName>style.visibility</p:attrName>
                                        </p:attrNameLst>
                                      </p:cBhvr>
                                      <p:to>
                                        <p:strVal val="visible"/>
                                      </p:to>
                                    </p:set>
                                    <p:anim calcmode="lin" valueType="num">
                                      <p:cBhvr additive="base">
                                        <p:cTn id="35" dur="500"/>
                                        <p:tgtEl>
                                          <p:spTgt spid="225"/>
                                        </p:tgtEl>
                                        <p:attrNameLst>
                                          <p:attrName>ppt_y</p:attrName>
                                        </p:attrNameLst>
                                      </p:cBhvr>
                                      <p:tavLst>
                                        <p:tav tm="0">
                                          <p:val>
                                            <p:strVal val="#ppt_y+#ppt_h*1.125000"/>
                                          </p:val>
                                        </p:tav>
                                        <p:tav tm="100000">
                                          <p:val>
                                            <p:strVal val="#ppt_y"/>
                                          </p:val>
                                        </p:tav>
                                      </p:tavLst>
                                    </p:anim>
                                    <p:animEffect transition="in" filter="wipe(up)">
                                      <p:cBhvr>
                                        <p:cTn id="36" dur="500"/>
                                        <p:tgtEl>
                                          <p:spTgt spid="225"/>
                                        </p:tgtEl>
                                      </p:cBhvr>
                                    </p:animEffect>
                                  </p:childTnLst>
                                </p:cTn>
                              </p:par>
                              <p:par>
                                <p:cTn id="37" presetID="12" presetClass="entr" presetSubtype="4" fill="hold" nodeType="withEffect">
                                  <p:stCondLst>
                                    <p:cond delay="0"/>
                                  </p:stCondLst>
                                  <p:childTnLst>
                                    <p:set>
                                      <p:cBhvr>
                                        <p:cTn id="38" dur="1" fill="hold">
                                          <p:stCondLst>
                                            <p:cond delay="0"/>
                                          </p:stCondLst>
                                        </p:cTn>
                                        <p:tgtEl>
                                          <p:spTgt spid="224"/>
                                        </p:tgtEl>
                                        <p:attrNameLst>
                                          <p:attrName>style.visibility</p:attrName>
                                        </p:attrNameLst>
                                      </p:cBhvr>
                                      <p:to>
                                        <p:strVal val="visible"/>
                                      </p:to>
                                    </p:set>
                                    <p:anim calcmode="lin" valueType="num">
                                      <p:cBhvr additive="base">
                                        <p:cTn id="39" dur="500"/>
                                        <p:tgtEl>
                                          <p:spTgt spid="224"/>
                                        </p:tgtEl>
                                        <p:attrNameLst>
                                          <p:attrName>ppt_y</p:attrName>
                                        </p:attrNameLst>
                                      </p:cBhvr>
                                      <p:tavLst>
                                        <p:tav tm="0">
                                          <p:val>
                                            <p:strVal val="#ppt_y+#ppt_h*1.125000"/>
                                          </p:val>
                                        </p:tav>
                                        <p:tav tm="100000">
                                          <p:val>
                                            <p:strVal val="#ppt_y"/>
                                          </p:val>
                                        </p:tav>
                                      </p:tavLst>
                                    </p:anim>
                                    <p:animEffect transition="in" filter="wipe(up)">
                                      <p:cBhvr>
                                        <p:cTn id="40" dur="500"/>
                                        <p:tgtEl>
                                          <p:spTgt spid="224"/>
                                        </p:tgtEl>
                                      </p:cBhvr>
                                    </p:animEffect>
                                  </p:childTnLst>
                                </p:cTn>
                              </p:par>
                            </p:childTnLst>
                          </p:cTn>
                        </p:par>
                        <p:par>
                          <p:cTn id="41" fill="hold">
                            <p:stCondLst>
                              <p:cond delay="1000"/>
                            </p:stCondLst>
                            <p:childTnLst>
                              <p:par>
                                <p:cTn id="42" presetID="12" presetClass="entr" presetSubtype="4" fill="hold" nodeType="afterEffect">
                                  <p:stCondLst>
                                    <p:cond delay="500"/>
                                  </p:stCondLst>
                                  <p:childTnLst>
                                    <p:set>
                                      <p:cBhvr>
                                        <p:cTn id="43" dur="1" fill="hold">
                                          <p:stCondLst>
                                            <p:cond delay="0"/>
                                          </p:stCondLst>
                                        </p:cTn>
                                        <p:tgtEl>
                                          <p:spTgt spid="429"/>
                                        </p:tgtEl>
                                        <p:attrNameLst>
                                          <p:attrName>style.visibility</p:attrName>
                                        </p:attrNameLst>
                                      </p:cBhvr>
                                      <p:to>
                                        <p:strVal val="visible"/>
                                      </p:to>
                                    </p:set>
                                    <p:anim calcmode="lin" valueType="num">
                                      <p:cBhvr additive="base">
                                        <p:cTn id="44" dur="500"/>
                                        <p:tgtEl>
                                          <p:spTgt spid="429"/>
                                        </p:tgtEl>
                                        <p:attrNameLst>
                                          <p:attrName>ppt_y</p:attrName>
                                        </p:attrNameLst>
                                      </p:cBhvr>
                                      <p:tavLst>
                                        <p:tav tm="0">
                                          <p:val>
                                            <p:strVal val="#ppt_y+#ppt_h*1.125000"/>
                                          </p:val>
                                        </p:tav>
                                        <p:tav tm="100000">
                                          <p:val>
                                            <p:strVal val="#ppt_y"/>
                                          </p:val>
                                        </p:tav>
                                      </p:tavLst>
                                    </p:anim>
                                    <p:animEffect transition="in" filter="wipe(up)">
                                      <p:cBhvr>
                                        <p:cTn id="45" dur="500"/>
                                        <p:tgtEl>
                                          <p:spTgt spid="429"/>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87"/>
                                        </p:tgtEl>
                                        <p:attrNameLst>
                                          <p:attrName>style.visibility</p:attrName>
                                        </p:attrNameLst>
                                      </p:cBhvr>
                                      <p:to>
                                        <p:strVal val="visible"/>
                                      </p:to>
                                    </p:set>
                                    <p:anim calcmode="lin" valueType="num">
                                      <p:cBhvr additive="base">
                                        <p:cTn id="48" dur="500"/>
                                        <p:tgtEl>
                                          <p:spTgt spid="387"/>
                                        </p:tgtEl>
                                        <p:attrNameLst>
                                          <p:attrName>ppt_y</p:attrName>
                                        </p:attrNameLst>
                                      </p:cBhvr>
                                      <p:tavLst>
                                        <p:tav tm="0">
                                          <p:val>
                                            <p:strVal val="#ppt_y+#ppt_h*1.125000"/>
                                          </p:val>
                                        </p:tav>
                                        <p:tav tm="100000">
                                          <p:val>
                                            <p:strVal val="#ppt_y"/>
                                          </p:val>
                                        </p:tav>
                                      </p:tavLst>
                                    </p:anim>
                                    <p:animEffect transition="in" filter="wipe(up)">
                                      <p:cBhvr>
                                        <p:cTn id="49" dur="500"/>
                                        <p:tgtEl>
                                          <p:spTgt spid="387"/>
                                        </p:tgtEl>
                                      </p:cBhvr>
                                    </p:animEffect>
                                  </p:childTnLst>
                                </p:cTn>
                              </p:par>
                              <p:par>
                                <p:cTn id="50" presetID="12" presetClass="entr" presetSubtype="4" fill="hold" nodeType="withEffect">
                                  <p:stCondLst>
                                    <p:cond delay="0"/>
                                  </p:stCondLst>
                                  <p:childTnLst>
                                    <p:set>
                                      <p:cBhvr>
                                        <p:cTn id="51" dur="1" fill="hold">
                                          <p:stCondLst>
                                            <p:cond delay="0"/>
                                          </p:stCondLst>
                                        </p:cTn>
                                        <p:tgtEl>
                                          <p:spTgt spid="376"/>
                                        </p:tgtEl>
                                        <p:attrNameLst>
                                          <p:attrName>style.visibility</p:attrName>
                                        </p:attrNameLst>
                                      </p:cBhvr>
                                      <p:to>
                                        <p:strVal val="visible"/>
                                      </p:to>
                                    </p:set>
                                    <p:anim calcmode="lin" valueType="num">
                                      <p:cBhvr additive="base">
                                        <p:cTn id="52" dur="500"/>
                                        <p:tgtEl>
                                          <p:spTgt spid="376"/>
                                        </p:tgtEl>
                                        <p:attrNameLst>
                                          <p:attrName>ppt_y</p:attrName>
                                        </p:attrNameLst>
                                      </p:cBhvr>
                                      <p:tavLst>
                                        <p:tav tm="0">
                                          <p:val>
                                            <p:strVal val="#ppt_y+#ppt_h*1.125000"/>
                                          </p:val>
                                        </p:tav>
                                        <p:tav tm="100000">
                                          <p:val>
                                            <p:strVal val="#ppt_y"/>
                                          </p:val>
                                        </p:tav>
                                      </p:tavLst>
                                    </p:anim>
                                    <p:animEffect transition="in" filter="wipe(up)">
                                      <p:cBhvr>
                                        <p:cTn id="53" dur="500"/>
                                        <p:tgtEl>
                                          <p:spTgt spid="376"/>
                                        </p:tgtEl>
                                      </p:cBhvr>
                                    </p:animEffect>
                                  </p:childTnLst>
                                </p:cTn>
                              </p:par>
                              <p:par>
                                <p:cTn id="54" presetID="12" presetClass="entr" presetSubtype="4" fill="hold" nodeType="withEffect">
                                  <p:stCondLst>
                                    <p:cond delay="0"/>
                                  </p:stCondLst>
                                  <p:childTnLst>
                                    <p:set>
                                      <p:cBhvr>
                                        <p:cTn id="55" dur="1" fill="hold">
                                          <p:stCondLst>
                                            <p:cond delay="0"/>
                                          </p:stCondLst>
                                        </p:cTn>
                                        <p:tgtEl>
                                          <p:spTgt spid="377"/>
                                        </p:tgtEl>
                                        <p:attrNameLst>
                                          <p:attrName>style.visibility</p:attrName>
                                        </p:attrNameLst>
                                      </p:cBhvr>
                                      <p:to>
                                        <p:strVal val="visible"/>
                                      </p:to>
                                    </p:set>
                                    <p:anim calcmode="lin" valueType="num">
                                      <p:cBhvr additive="base">
                                        <p:cTn id="56" dur="500"/>
                                        <p:tgtEl>
                                          <p:spTgt spid="377"/>
                                        </p:tgtEl>
                                        <p:attrNameLst>
                                          <p:attrName>ppt_y</p:attrName>
                                        </p:attrNameLst>
                                      </p:cBhvr>
                                      <p:tavLst>
                                        <p:tav tm="0">
                                          <p:val>
                                            <p:strVal val="#ppt_y+#ppt_h*1.125000"/>
                                          </p:val>
                                        </p:tav>
                                        <p:tav tm="100000">
                                          <p:val>
                                            <p:strVal val="#ppt_y"/>
                                          </p:val>
                                        </p:tav>
                                      </p:tavLst>
                                    </p:anim>
                                    <p:animEffect transition="in" filter="wipe(up)">
                                      <p:cBhvr>
                                        <p:cTn id="57" dur="500"/>
                                        <p:tgtEl>
                                          <p:spTgt spid="377"/>
                                        </p:tgtEl>
                                      </p:cBhvr>
                                    </p:animEffect>
                                  </p:childTnLst>
                                </p:cTn>
                              </p:par>
                              <p:par>
                                <p:cTn id="58" presetID="12" presetClass="entr" presetSubtype="4" fill="hold" nodeType="withEffect">
                                  <p:stCondLst>
                                    <p:cond delay="0"/>
                                  </p:stCondLst>
                                  <p:childTnLst>
                                    <p:set>
                                      <p:cBhvr>
                                        <p:cTn id="59" dur="1" fill="hold">
                                          <p:stCondLst>
                                            <p:cond delay="0"/>
                                          </p:stCondLst>
                                        </p:cTn>
                                        <p:tgtEl>
                                          <p:spTgt spid="381"/>
                                        </p:tgtEl>
                                        <p:attrNameLst>
                                          <p:attrName>style.visibility</p:attrName>
                                        </p:attrNameLst>
                                      </p:cBhvr>
                                      <p:to>
                                        <p:strVal val="visible"/>
                                      </p:to>
                                    </p:set>
                                    <p:anim calcmode="lin" valueType="num">
                                      <p:cBhvr additive="base">
                                        <p:cTn id="60" dur="500"/>
                                        <p:tgtEl>
                                          <p:spTgt spid="381"/>
                                        </p:tgtEl>
                                        <p:attrNameLst>
                                          <p:attrName>ppt_y</p:attrName>
                                        </p:attrNameLst>
                                      </p:cBhvr>
                                      <p:tavLst>
                                        <p:tav tm="0">
                                          <p:val>
                                            <p:strVal val="#ppt_y+#ppt_h*1.125000"/>
                                          </p:val>
                                        </p:tav>
                                        <p:tav tm="100000">
                                          <p:val>
                                            <p:strVal val="#ppt_y"/>
                                          </p:val>
                                        </p:tav>
                                      </p:tavLst>
                                    </p:anim>
                                    <p:animEffect transition="in" filter="wipe(up)">
                                      <p:cBhvr>
                                        <p:cTn id="61" dur="500"/>
                                        <p:tgtEl>
                                          <p:spTgt spid="381"/>
                                        </p:tgtEl>
                                      </p:cBhvr>
                                    </p:animEffect>
                                  </p:childTnLst>
                                </p:cTn>
                              </p:par>
                              <p:par>
                                <p:cTn id="62" presetID="12" presetClass="entr" presetSubtype="4" fill="hold" nodeType="withEffect">
                                  <p:stCondLst>
                                    <p:cond delay="0"/>
                                  </p:stCondLst>
                                  <p:childTnLst>
                                    <p:set>
                                      <p:cBhvr>
                                        <p:cTn id="63" dur="1" fill="hold">
                                          <p:stCondLst>
                                            <p:cond delay="0"/>
                                          </p:stCondLst>
                                        </p:cTn>
                                        <p:tgtEl>
                                          <p:spTgt spid="382"/>
                                        </p:tgtEl>
                                        <p:attrNameLst>
                                          <p:attrName>style.visibility</p:attrName>
                                        </p:attrNameLst>
                                      </p:cBhvr>
                                      <p:to>
                                        <p:strVal val="visible"/>
                                      </p:to>
                                    </p:set>
                                    <p:anim calcmode="lin" valueType="num">
                                      <p:cBhvr additive="base">
                                        <p:cTn id="64" dur="500"/>
                                        <p:tgtEl>
                                          <p:spTgt spid="382"/>
                                        </p:tgtEl>
                                        <p:attrNameLst>
                                          <p:attrName>ppt_y</p:attrName>
                                        </p:attrNameLst>
                                      </p:cBhvr>
                                      <p:tavLst>
                                        <p:tav tm="0">
                                          <p:val>
                                            <p:strVal val="#ppt_y+#ppt_h*1.125000"/>
                                          </p:val>
                                        </p:tav>
                                        <p:tav tm="100000">
                                          <p:val>
                                            <p:strVal val="#ppt_y"/>
                                          </p:val>
                                        </p:tav>
                                      </p:tavLst>
                                    </p:anim>
                                    <p:animEffect transition="in" filter="wipe(up)">
                                      <p:cBhvr>
                                        <p:cTn id="65" dur="500"/>
                                        <p:tgtEl>
                                          <p:spTgt spid="382"/>
                                        </p:tgtEl>
                                      </p:cBhvr>
                                    </p:animEffect>
                                  </p:childTnLst>
                                </p:cTn>
                              </p:par>
                              <p:par>
                                <p:cTn id="66" presetID="12" presetClass="entr" presetSubtype="4" fill="hold" nodeType="withEffect">
                                  <p:stCondLst>
                                    <p:cond delay="0"/>
                                  </p:stCondLst>
                                  <p:childTnLst>
                                    <p:set>
                                      <p:cBhvr>
                                        <p:cTn id="67" dur="1" fill="hold">
                                          <p:stCondLst>
                                            <p:cond delay="0"/>
                                          </p:stCondLst>
                                        </p:cTn>
                                        <p:tgtEl>
                                          <p:spTgt spid="378"/>
                                        </p:tgtEl>
                                        <p:attrNameLst>
                                          <p:attrName>style.visibility</p:attrName>
                                        </p:attrNameLst>
                                      </p:cBhvr>
                                      <p:to>
                                        <p:strVal val="visible"/>
                                      </p:to>
                                    </p:set>
                                    <p:anim calcmode="lin" valueType="num">
                                      <p:cBhvr additive="base">
                                        <p:cTn id="68" dur="500"/>
                                        <p:tgtEl>
                                          <p:spTgt spid="378"/>
                                        </p:tgtEl>
                                        <p:attrNameLst>
                                          <p:attrName>ppt_y</p:attrName>
                                        </p:attrNameLst>
                                      </p:cBhvr>
                                      <p:tavLst>
                                        <p:tav tm="0">
                                          <p:val>
                                            <p:strVal val="#ppt_y+#ppt_h*1.125000"/>
                                          </p:val>
                                        </p:tav>
                                        <p:tav tm="100000">
                                          <p:val>
                                            <p:strVal val="#ppt_y"/>
                                          </p:val>
                                        </p:tav>
                                      </p:tavLst>
                                    </p:anim>
                                    <p:animEffect transition="in" filter="wipe(up)">
                                      <p:cBhvr>
                                        <p:cTn id="69" dur="500"/>
                                        <p:tgtEl>
                                          <p:spTgt spid="378"/>
                                        </p:tgtEl>
                                      </p:cBhvr>
                                    </p:animEffect>
                                  </p:childTnLst>
                                </p:cTn>
                              </p:par>
                              <p:par>
                                <p:cTn id="70" presetID="12" presetClass="entr" presetSubtype="4" fill="hold" nodeType="withEffect">
                                  <p:stCondLst>
                                    <p:cond delay="0"/>
                                  </p:stCondLst>
                                  <p:childTnLst>
                                    <p:set>
                                      <p:cBhvr>
                                        <p:cTn id="71" dur="1" fill="hold">
                                          <p:stCondLst>
                                            <p:cond delay="0"/>
                                          </p:stCondLst>
                                        </p:cTn>
                                        <p:tgtEl>
                                          <p:spTgt spid="379"/>
                                        </p:tgtEl>
                                        <p:attrNameLst>
                                          <p:attrName>style.visibility</p:attrName>
                                        </p:attrNameLst>
                                      </p:cBhvr>
                                      <p:to>
                                        <p:strVal val="visible"/>
                                      </p:to>
                                    </p:set>
                                    <p:anim calcmode="lin" valueType="num">
                                      <p:cBhvr additive="base">
                                        <p:cTn id="72" dur="500"/>
                                        <p:tgtEl>
                                          <p:spTgt spid="379"/>
                                        </p:tgtEl>
                                        <p:attrNameLst>
                                          <p:attrName>ppt_y</p:attrName>
                                        </p:attrNameLst>
                                      </p:cBhvr>
                                      <p:tavLst>
                                        <p:tav tm="0">
                                          <p:val>
                                            <p:strVal val="#ppt_y+#ppt_h*1.125000"/>
                                          </p:val>
                                        </p:tav>
                                        <p:tav tm="100000">
                                          <p:val>
                                            <p:strVal val="#ppt_y"/>
                                          </p:val>
                                        </p:tav>
                                      </p:tavLst>
                                    </p:anim>
                                    <p:animEffect transition="in" filter="wipe(up)">
                                      <p:cBhvr>
                                        <p:cTn id="73" dur="500"/>
                                        <p:tgtEl>
                                          <p:spTgt spid="379"/>
                                        </p:tgtEl>
                                      </p:cBhvr>
                                    </p:animEffect>
                                  </p:childTnLst>
                                </p:cTn>
                              </p:par>
                              <p:par>
                                <p:cTn id="74" presetID="12" presetClass="entr" presetSubtype="4" fill="hold" nodeType="withEffect">
                                  <p:stCondLst>
                                    <p:cond delay="0"/>
                                  </p:stCondLst>
                                  <p:childTnLst>
                                    <p:set>
                                      <p:cBhvr>
                                        <p:cTn id="75" dur="1" fill="hold">
                                          <p:stCondLst>
                                            <p:cond delay="0"/>
                                          </p:stCondLst>
                                        </p:cTn>
                                        <p:tgtEl>
                                          <p:spTgt spid="384"/>
                                        </p:tgtEl>
                                        <p:attrNameLst>
                                          <p:attrName>style.visibility</p:attrName>
                                        </p:attrNameLst>
                                      </p:cBhvr>
                                      <p:to>
                                        <p:strVal val="visible"/>
                                      </p:to>
                                    </p:set>
                                    <p:anim calcmode="lin" valueType="num">
                                      <p:cBhvr additive="base">
                                        <p:cTn id="76" dur="500"/>
                                        <p:tgtEl>
                                          <p:spTgt spid="384"/>
                                        </p:tgtEl>
                                        <p:attrNameLst>
                                          <p:attrName>ppt_y</p:attrName>
                                        </p:attrNameLst>
                                      </p:cBhvr>
                                      <p:tavLst>
                                        <p:tav tm="0">
                                          <p:val>
                                            <p:strVal val="#ppt_y+#ppt_h*1.125000"/>
                                          </p:val>
                                        </p:tav>
                                        <p:tav tm="100000">
                                          <p:val>
                                            <p:strVal val="#ppt_y"/>
                                          </p:val>
                                        </p:tav>
                                      </p:tavLst>
                                    </p:anim>
                                    <p:animEffect transition="in" filter="wipe(up)">
                                      <p:cBhvr>
                                        <p:cTn id="77" dur="500"/>
                                        <p:tgtEl>
                                          <p:spTgt spid="384"/>
                                        </p:tgtEl>
                                      </p:cBhvr>
                                    </p:animEffect>
                                  </p:childTnLst>
                                </p:cTn>
                              </p:par>
                              <p:par>
                                <p:cTn id="78" presetID="12" presetClass="entr" presetSubtype="4" fill="hold" nodeType="withEffect">
                                  <p:stCondLst>
                                    <p:cond delay="0"/>
                                  </p:stCondLst>
                                  <p:childTnLst>
                                    <p:set>
                                      <p:cBhvr>
                                        <p:cTn id="79" dur="1" fill="hold">
                                          <p:stCondLst>
                                            <p:cond delay="0"/>
                                          </p:stCondLst>
                                        </p:cTn>
                                        <p:tgtEl>
                                          <p:spTgt spid="383"/>
                                        </p:tgtEl>
                                        <p:attrNameLst>
                                          <p:attrName>style.visibility</p:attrName>
                                        </p:attrNameLst>
                                      </p:cBhvr>
                                      <p:to>
                                        <p:strVal val="visible"/>
                                      </p:to>
                                    </p:set>
                                    <p:anim calcmode="lin" valueType="num">
                                      <p:cBhvr additive="base">
                                        <p:cTn id="80" dur="500"/>
                                        <p:tgtEl>
                                          <p:spTgt spid="383"/>
                                        </p:tgtEl>
                                        <p:attrNameLst>
                                          <p:attrName>ppt_y</p:attrName>
                                        </p:attrNameLst>
                                      </p:cBhvr>
                                      <p:tavLst>
                                        <p:tav tm="0">
                                          <p:val>
                                            <p:strVal val="#ppt_y+#ppt_h*1.125000"/>
                                          </p:val>
                                        </p:tav>
                                        <p:tav tm="100000">
                                          <p:val>
                                            <p:strVal val="#ppt_y"/>
                                          </p:val>
                                        </p:tav>
                                      </p:tavLst>
                                    </p:anim>
                                    <p:animEffect transition="in" filter="wipe(up)">
                                      <p:cBhvr>
                                        <p:cTn id="81" dur="500"/>
                                        <p:tgtEl>
                                          <p:spTgt spid="383"/>
                                        </p:tgtEl>
                                      </p:cBhvr>
                                    </p:animEffect>
                                  </p:childTnLst>
                                </p:cTn>
                              </p:par>
                              <p:par>
                                <p:cTn id="82" presetID="12" presetClass="entr" presetSubtype="4" fill="hold" nodeType="withEffect">
                                  <p:stCondLst>
                                    <p:cond delay="0"/>
                                  </p:stCondLst>
                                  <p:childTnLst>
                                    <p:set>
                                      <p:cBhvr>
                                        <p:cTn id="83" dur="1" fill="hold">
                                          <p:stCondLst>
                                            <p:cond delay="0"/>
                                          </p:stCondLst>
                                        </p:cTn>
                                        <p:tgtEl>
                                          <p:spTgt spid="388"/>
                                        </p:tgtEl>
                                        <p:attrNameLst>
                                          <p:attrName>style.visibility</p:attrName>
                                        </p:attrNameLst>
                                      </p:cBhvr>
                                      <p:to>
                                        <p:strVal val="visible"/>
                                      </p:to>
                                    </p:set>
                                    <p:anim calcmode="lin" valueType="num">
                                      <p:cBhvr additive="base">
                                        <p:cTn id="84" dur="500"/>
                                        <p:tgtEl>
                                          <p:spTgt spid="388"/>
                                        </p:tgtEl>
                                        <p:attrNameLst>
                                          <p:attrName>ppt_y</p:attrName>
                                        </p:attrNameLst>
                                      </p:cBhvr>
                                      <p:tavLst>
                                        <p:tav tm="0">
                                          <p:val>
                                            <p:strVal val="#ppt_y+#ppt_h*1.125000"/>
                                          </p:val>
                                        </p:tav>
                                        <p:tav tm="100000">
                                          <p:val>
                                            <p:strVal val="#ppt_y"/>
                                          </p:val>
                                        </p:tav>
                                      </p:tavLst>
                                    </p:anim>
                                    <p:animEffect transition="in" filter="wipe(up)">
                                      <p:cBhvr>
                                        <p:cTn id="85" dur="500"/>
                                        <p:tgtEl>
                                          <p:spTgt spid="388"/>
                                        </p:tgtEl>
                                      </p:cBhvr>
                                    </p:animEffect>
                                  </p:childTnLst>
                                </p:cTn>
                              </p:par>
                              <p:par>
                                <p:cTn id="86" presetID="12" presetClass="entr" presetSubtype="4" fill="hold" nodeType="withEffect">
                                  <p:stCondLst>
                                    <p:cond delay="0"/>
                                  </p:stCondLst>
                                  <p:childTnLst>
                                    <p:set>
                                      <p:cBhvr>
                                        <p:cTn id="87" dur="1" fill="hold">
                                          <p:stCondLst>
                                            <p:cond delay="0"/>
                                          </p:stCondLst>
                                        </p:cTn>
                                        <p:tgtEl>
                                          <p:spTgt spid="401"/>
                                        </p:tgtEl>
                                        <p:attrNameLst>
                                          <p:attrName>style.visibility</p:attrName>
                                        </p:attrNameLst>
                                      </p:cBhvr>
                                      <p:to>
                                        <p:strVal val="visible"/>
                                      </p:to>
                                    </p:set>
                                    <p:anim calcmode="lin" valueType="num">
                                      <p:cBhvr additive="base">
                                        <p:cTn id="88" dur="500"/>
                                        <p:tgtEl>
                                          <p:spTgt spid="401"/>
                                        </p:tgtEl>
                                        <p:attrNameLst>
                                          <p:attrName>ppt_y</p:attrName>
                                        </p:attrNameLst>
                                      </p:cBhvr>
                                      <p:tavLst>
                                        <p:tav tm="0">
                                          <p:val>
                                            <p:strVal val="#ppt_y+#ppt_h*1.125000"/>
                                          </p:val>
                                        </p:tav>
                                        <p:tav tm="100000">
                                          <p:val>
                                            <p:strVal val="#ppt_y"/>
                                          </p:val>
                                        </p:tav>
                                      </p:tavLst>
                                    </p:anim>
                                    <p:animEffect transition="in" filter="wipe(up)">
                                      <p:cBhvr>
                                        <p:cTn id="89" dur="500"/>
                                        <p:tgtEl>
                                          <p:spTgt spid="401"/>
                                        </p:tgtEl>
                                      </p:cBhvr>
                                    </p:animEffect>
                                  </p:childTnLst>
                                </p:cTn>
                              </p:par>
                            </p:childTnLst>
                          </p:cTn>
                        </p:par>
                        <p:par>
                          <p:cTn id="90" fill="hold">
                            <p:stCondLst>
                              <p:cond delay="2000"/>
                            </p:stCondLst>
                            <p:childTnLst>
                              <p:par>
                                <p:cTn id="91" presetID="12" presetClass="entr" presetSubtype="4" fill="hold" nodeType="afterEffect">
                                  <p:stCondLst>
                                    <p:cond delay="500"/>
                                  </p:stCondLst>
                                  <p:childTnLst>
                                    <p:set>
                                      <p:cBhvr>
                                        <p:cTn id="92" dur="1" fill="hold">
                                          <p:stCondLst>
                                            <p:cond delay="0"/>
                                          </p:stCondLst>
                                        </p:cTn>
                                        <p:tgtEl>
                                          <p:spTgt spid="391"/>
                                        </p:tgtEl>
                                        <p:attrNameLst>
                                          <p:attrName>style.visibility</p:attrName>
                                        </p:attrNameLst>
                                      </p:cBhvr>
                                      <p:to>
                                        <p:strVal val="visible"/>
                                      </p:to>
                                    </p:set>
                                    <p:anim calcmode="lin" valueType="num">
                                      <p:cBhvr additive="base">
                                        <p:cTn id="93" dur="500"/>
                                        <p:tgtEl>
                                          <p:spTgt spid="391"/>
                                        </p:tgtEl>
                                        <p:attrNameLst>
                                          <p:attrName>ppt_y</p:attrName>
                                        </p:attrNameLst>
                                      </p:cBhvr>
                                      <p:tavLst>
                                        <p:tav tm="0">
                                          <p:val>
                                            <p:strVal val="#ppt_y+#ppt_h*1.125000"/>
                                          </p:val>
                                        </p:tav>
                                        <p:tav tm="100000">
                                          <p:val>
                                            <p:strVal val="#ppt_y"/>
                                          </p:val>
                                        </p:tav>
                                      </p:tavLst>
                                    </p:anim>
                                    <p:animEffect transition="in" filter="wipe(up)">
                                      <p:cBhvr>
                                        <p:cTn id="94" dur="500"/>
                                        <p:tgtEl>
                                          <p:spTgt spid="391"/>
                                        </p:tgtEl>
                                      </p:cBhvr>
                                    </p:animEffect>
                                  </p:childTnLst>
                                </p:cTn>
                              </p:par>
                              <p:par>
                                <p:cTn id="95" presetID="12" presetClass="entr" presetSubtype="4" fill="hold" nodeType="withEffect">
                                  <p:stCondLst>
                                    <p:cond delay="0"/>
                                  </p:stCondLst>
                                  <p:childTnLst>
                                    <p:set>
                                      <p:cBhvr>
                                        <p:cTn id="96" dur="1" fill="hold">
                                          <p:stCondLst>
                                            <p:cond delay="0"/>
                                          </p:stCondLst>
                                        </p:cTn>
                                        <p:tgtEl>
                                          <p:spTgt spid="392"/>
                                        </p:tgtEl>
                                        <p:attrNameLst>
                                          <p:attrName>style.visibility</p:attrName>
                                        </p:attrNameLst>
                                      </p:cBhvr>
                                      <p:to>
                                        <p:strVal val="visible"/>
                                      </p:to>
                                    </p:set>
                                    <p:anim calcmode="lin" valueType="num">
                                      <p:cBhvr additive="base">
                                        <p:cTn id="97" dur="500"/>
                                        <p:tgtEl>
                                          <p:spTgt spid="392"/>
                                        </p:tgtEl>
                                        <p:attrNameLst>
                                          <p:attrName>ppt_y</p:attrName>
                                        </p:attrNameLst>
                                      </p:cBhvr>
                                      <p:tavLst>
                                        <p:tav tm="0">
                                          <p:val>
                                            <p:strVal val="#ppt_y+#ppt_h*1.125000"/>
                                          </p:val>
                                        </p:tav>
                                        <p:tav tm="100000">
                                          <p:val>
                                            <p:strVal val="#ppt_y"/>
                                          </p:val>
                                        </p:tav>
                                      </p:tavLst>
                                    </p:anim>
                                    <p:animEffect transition="in" filter="wipe(up)">
                                      <p:cBhvr>
                                        <p:cTn id="98" dur="500"/>
                                        <p:tgtEl>
                                          <p:spTgt spid="392"/>
                                        </p:tgtEl>
                                      </p:cBhvr>
                                    </p:animEffect>
                                  </p:childTnLst>
                                </p:cTn>
                              </p:par>
                              <p:par>
                                <p:cTn id="99" presetID="12" presetClass="entr" presetSubtype="4" fill="hold" nodeType="withEffect">
                                  <p:stCondLst>
                                    <p:cond delay="0"/>
                                  </p:stCondLst>
                                  <p:childTnLst>
                                    <p:set>
                                      <p:cBhvr>
                                        <p:cTn id="100" dur="1" fill="hold">
                                          <p:stCondLst>
                                            <p:cond delay="0"/>
                                          </p:stCondLst>
                                        </p:cTn>
                                        <p:tgtEl>
                                          <p:spTgt spid="144"/>
                                        </p:tgtEl>
                                        <p:attrNameLst>
                                          <p:attrName>style.visibility</p:attrName>
                                        </p:attrNameLst>
                                      </p:cBhvr>
                                      <p:to>
                                        <p:strVal val="visible"/>
                                      </p:to>
                                    </p:set>
                                    <p:anim calcmode="lin" valueType="num">
                                      <p:cBhvr additive="base">
                                        <p:cTn id="101" dur="500"/>
                                        <p:tgtEl>
                                          <p:spTgt spid="144"/>
                                        </p:tgtEl>
                                        <p:attrNameLst>
                                          <p:attrName>ppt_y</p:attrName>
                                        </p:attrNameLst>
                                      </p:cBhvr>
                                      <p:tavLst>
                                        <p:tav tm="0">
                                          <p:val>
                                            <p:strVal val="#ppt_y+#ppt_h*1.125000"/>
                                          </p:val>
                                        </p:tav>
                                        <p:tav tm="100000">
                                          <p:val>
                                            <p:strVal val="#ppt_y"/>
                                          </p:val>
                                        </p:tav>
                                      </p:tavLst>
                                    </p:anim>
                                    <p:animEffect transition="in" filter="wipe(up)">
                                      <p:cBhvr>
                                        <p:cTn id="102" dur="500"/>
                                        <p:tgtEl>
                                          <p:spTgt spid="144"/>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390"/>
                                        </p:tgtEl>
                                        <p:attrNameLst>
                                          <p:attrName>style.visibility</p:attrName>
                                        </p:attrNameLst>
                                      </p:cBhvr>
                                      <p:to>
                                        <p:strVal val="visible"/>
                                      </p:to>
                                    </p:set>
                                    <p:anim calcmode="lin" valueType="num">
                                      <p:cBhvr additive="base">
                                        <p:cTn id="105" dur="500"/>
                                        <p:tgtEl>
                                          <p:spTgt spid="390"/>
                                        </p:tgtEl>
                                        <p:attrNameLst>
                                          <p:attrName>ppt_y</p:attrName>
                                        </p:attrNameLst>
                                      </p:cBhvr>
                                      <p:tavLst>
                                        <p:tav tm="0">
                                          <p:val>
                                            <p:strVal val="#ppt_y+#ppt_h*1.125000"/>
                                          </p:val>
                                        </p:tav>
                                        <p:tav tm="100000">
                                          <p:val>
                                            <p:strVal val="#ppt_y"/>
                                          </p:val>
                                        </p:tav>
                                      </p:tavLst>
                                    </p:anim>
                                    <p:animEffect transition="in" filter="wipe(up)">
                                      <p:cBhvr>
                                        <p:cTn id="106" dur="500"/>
                                        <p:tgtEl>
                                          <p:spTgt spid="390"/>
                                        </p:tgtEl>
                                      </p:cBhvr>
                                    </p:animEffect>
                                  </p:childTnLst>
                                </p:cTn>
                              </p:par>
                              <p:par>
                                <p:cTn id="107" presetID="12" presetClass="entr" presetSubtype="4" fill="hold" nodeType="withEffect">
                                  <p:stCondLst>
                                    <p:cond delay="0"/>
                                  </p:stCondLst>
                                  <p:childTnLst>
                                    <p:set>
                                      <p:cBhvr>
                                        <p:cTn id="108" dur="1" fill="hold">
                                          <p:stCondLst>
                                            <p:cond delay="0"/>
                                          </p:stCondLst>
                                        </p:cTn>
                                        <p:tgtEl>
                                          <p:spTgt spid="395"/>
                                        </p:tgtEl>
                                        <p:attrNameLst>
                                          <p:attrName>style.visibility</p:attrName>
                                        </p:attrNameLst>
                                      </p:cBhvr>
                                      <p:to>
                                        <p:strVal val="visible"/>
                                      </p:to>
                                    </p:set>
                                    <p:anim calcmode="lin" valueType="num">
                                      <p:cBhvr additive="base">
                                        <p:cTn id="109" dur="500"/>
                                        <p:tgtEl>
                                          <p:spTgt spid="395"/>
                                        </p:tgtEl>
                                        <p:attrNameLst>
                                          <p:attrName>ppt_y</p:attrName>
                                        </p:attrNameLst>
                                      </p:cBhvr>
                                      <p:tavLst>
                                        <p:tav tm="0">
                                          <p:val>
                                            <p:strVal val="#ppt_y+#ppt_h*1.125000"/>
                                          </p:val>
                                        </p:tav>
                                        <p:tav tm="100000">
                                          <p:val>
                                            <p:strVal val="#ppt_y"/>
                                          </p:val>
                                        </p:tav>
                                      </p:tavLst>
                                    </p:anim>
                                    <p:animEffect transition="in" filter="wipe(up)">
                                      <p:cBhvr>
                                        <p:cTn id="110" dur="500"/>
                                        <p:tgtEl>
                                          <p:spTgt spid="395"/>
                                        </p:tgtEl>
                                      </p:cBhvr>
                                    </p:animEffect>
                                  </p:childTnLst>
                                </p:cTn>
                              </p:par>
                              <p:par>
                                <p:cTn id="111" presetID="12" presetClass="entr" presetSubtype="4" fill="hold" nodeType="withEffect">
                                  <p:stCondLst>
                                    <p:cond delay="0"/>
                                  </p:stCondLst>
                                  <p:childTnLst>
                                    <p:set>
                                      <p:cBhvr>
                                        <p:cTn id="112" dur="1" fill="hold">
                                          <p:stCondLst>
                                            <p:cond delay="0"/>
                                          </p:stCondLst>
                                        </p:cTn>
                                        <p:tgtEl>
                                          <p:spTgt spid="396"/>
                                        </p:tgtEl>
                                        <p:attrNameLst>
                                          <p:attrName>style.visibility</p:attrName>
                                        </p:attrNameLst>
                                      </p:cBhvr>
                                      <p:to>
                                        <p:strVal val="visible"/>
                                      </p:to>
                                    </p:set>
                                    <p:anim calcmode="lin" valueType="num">
                                      <p:cBhvr additive="base">
                                        <p:cTn id="113" dur="500"/>
                                        <p:tgtEl>
                                          <p:spTgt spid="396"/>
                                        </p:tgtEl>
                                        <p:attrNameLst>
                                          <p:attrName>ppt_y</p:attrName>
                                        </p:attrNameLst>
                                      </p:cBhvr>
                                      <p:tavLst>
                                        <p:tav tm="0">
                                          <p:val>
                                            <p:strVal val="#ppt_y+#ppt_h*1.125000"/>
                                          </p:val>
                                        </p:tav>
                                        <p:tav tm="100000">
                                          <p:val>
                                            <p:strVal val="#ppt_y"/>
                                          </p:val>
                                        </p:tav>
                                      </p:tavLst>
                                    </p:anim>
                                    <p:animEffect transition="in" filter="wipe(up)">
                                      <p:cBhvr>
                                        <p:cTn id="114" dur="500"/>
                                        <p:tgtEl>
                                          <p:spTgt spid="396"/>
                                        </p:tgtEl>
                                      </p:cBhvr>
                                    </p:animEffect>
                                  </p:childTnLst>
                                </p:cTn>
                              </p:par>
                              <p:par>
                                <p:cTn id="115" presetID="12" presetClass="entr" presetSubtype="4"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anim calcmode="lin" valueType="num">
                                      <p:cBhvr additive="base">
                                        <p:cTn id="117" dur="500"/>
                                        <p:tgtEl>
                                          <p:spTgt spid="145"/>
                                        </p:tgtEl>
                                        <p:attrNameLst>
                                          <p:attrName>ppt_y</p:attrName>
                                        </p:attrNameLst>
                                      </p:cBhvr>
                                      <p:tavLst>
                                        <p:tav tm="0">
                                          <p:val>
                                            <p:strVal val="#ppt_y+#ppt_h*1.125000"/>
                                          </p:val>
                                        </p:tav>
                                        <p:tav tm="100000">
                                          <p:val>
                                            <p:strVal val="#ppt_y"/>
                                          </p:val>
                                        </p:tav>
                                      </p:tavLst>
                                    </p:anim>
                                    <p:animEffect transition="in" filter="wipe(up)">
                                      <p:cBhvr>
                                        <p:cTn id="118" dur="500"/>
                                        <p:tgtEl>
                                          <p:spTgt spid="145"/>
                                        </p:tgtEl>
                                      </p:cBhvr>
                                    </p:animEffect>
                                  </p:childTnLst>
                                </p:cTn>
                              </p:par>
                              <p:par>
                                <p:cTn id="119" presetID="12" presetClass="entr" presetSubtype="4" fill="hold" nodeType="withEffect">
                                  <p:stCondLst>
                                    <p:cond delay="0"/>
                                  </p:stCondLst>
                                  <p:childTnLst>
                                    <p:set>
                                      <p:cBhvr>
                                        <p:cTn id="120" dur="1" fill="hold">
                                          <p:stCondLst>
                                            <p:cond delay="0"/>
                                          </p:stCondLst>
                                        </p:cTn>
                                        <p:tgtEl>
                                          <p:spTgt spid="227"/>
                                        </p:tgtEl>
                                        <p:attrNameLst>
                                          <p:attrName>style.visibility</p:attrName>
                                        </p:attrNameLst>
                                      </p:cBhvr>
                                      <p:to>
                                        <p:strVal val="visible"/>
                                      </p:to>
                                    </p:set>
                                    <p:anim calcmode="lin" valueType="num">
                                      <p:cBhvr additive="base">
                                        <p:cTn id="121" dur="500"/>
                                        <p:tgtEl>
                                          <p:spTgt spid="227"/>
                                        </p:tgtEl>
                                        <p:attrNameLst>
                                          <p:attrName>ppt_y</p:attrName>
                                        </p:attrNameLst>
                                      </p:cBhvr>
                                      <p:tavLst>
                                        <p:tav tm="0">
                                          <p:val>
                                            <p:strVal val="#ppt_y+#ppt_h*1.125000"/>
                                          </p:val>
                                        </p:tav>
                                        <p:tav tm="100000">
                                          <p:val>
                                            <p:strVal val="#ppt_y"/>
                                          </p:val>
                                        </p:tav>
                                      </p:tavLst>
                                    </p:anim>
                                    <p:animEffect transition="in" filter="wipe(up)">
                                      <p:cBhvr>
                                        <p:cTn id="122" dur="500"/>
                                        <p:tgtEl>
                                          <p:spTgt spid="227"/>
                                        </p:tgtEl>
                                      </p:cBhvr>
                                    </p:animEffect>
                                  </p:childTnLst>
                                </p:cTn>
                              </p:par>
                              <p:par>
                                <p:cTn id="123" presetID="12" presetClass="entr" presetSubtype="4" fill="hold" nodeType="withEffect">
                                  <p:stCondLst>
                                    <p:cond delay="0"/>
                                  </p:stCondLst>
                                  <p:childTnLst>
                                    <p:set>
                                      <p:cBhvr>
                                        <p:cTn id="124" dur="1" fill="hold">
                                          <p:stCondLst>
                                            <p:cond delay="0"/>
                                          </p:stCondLst>
                                        </p:cTn>
                                        <p:tgtEl>
                                          <p:spTgt spid="399"/>
                                        </p:tgtEl>
                                        <p:attrNameLst>
                                          <p:attrName>style.visibility</p:attrName>
                                        </p:attrNameLst>
                                      </p:cBhvr>
                                      <p:to>
                                        <p:strVal val="visible"/>
                                      </p:to>
                                    </p:set>
                                    <p:anim calcmode="lin" valueType="num">
                                      <p:cBhvr additive="base">
                                        <p:cTn id="125" dur="500"/>
                                        <p:tgtEl>
                                          <p:spTgt spid="399"/>
                                        </p:tgtEl>
                                        <p:attrNameLst>
                                          <p:attrName>ppt_y</p:attrName>
                                        </p:attrNameLst>
                                      </p:cBhvr>
                                      <p:tavLst>
                                        <p:tav tm="0">
                                          <p:val>
                                            <p:strVal val="#ppt_y+#ppt_h*1.125000"/>
                                          </p:val>
                                        </p:tav>
                                        <p:tav tm="100000">
                                          <p:val>
                                            <p:strVal val="#ppt_y"/>
                                          </p:val>
                                        </p:tav>
                                      </p:tavLst>
                                    </p:anim>
                                    <p:animEffect transition="in" filter="wipe(up)">
                                      <p:cBhvr>
                                        <p:cTn id="126" dur="500"/>
                                        <p:tgtEl>
                                          <p:spTgt spid="399"/>
                                        </p:tgtEl>
                                      </p:cBhvr>
                                    </p:animEffect>
                                  </p:childTnLst>
                                </p:cTn>
                              </p:par>
                              <p:par>
                                <p:cTn id="127" presetID="12" presetClass="entr" presetSubtype="4" fill="hold" nodeType="withEffect">
                                  <p:stCondLst>
                                    <p:cond delay="0"/>
                                  </p:stCondLst>
                                  <p:childTnLst>
                                    <p:set>
                                      <p:cBhvr>
                                        <p:cTn id="128" dur="1" fill="hold">
                                          <p:stCondLst>
                                            <p:cond delay="0"/>
                                          </p:stCondLst>
                                        </p:cTn>
                                        <p:tgtEl>
                                          <p:spTgt spid="400"/>
                                        </p:tgtEl>
                                        <p:attrNameLst>
                                          <p:attrName>style.visibility</p:attrName>
                                        </p:attrNameLst>
                                      </p:cBhvr>
                                      <p:to>
                                        <p:strVal val="visible"/>
                                      </p:to>
                                    </p:set>
                                    <p:anim calcmode="lin" valueType="num">
                                      <p:cBhvr additive="base">
                                        <p:cTn id="129" dur="500"/>
                                        <p:tgtEl>
                                          <p:spTgt spid="400"/>
                                        </p:tgtEl>
                                        <p:attrNameLst>
                                          <p:attrName>ppt_y</p:attrName>
                                        </p:attrNameLst>
                                      </p:cBhvr>
                                      <p:tavLst>
                                        <p:tav tm="0">
                                          <p:val>
                                            <p:strVal val="#ppt_y+#ppt_h*1.125000"/>
                                          </p:val>
                                        </p:tav>
                                        <p:tav tm="100000">
                                          <p:val>
                                            <p:strVal val="#ppt_y"/>
                                          </p:val>
                                        </p:tav>
                                      </p:tavLst>
                                    </p:anim>
                                    <p:animEffect transition="in" filter="wipe(up)">
                                      <p:cBhvr>
                                        <p:cTn id="130" dur="500"/>
                                        <p:tgtEl>
                                          <p:spTgt spid="400"/>
                                        </p:tgtEl>
                                      </p:cBhvr>
                                    </p:animEffect>
                                  </p:childTnLst>
                                </p:cTn>
                              </p:par>
                              <p:par>
                                <p:cTn id="131" presetID="12" presetClass="entr" presetSubtype="4"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 calcmode="lin" valueType="num">
                                      <p:cBhvr additive="base">
                                        <p:cTn id="133" dur="500"/>
                                        <p:tgtEl>
                                          <p:spTgt spid="146"/>
                                        </p:tgtEl>
                                        <p:attrNameLst>
                                          <p:attrName>ppt_y</p:attrName>
                                        </p:attrNameLst>
                                      </p:cBhvr>
                                      <p:tavLst>
                                        <p:tav tm="0">
                                          <p:val>
                                            <p:strVal val="#ppt_y+#ppt_h*1.125000"/>
                                          </p:val>
                                        </p:tav>
                                        <p:tav tm="100000">
                                          <p:val>
                                            <p:strVal val="#ppt_y"/>
                                          </p:val>
                                        </p:tav>
                                      </p:tavLst>
                                    </p:anim>
                                    <p:animEffect transition="in" filter="wipe(up)">
                                      <p:cBhvr>
                                        <p:cTn id="134" dur="500"/>
                                        <p:tgtEl>
                                          <p:spTgt spid="146"/>
                                        </p:tgtEl>
                                      </p:cBhvr>
                                    </p:animEffect>
                                  </p:childTnLst>
                                </p:cTn>
                              </p:par>
                              <p:par>
                                <p:cTn id="135" presetID="12" presetClass="entr" presetSubtype="4" fill="hold" nodeType="withEffect">
                                  <p:stCondLst>
                                    <p:cond delay="0"/>
                                  </p:stCondLst>
                                  <p:childTnLst>
                                    <p:set>
                                      <p:cBhvr>
                                        <p:cTn id="136" dur="1" fill="hold">
                                          <p:stCondLst>
                                            <p:cond delay="0"/>
                                          </p:stCondLst>
                                        </p:cTn>
                                        <p:tgtEl>
                                          <p:spTgt spid="139"/>
                                        </p:tgtEl>
                                        <p:attrNameLst>
                                          <p:attrName>style.visibility</p:attrName>
                                        </p:attrNameLst>
                                      </p:cBhvr>
                                      <p:to>
                                        <p:strVal val="visible"/>
                                      </p:to>
                                    </p:set>
                                    <p:anim calcmode="lin" valueType="num">
                                      <p:cBhvr additive="base">
                                        <p:cTn id="137" dur="500"/>
                                        <p:tgtEl>
                                          <p:spTgt spid="139"/>
                                        </p:tgtEl>
                                        <p:attrNameLst>
                                          <p:attrName>ppt_y</p:attrName>
                                        </p:attrNameLst>
                                      </p:cBhvr>
                                      <p:tavLst>
                                        <p:tav tm="0">
                                          <p:val>
                                            <p:strVal val="#ppt_y+#ppt_h*1.125000"/>
                                          </p:val>
                                        </p:tav>
                                        <p:tav tm="100000">
                                          <p:val>
                                            <p:strVal val="#ppt_y"/>
                                          </p:val>
                                        </p:tav>
                                      </p:tavLst>
                                    </p:anim>
                                    <p:animEffect transition="in" filter="wipe(up)">
                                      <p:cBhvr>
                                        <p:cTn id="138" dur="500"/>
                                        <p:tgtEl>
                                          <p:spTgt spid="139"/>
                                        </p:tgtEl>
                                      </p:cBhvr>
                                    </p:animEffect>
                                  </p:childTnLst>
                                </p:cTn>
                              </p:par>
                              <p:par>
                                <p:cTn id="139" presetID="12" presetClass="entr" presetSubtype="4" fill="hold" grpId="0" nodeType="withEffect">
                                  <p:stCondLst>
                                    <p:cond delay="0"/>
                                  </p:stCondLst>
                                  <p:childTnLst>
                                    <p:set>
                                      <p:cBhvr>
                                        <p:cTn id="140" dur="1" fill="hold">
                                          <p:stCondLst>
                                            <p:cond delay="0"/>
                                          </p:stCondLst>
                                        </p:cTn>
                                        <p:tgtEl>
                                          <p:spTgt spid="402"/>
                                        </p:tgtEl>
                                        <p:attrNameLst>
                                          <p:attrName>style.visibility</p:attrName>
                                        </p:attrNameLst>
                                      </p:cBhvr>
                                      <p:to>
                                        <p:strVal val="visible"/>
                                      </p:to>
                                    </p:set>
                                    <p:anim calcmode="lin" valueType="num">
                                      <p:cBhvr additive="base">
                                        <p:cTn id="141" dur="500"/>
                                        <p:tgtEl>
                                          <p:spTgt spid="402"/>
                                        </p:tgtEl>
                                        <p:attrNameLst>
                                          <p:attrName>ppt_y</p:attrName>
                                        </p:attrNameLst>
                                      </p:cBhvr>
                                      <p:tavLst>
                                        <p:tav tm="0">
                                          <p:val>
                                            <p:strVal val="#ppt_y+#ppt_h*1.125000"/>
                                          </p:val>
                                        </p:tav>
                                        <p:tav tm="100000">
                                          <p:val>
                                            <p:strVal val="#ppt_y"/>
                                          </p:val>
                                        </p:tav>
                                      </p:tavLst>
                                    </p:anim>
                                    <p:animEffect transition="in" filter="wipe(up)">
                                      <p:cBhvr>
                                        <p:cTn id="142" dur="500"/>
                                        <p:tgtEl>
                                          <p:spTgt spid="402"/>
                                        </p:tgtEl>
                                      </p:cBhvr>
                                    </p:animEffect>
                                  </p:childTnLst>
                                </p:cTn>
                              </p:par>
                              <p:par>
                                <p:cTn id="143" presetID="12" presetClass="entr" presetSubtype="4" fill="hold" nodeType="withEffect">
                                  <p:stCondLst>
                                    <p:cond delay="0"/>
                                  </p:stCondLst>
                                  <p:childTnLst>
                                    <p:set>
                                      <p:cBhvr>
                                        <p:cTn id="144" dur="1" fill="hold">
                                          <p:stCondLst>
                                            <p:cond delay="0"/>
                                          </p:stCondLst>
                                        </p:cTn>
                                        <p:tgtEl>
                                          <p:spTgt spid="430"/>
                                        </p:tgtEl>
                                        <p:attrNameLst>
                                          <p:attrName>style.visibility</p:attrName>
                                        </p:attrNameLst>
                                      </p:cBhvr>
                                      <p:to>
                                        <p:strVal val="visible"/>
                                      </p:to>
                                    </p:set>
                                    <p:anim calcmode="lin" valueType="num">
                                      <p:cBhvr additive="base">
                                        <p:cTn id="145" dur="500"/>
                                        <p:tgtEl>
                                          <p:spTgt spid="430"/>
                                        </p:tgtEl>
                                        <p:attrNameLst>
                                          <p:attrName>ppt_y</p:attrName>
                                        </p:attrNameLst>
                                      </p:cBhvr>
                                      <p:tavLst>
                                        <p:tav tm="0">
                                          <p:val>
                                            <p:strVal val="#ppt_y+#ppt_h*1.125000"/>
                                          </p:val>
                                        </p:tav>
                                        <p:tav tm="100000">
                                          <p:val>
                                            <p:strVal val="#ppt_y"/>
                                          </p:val>
                                        </p:tav>
                                      </p:tavLst>
                                    </p:anim>
                                    <p:animEffect transition="in" filter="wipe(up)">
                                      <p:cBhvr>
                                        <p:cTn id="146" dur="500"/>
                                        <p:tgtEl>
                                          <p:spTgt spid="430"/>
                                        </p:tgtEl>
                                      </p:cBhvr>
                                    </p:animEffect>
                                  </p:childTnLst>
                                </p:cTn>
                              </p:par>
                              <p:par>
                                <p:cTn id="147" presetID="12" presetClass="entr" presetSubtype="4" fill="hold" nodeType="withEffect">
                                  <p:stCondLst>
                                    <p:cond delay="0"/>
                                  </p:stCondLst>
                                  <p:childTnLst>
                                    <p:set>
                                      <p:cBhvr>
                                        <p:cTn id="148" dur="1" fill="hold">
                                          <p:stCondLst>
                                            <p:cond delay="0"/>
                                          </p:stCondLst>
                                        </p:cTn>
                                        <p:tgtEl>
                                          <p:spTgt spid="224"/>
                                        </p:tgtEl>
                                        <p:attrNameLst>
                                          <p:attrName>style.visibility</p:attrName>
                                        </p:attrNameLst>
                                      </p:cBhvr>
                                      <p:to>
                                        <p:strVal val="visible"/>
                                      </p:to>
                                    </p:set>
                                    <p:anim calcmode="lin" valueType="num">
                                      <p:cBhvr additive="base">
                                        <p:cTn id="149" dur="500"/>
                                        <p:tgtEl>
                                          <p:spTgt spid="224"/>
                                        </p:tgtEl>
                                        <p:attrNameLst>
                                          <p:attrName>ppt_y</p:attrName>
                                        </p:attrNameLst>
                                      </p:cBhvr>
                                      <p:tavLst>
                                        <p:tav tm="0">
                                          <p:val>
                                            <p:strVal val="#ppt_y+#ppt_h*1.125000"/>
                                          </p:val>
                                        </p:tav>
                                        <p:tav tm="100000">
                                          <p:val>
                                            <p:strVal val="#ppt_y"/>
                                          </p:val>
                                        </p:tav>
                                      </p:tavLst>
                                    </p:anim>
                                    <p:animEffect transition="in" filter="wipe(up)">
                                      <p:cBhvr>
                                        <p:cTn id="150" dur="500"/>
                                        <p:tgtEl>
                                          <p:spTgt spid="224"/>
                                        </p:tgtEl>
                                      </p:cBhvr>
                                    </p:animEffect>
                                  </p:childTnLst>
                                </p:cTn>
                              </p:par>
                              <p:par>
                                <p:cTn id="151" presetID="12" presetClass="entr" presetSubtype="4" fill="hold" grpId="0" nodeType="withEffect">
                                  <p:stCondLst>
                                    <p:cond delay="0"/>
                                  </p:stCondLst>
                                  <p:childTnLst>
                                    <p:set>
                                      <p:cBhvr>
                                        <p:cTn id="152" dur="1" fill="hold">
                                          <p:stCondLst>
                                            <p:cond delay="0"/>
                                          </p:stCondLst>
                                        </p:cTn>
                                        <p:tgtEl>
                                          <p:spTgt spid="389"/>
                                        </p:tgtEl>
                                        <p:attrNameLst>
                                          <p:attrName>style.visibility</p:attrName>
                                        </p:attrNameLst>
                                      </p:cBhvr>
                                      <p:to>
                                        <p:strVal val="visible"/>
                                      </p:to>
                                    </p:set>
                                    <p:anim calcmode="lin" valueType="num">
                                      <p:cBhvr additive="base">
                                        <p:cTn id="153" dur="500"/>
                                        <p:tgtEl>
                                          <p:spTgt spid="389"/>
                                        </p:tgtEl>
                                        <p:attrNameLst>
                                          <p:attrName>ppt_y</p:attrName>
                                        </p:attrNameLst>
                                      </p:cBhvr>
                                      <p:tavLst>
                                        <p:tav tm="0">
                                          <p:val>
                                            <p:strVal val="#ppt_y+#ppt_h*1.125000"/>
                                          </p:val>
                                        </p:tav>
                                        <p:tav tm="100000">
                                          <p:val>
                                            <p:strVal val="#ppt_y"/>
                                          </p:val>
                                        </p:tav>
                                      </p:tavLst>
                                    </p:anim>
                                    <p:animEffect transition="in" filter="wipe(up)">
                                      <p:cBhvr>
                                        <p:cTn id="154" dur="500"/>
                                        <p:tgtEl>
                                          <p:spTgt spid="389"/>
                                        </p:tgtEl>
                                      </p:cBhvr>
                                    </p:animEffect>
                                  </p:childTnLst>
                                </p:cTn>
                              </p:par>
                              <p:par>
                                <p:cTn id="155" presetID="12" presetClass="entr" presetSubtype="4" fill="hold" nodeType="withEffect">
                                  <p:stCondLst>
                                    <p:cond delay="0"/>
                                  </p:stCondLst>
                                  <p:childTnLst>
                                    <p:set>
                                      <p:cBhvr>
                                        <p:cTn id="156" dur="1" fill="hold">
                                          <p:stCondLst>
                                            <p:cond delay="0"/>
                                          </p:stCondLst>
                                        </p:cTn>
                                        <p:tgtEl>
                                          <p:spTgt spid="388"/>
                                        </p:tgtEl>
                                        <p:attrNameLst>
                                          <p:attrName>style.visibility</p:attrName>
                                        </p:attrNameLst>
                                      </p:cBhvr>
                                      <p:to>
                                        <p:strVal val="visible"/>
                                      </p:to>
                                    </p:set>
                                    <p:anim calcmode="lin" valueType="num">
                                      <p:cBhvr additive="base">
                                        <p:cTn id="157" dur="500"/>
                                        <p:tgtEl>
                                          <p:spTgt spid="388"/>
                                        </p:tgtEl>
                                        <p:attrNameLst>
                                          <p:attrName>ppt_y</p:attrName>
                                        </p:attrNameLst>
                                      </p:cBhvr>
                                      <p:tavLst>
                                        <p:tav tm="0">
                                          <p:val>
                                            <p:strVal val="#ppt_y+#ppt_h*1.125000"/>
                                          </p:val>
                                        </p:tav>
                                        <p:tav tm="100000">
                                          <p:val>
                                            <p:strVal val="#ppt_y"/>
                                          </p:val>
                                        </p:tav>
                                      </p:tavLst>
                                    </p:anim>
                                    <p:animEffect transition="in" filter="wipe(up)">
                                      <p:cBhvr>
                                        <p:cTn id="158" dur="500"/>
                                        <p:tgtEl>
                                          <p:spTgt spid="388"/>
                                        </p:tgtEl>
                                      </p:cBhvr>
                                    </p:animEffect>
                                  </p:childTnLst>
                                </p:cTn>
                              </p:par>
                              <p:par>
                                <p:cTn id="159" presetID="12" presetClass="entr" presetSubtype="4" fill="hold" nodeType="withEffect">
                                  <p:stCondLst>
                                    <p:cond delay="0"/>
                                  </p:stCondLst>
                                  <p:childTnLst>
                                    <p:set>
                                      <p:cBhvr>
                                        <p:cTn id="160" dur="1" fill="hold">
                                          <p:stCondLst>
                                            <p:cond delay="0"/>
                                          </p:stCondLst>
                                        </p:cTn>
                                        <p:tgtEl>
                                          <p:spTgt spid="401"/>
                                        </p:tgtEl>
                                        <p:attrNameLst>
                                          <p:attrName>style.visibility</p:attrName>
                                        </p:attrNameLst>
                                      </p:cBhvr>
                                      <p:to>
                                        <p:strVal val="visible"/>
                                      </p:to>
                                    </p:set>
                                    <p:anim calcmode="lin" valueType="num">
                                      <p:cBhvr additive="base">
                                        <p:cTn id="161" dur="500"/>
                                        <p:tgtEl>
                                          <p:spTgt spid="401"/>
                                        </p:tgtEl>
                                        <p:attrNameLst>
                                          <p:attrName>ppt_y</p:attrName>
                                        </p:attrNameLst>
                                      </p:cBhvr>
                                      <p:tavLst>
                                        <p:tav tm="0">
                                          <p:val>
                                            <p:strVal val="#ppt_y+#ppt_h*1.125000"/>
                                          </p:val>
                                        </p:tav>
                                        <p:tav tm="100000">
                                          <p:val>
                                            <p:strVal val="#ppt_y"/>
                                          </p:val>
                                        </p:tav>
                                      </p:tavLst>
                                    </p:anim>
                                    <p:animEffect transition="in" filter="wipe(up)">
                                      <p:cBhvr>
                                        <p:cTn id="162"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89" grpId="0" animBg="1"/>
      <p:bldP spid="387" grpId="0" animBg="1"/>
      <p:bldP spid="402" grpId="0" animBg="1"/>
      <p:bldP spid="3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49313" y="4306209"/>
            <a:ext cx="7459474" cy="543942"/>
            <a:chOff x="849313" y="4306209"/>
            <a:chExt cx="7459474" cy="543942"/>
          </a:xfrm>
        </p:grpSpPr>
        <p:sp>
          <p:nvSpPr>
            <p:cNvPr id="29" name="Rectangle 28"/>
            <p:cNvSpPr/>
            <p:nvPr/>
          </p:nvSpPr>
          <p:spPr>
            <a:xfrm>
              <a:off x="849313" y="4306209"/>
              <a:ext cx="7459474" cy="543942"/>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600" dirty="0" smtClean="0">
                  <a:solidFill>
                    <a:schemeClr val="accent1"/>
                  </a:solidFill>
                  <a:latin typeface="Roboto Light"/>
                  <a:cs typeface="Roboto Light"/>
                </a:rPr>
                <a:t>99.999% Uptime – Five 9s Availability</a:t>
              </a:r>
            </a:p>
          </p:txBody>
        </p:sp>
        <p:pic>
          <p:nvPicPr>
            <p:cNvPr id="2" name="Picture 1"/>
            <p:cNvPicPr>
              <a:picLocks noChangeAspect="1"/>
            </p:cNvPicPr>
            <p:nvPr/>
          </p:nvPicPr>
          <p:blipFill>
            <a:blip r:embed="rId2"/>
            <a:stretch>
              <a:fillRect/>
            </a:stretch>
          </p:blipFill>
          <p:spPr>
            <a:xfrm>
              <a:off x="2415425" y="4401596"/>
              <a:ext cx="360000" cy="360000"/>
            </a:xfrm>
            <a:prstGeom prst="rect">
              <a:avLst/>
            </a:prstGeom>
          </p:spPr>
        </p:pic>
      </p:grpSp>
      <p:grpSp>
        <p:nvGrpSpPr>
          <p:cNvPr id="64" name="Group 63"/>
          <p:cNvGrpSpPr/>
          <p:nvPr/>
        </p:nvGrpSpPr>
        <p:grpSpPr>
          <a:xfrm>
            <a:off x="851312" y="899027"/>
            <a:ext cx="1800000" cy="1620000"/>
            <a:chOff x="863886" y="899027"/>
            <a:chExt cx="1800000" cy="1620000"/>
          </a:xfrm>
        </p:grpSpPr>
        <p:sp>
          <p:nvSpPr>
            <p:cNvPr id="21" name="Rectangle 20"/>
            <p:cNvSpPr/>
            <p:nvPr/>
          </p:nvSpPr>
          <p:spPr>
            <a:xfrm>
              <a:off x="863886" y="899027"/>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lstStyle/>
            <a:p>
              <a:pPr algn="ctr"/>
              <a:r>
                <a:rPr lang="en-US" sz="1200" dirty="0">
                  <a:solidFill>
                    <a:schemeClr val="accent3"/>
                  </a:solidFill>
                  <a:latin typeface="Roboto Light"/>
                  <a:cs typeface="Roboto Light"/>
                </a:rPr>
                <a:t>No </a:t>
              </a:r>
              <a:r>
                <a:rPr lang="en-US" sz="1200" dirty="0" smtClean="0">
                  <a:solidFill>
                    <a:schemeClr val="accent3"/>
                  </a:solidFill>
                  <a:latin typeface="Roboto Light"/>
                  <a:cs typeface="Roboto Light"/>
                </a:rPr>
                <a:t>Single Point </a:t>
              </a:r>
              <a:r>
                <a:rPr lang="en-US" sz="1200" dirty="0">
                  <a:solidFill>
                    <a:schemeClr val="accent3"/>
                  </a:solidFill>
                  <a:latin typeface="Roboto Light"/>
                  <a:cs typeface="Roboto Light"/>
                </a:rPr>
                <a:t>of </a:t>
              </a:r>
              <a:r>
                <a:rPr lang="en-US" sz="1200" dirty="0" smtClean="0">
                  <a:solidFill>
                    <a:schemeClr val="accent3"/>
                  </a:solidFill>
                  <a:latin typeface="Roboto Light"/>
                  <a:cs typeface="Roboto Light"/>
                </a:rPr>
                <a:t>Failure</a:t>
              </a:r>
            </a:p>
            <a:p>
              <a:pPr algn="ctr"/>
              <a:endParaRPr lang="en-US" sz="1200" dirty="0">
                <a:solidFill>
                  <a:schemeClr val="accent3"/>
                </a:solidFill>
                <a:latin typeface="Roboto Light"/>
                <a:cs typeface="Roboto Light"/>
              </a:endParaRPr>
            </a:p>
          </p:txBody>
        </p:sp>
        <p:pic>
          <p:nvPicPr>
            <p:cNvPr id="6" name="Picture 5"/>
            <p:cNvPicPr>
              <a:picLocks noChangeAspect="1"/>
            </p:cNvPicPr>
            <p:nvPr/>
          </p:nvPicPr>
          <p:blipFill>
            <a:blip r:embed="rId3"/>
            <a:stretch>
              <a:fillRect/>
            </a:stretch>
          </p:blipFill>
          <p:spPr>
            <a:xfrm>
              <a:off x="1382624" y="1048463"/>
              <a:ext cx="720000" cy="720000"/>
            </a:xfrm>
            <a:prstGeom prst="rect">
              <a:avLst/>
            </a:prstGeom>
          </p:spPr>
        </p:pic>
      </p:grpSp>
      <p:grpSp>
        <p:nvGrpSpPr>
          <p:cNvPr id="65" name="Group 64"/>
          <p:cNvGrpSpPr/>
          <p:nvPr/>
        </p:nvGrpSpPr>
        <p:grpSpPr>
          <a:xfrm>
            <a:off x="2733825" y="897914"/>
            <a:ext cx="1800000" cy="1620000"/>
            <a:chOff x="2746399" y="897914"/>
            <a:chExt cx="1800000" cy="1620000"/>
          </a:xfrm>
        </p:grpSpPr>
        <p:sp>
          <p:nvSpPr>
            <p:cNvPr id="22" name="Rectangle 21"/>
            <p:cNvSpPr/>
            <p:nvPr/>
          </p:nvSpPr>
          <p:spPr>
            <a:xfrm>
              <a:off x="2746399" y="897914"/>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lstStyle/>
            <a:p>
              <a:pPr algn="ctr"/>
              <a:r>
                <a:rPr lang="en-US" sz="1200" dirty="0">
                  <a:solidFill>
                    <a:schemeClr val="accent3"/>
                  </a:solidFill>
                  <a:latin typeface="Roboto Light"/>
                  <a:cs typeface="Roboto Light"/>
                </a:rPr>
                <a:t>Fully </a:t>
              </a:r>
              <a:r>
                <a:rPr lang="en-US" sz="1200" dirty="0" smtClean="0">
                  <a:solidFill>
                    <a:schemeClr val="accent3"/>
                  </a:solidFill>
                  <a:latin typeface="Roboto Light"/>
                  <a:cs typeface="Roboto Light"/>
                </a:rPr>
                <a:t>Redundant Components</a:t>
              </a:r>
              <a:endParaRPr lang="en-US" sz="1200" dirty="0">
                <a:solidFill>
                  <a:schemeClr val="accent3"/>
                </a:solidFill>
                <a:latin typeface="Roboto Light"/>
                <a:cs typeface="Roboto Light"/>
              </a:endParaRPr>
            </a:p>
          </p:txBody>
        </p:sp>
        <p:pic>
          <p:nvPicPr>
            <p:cNvPr id="7" name="Picture 6"/>
            <p:cNvPicPr>
              <a:picLocks noChangeAspect="1"/>
            </p:cNvPicPr>
            <p:nvPr/>
          </p:nvPicPr>
          <p:blipFill>
            <a:blip r:embed="rId4"/>
            <a:stretch>
              <a:fillRect/>
            </a:stretch>
          </p:blipFill>
          <p:spPr>
            <a:xfrm>
              <a:off x="3262506" y="1092471"/>
              <a:ext cx="720000" cy="720000"/>
            </a:xfrm>
            <a:prstGeom prst="rect">
              <a:avLst/>
            </a:prstGeom>
          </p:spPr>
        </p:pic>
      </p:grpSp>
      <p:grpSp>
        <p:nvGrpSpPr>
          <p:cNvPr id="66" name="Group 65"/>
          <p:cNvGrpSpPr/>
          <p:nvPr/>
        </p:nvGrpSpPr>
        <p:grpSpPr>
          <a:xfrm>
            <a:off x="4625724" y="895768"/>
            <a:ext cx="1800000" cy="1620000"/>
            <a:chOff x="4638298" y="895768"/>
            <a:chExt cx="1800000" cy="1620000"/>
          </a:xfrm>
        </p:grpSpPr>
        <p:sp>
          <p:nvSpPr>
            <p:cNvPr id="23" name="Rectangle 22"/>
            <p:cNvSpPr/>
            <p:nvPr/>
          </p:nvSpPr>
          <p:spPr>
            <a:xfrm>
              <a:off x="4638298" y="895768"/>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3"/>
                  </a:solidFill>
                  <a:latin typeface="Roboto Light"/>
                  <a:cs typeface="Roboto Light"/>
                </a:rPr>
                <a:t>Active</a:t>
              </a:r>
              <a:r>
                <a:rPr lang="en-US" sz="1200" dirty="0" smtClean="0">
                  <a:solidFill>
                    <a:schemeClr val="accent3"/>
                  </a:solidFill>
                  <a:latin typeface="Roboto Light"/>
                  <a:cs typeface="Roboto Light"/>
                </a:rPr>
                <a:t>-Active Storage Controllers</a:t>
              </a:r>
              <a:endParaRPr lang="en-US" sz="1200" dirty="0">
                <a:solidFill>
                  <a:schemeClr val="accent3"/>
                </a:solidFill>
                <a:latin typeface="Roboto Light"/>
                <a:cs typeface="Roboto Light"/>
              </a:endParaRPr>
            </a:p>
          </p:txBody>
        </p:sp>
        <p:grpSp>
          <p:nvGrpSpPr>
            <p:cNvPr id="49" name="Group 48"/>
            <p:cNvGrpSpPr/>
            <p:nvPr/>
          </p:nvGrpSpPr>
          <p:grpSpPr>
            <a:xfrm>
              <a:off x="5158421" y="1270671"/>
              <a:ext cx="721907" cy="427604"/>
              <a:chOff x="7390122" y="2457451"/>
              <a:chExt cx="721907" cy="427604"/>
            </a:xfrm>
          </p:grpSpPr>
          <p:grpSp>
            <p:nvGrpSpPr>
              <p:cNvPr id="50" name="Group 49"/>
              <p:cNvGrpSpPr/>
              <p:nvPr/>
            </p:nvGrpSpPr>
            <p:grpSpPr>
              <a:xfrm>
                <a:off x="7390122" y="2457451"/>
                <a:ext cx="718732" cy="160904"/>
                <a:chOff x="7390122" y="2457451"/>
                <a:chExt cx="718732" cy="160904"/>
              </a:xfrm>
            </p:grpSpPr>
            <p:sp>
              <p:nvSpPr>
                <p:cNvPr id="58" name="Rounded Rectangle 57"/>
                <p:cNvSpPr/>
                <p:nvPr/>
              </p:nvSpPr>
              <p:spPr>
                <a:xfrm>
                  <a:off x="7390122" y="2457451"/>
                  <a:ext cx="718732" cy="160904"/>
                </a:xfrm>
                <a:prstGeom prst="roundRect">
                  <a:avLst>
                    <a:gd name="adj" fmla="val 5174"/>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sp>
              <p:nvSpPr>
                <p:cNvPr id="59" name="Rounded Rectangle 58"/>
                <p:cNvSpPr/>
                <p:nvPr/>
              </p:nvSpPr>
              <p:spPr>
                <a:xfrm>
                  <a:off x="7433461" y="2504810"/>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sp>
              <p:nvSpPr>
                <p:cNvPr id="60" name="Rounded Rectangle 59"/>
                <p:cNvSpPr/>
                <p:nvPr/>
              </p:nvSpPr>
              <p:spPr>
                <a:xfrm>
                  <a:off x="7682588" y="2504453"/>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1" name="Group 60"/>
                <p:cNvGrpSpPr/>
                <p:nvPr/>
              </p:nvGrpSpPr>
              <p:grpSpPr>
                <a:xfrm>
                  <a:off x="7991763" y="2531775"/>
                  <a:ext cx="36371" cy="82357"/>
                  <a:chOff x="8080023" y="1429143"/>
                  <a:chExt cx="108032" cy="244621"/>
                </a:xfrm>
                <a:noFill/>
              </p:grpSpPr>
              <p:sp>
                <p:nvSpPr>
                  <p:cNvPr id="62" name="Rounded Rectangle 61"/>
                  <p:cNvSpPr/>
                  <p:nvPr/>
                </p:nvSpPr>
                <p:spPr>
                  <a:xfrm>
                    <a:off x="8080055" y="1429143"/>
                    <a:ext cx="108000" cy="108000"/>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8080023" y="1565764"/>
                    <a:ext cx="108000" cy="108000"/>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51" name="Group 50"/>
              <p:cNvGrpSpPr/>
              <p:nvPr/>
            </p:nvGrpSpPr>
            <p:grpSpPr>
              <a:xfrm>
                <a:off x="7393297" y="2724151"/>
                <a:ext cx="718732" cy="160904"/>
                <a:chOff x="7390122" y="2489201"/>
                <a:chExt cx="718732" cy="160904"/>
              </a:xfrm>
            </p:grpSpPr>
            <p:sp>
              <p:nvSpPr>
                <p:cNvPr id="52" name="Rounded Rectangle 51"/>
                <p:cNvSpPr/>
                <p:nvPr/>
              </p:nvSpPr>
              <p:spPr>
                <a:xfrm>
                  <a:off x="7390122" y="2489201"/>
                  <a:ext cx="718732" cy="160904"/>
                </a:xfrm>
                <a:prstGeom prst="roundRect">
                  <a:avLst>
                    <a:gd name="adj" fmla="val 5174"/>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sp>
              <p:nvSpPr>
                <p:cNvPr id="53" name="Rounded Rectangle 52"/>
                <p:cNvSpPr/>
                <p:nvPr/>
              </p:nvSpPr>
              <p:spPr>
                <a:xfrm>
                  <a:off x="7433461" y="2536560"/>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sp>
              <p:nvSpPr>
                <p:cNvPr id="54" name="Rounded Rectangle 53"/>
                <p:cNvSpPr/>
                <p:nvPr/>
              </p:nvSpPr>
              <p:spPr>
                <a:xfrm>
                  <a:off x="7682588" y="2536203"/>
                  <a:ext cx="242405" cy="60601"/>
                </a:xfrm>
                <a:prstGeom prst="roundRect">
                  <a:avLst/>
                </a:prstGeom>
                <a:no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5" name="Group 54"/>
                <p:cNvGrpSpPr/>
                <p:nvPr/>
              </p:nvGrpSpPr>
              <p:grpSpPr>
                <a:xfrm>
                  <a:off x="7991763" y="2563527"/>
                  <a:ext cx="36371" cy="82357"/>
                  <a:chOff x="8080023" y="1523453"/>
                  <a:chExt cx="108032" cy="244620"/>
                </a:xfrm>
                <a:noFill/>
              </p:grpSpPr>
              <p:sp>
                <p:nvSpPr>
                  <p:cNvPr id="56" name="Rounded Rectangle 55"/>
                  <p:cNvSpPr/>
                  <p:nvPr/>
                </p:nvSpPr>
                <p:spPr>
                  <a:xfrm>
                    <a:off x="8080056" y="1523453"/>
                    <a:ext cx="107999" cy="108001"/>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8080023" y="1660072"/>
                    <a:ext cx="107999" cy="108001"/>
                  </a:xfrm>
                  <a:prstGeom prst="roundRect">
                    <a:avLst/>
                  </a:prstGeom>
                  <a:grpFill/>
                  <a:ln w="254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grpSp>
      <p:grpSp>
        <p:nvGrpSpPr>
          <p:cNvPr id="67" name="Group 66"/>
          <p:cNvGrpSpPr/>
          <p:nvPr/>
        </p:nvGrpSpPr>
        <p:grpSpPr>
          <a:xfrm>
            <a:off x="6497818" y="895767"/>
            <a:ext cx="1800000" cy="1620000"/>
            <a:chOff x="6510392" y="895767"/>
            <a:chExt cx="1800000" cy="1620000"/>
          </a:xfrm>
        </p:grpSpPr>
        <p:sp>
          <p:nvSpPr>
            <p:cNvPr id="24" name="Rectangle 23"/>
            <p:cNvSpPr/>
            <p:nvPr/>
          </p:nvSpPr>
          <p:spPr>
            <a:xfrm>
              <a:off x="6510392" y="895767"/>
              <a:ext cx="1800000" cy="1620000"/>
            </a:xfrm>
            <a:prstGeom prst="rect">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3"/>
                  </a:solidFill>
                  <a:latin typeface="Roboto Light"/>
                  <a:cs typeface="Roboto Light"/>
                </a:rPr>
                <a:t>Hot </a:t>
              </a:r>
              <a:r>
                <a:rPr lang="en-US" sz="1200" dirty="0" smtClean="0">
                  <a:solidFill>
                    <a:schemeClr val="accent3"/>
                  </a:solidFill>
                  <a:latin typeface="Roboto Light"/>
                  <a:cs typeface="Roboto Light"/>
                </a:rPr>
                <a:t>Swappable Modular Design</a:t>
              </a:r>
              <a:endParaRPr lang="en-US" sz="1200" dirty="0">
                <a:solidFill>
                  <a:schemeClr val="accent3"/>
                </a:solidFill>
                <a:latin typeface="Roboto Light"/>
                <a:cs typeface="Roboto Light"/>
              </a:endParaRPr>
            </a:p>
          </p:txBody>
        </p:sp>
        <p:pic>
          <p:nvPicPr>
            <p:cNvPr id="10" name="Picture 9"/>
            <p:cNvPicPr>
              <a:picLocks noChangeAspect="1"/>
            </p:cNvPicPr>
            <p:nvPr/>
          </p:nvPicPr>
          <p:blipFill>
            <a:blip r:embed="rId5"/>
            <a:stretch>
              <a:fillRect/>
            </a:stretch>
          </p:blipFill>
          <p:spPr>
            <a:xfrm>
              <a:off x="7078864" y="1073610"/>
              <a:ext cx="648000" cy="648000"/>
            </a:xfrm>
            <a:prstGeom prst="rect">
              <a:avLst/>
            </a:prstGeom>
          </p:spPr>
        </p:pic>
      </p:grpSp>
      <p:grpSp>
        <p:nvGrpSpPr>
          <p:cNvPr id="68" name="Group 67"/>
          <p:cNvGrpSpPr/>
          <p:nvPr/>
        </p:nvGrpSpPr>
        <p:grpSpPr>
          <a:xfrm>
            <a:off x="846531" y="2604300"/>
            <a:ext cx="1800000" cy="1620000"/>
            <a:chOff x="846531" y="2604300"/>
            <a:chExt cx="1800000" cy="1620000"/>
          </a:xfrm>
        </p:grpSpPr>
        <p:sp>
          <p:nvSpPr>
            <p:cNvPr id="25" name="Rectangle 24"/>
            <p:cNvSpPr/>
            <p:nvPr/>
          </p:nvSpPr>
          <p:spPr>
            <a:xfrm>
              <a:off x="846531" y="2604300"/>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Cache </a:t>
              </a:r>
              <a:r>
                <a:rPr lang="en-US" sz="1200" dirty="0" smtClean="0">
                  <a:solidFill>
                    <a:schemeClr val="accent4"/>
                  </a:solidFill>
                  <a:latin typeface="Roboto Light"/>
                  <a:cs typeface="Roboto Light"/>
                </a:rPr>
                <a:t>Mirroring</a:t>
              </a:r>
            </a:p>
            <a:p>
              <a:pPr algn="ctr"/>
              <a:endParaRPr lang="en-US" sz="1200" dirty="0">
                <a:solidFill>
                  <a:schemeClr val="accent4"/>
                </a:solidFill>
                <a:latin typeface="Roboto Light"/>
                <a:cs typeface="Roboto Light"/>
              </a:endParaRPr>
            </a:p>
          </p:txBody>
        </p:sp>
        <p:pic>
          <p:nvPicPr>
            <p:cNvPr id="15" name="Picture 14"/>
            <p:cNvPicPr>
              <a:picLocks noChangeAspect="1"/>
            </p:cNvPicPr>
            <p:nvPr/>
          </p:nvPicPr>
          <p:blipFill>
            <a:blip r:embed="rId6"/>
            <a:stretch>
              <a:fillRect/>
            </a:stretch>
          </p:blipFill>
          <p:spPr>
            <a:xfrm>
              <a:off x="1382627" y="2827665"/>
              <a:ext cx="720000" cy="720000"/>
            </a:xfrm>
            <a:prstGeom prst="rect">
              <a:avLst/>
            </a:prstGeom>
          </p:spPr>
        </p:pic>
      </p:grpSp>
      <p:grpSp>
        <p:nvGrpSpPr>
          <p:cNvPr id="71" name="Group 70"/>
          <p:cNvGrpSpPr/>
          <p:nvPr/>
        </p:nvGrpSpPr>
        <p:grpSpPr>
          <a:xfrm>
            <a:off x="6511898" y="2604700"/>
            <a:ext cx="1800000" cy="1620000"/>
            <a:chOff x="6511898" y="2604700"/>
            <a:chExt cx="1800000" cy="1620000"/>
          </a:xfrm>
        </p:grpSpPr>
        <p:sp>
          <p:nvSpPr>
            <p:cNvPr id="28" name="Rectangle 27"/>
            <p:cNvSpPr/>
            <p:nvPr/>
          </p:nvSpPr>
          <p:spPr>
            <a:xfrm>
              <a:off x="6511898" y="2604700"/>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Non</a:t>
              </a:r>
              <a:r>
                <a:rPr lang="en-US" sz="1200" dirty="0" smtClean="0">
                  <a:solidFill>
                    <a:schemeClr val="accent4"/>
                  </a:solidFill>
                  <a:latin typeface="Roboto Light"/>
                  <a:cs typeface="Roboto Light"/>
                </a:rPr>
                <a:t>-Disruptive Firmware Upgrade</a:t>
              </a:r>
              <a:endParaRPr lang="en-US" sz="1200" dirty="0">
                <a:solidFill>
                  <a:schemeClr val="accent4"/>
                </a:solidFill>
                <a:latin typeface="Roboto Light"/>
                <a:cs typeface="Roboto Light"/>
              </a:endParaRPr>
            </a:p>
          </p:txBody>
        </p:sp>
        <p:pic>
          <p:nvPicPr>
            <p:cNvPr id="17" name="Picture 16"/>
            <p:cNvPicPr>
              <a:picLocks noChangeAspect="1"/>
            </p:cNvPicPr>
            <p:nvPr/>
          </p:nvPicPr>
          <p:blipFill>
            <a:blip r:embed="rId7"/>
            <a:stretch>
              <a:fillRect/>
            </a:stretch>
          </p:blipFill>
          <p:spPr>
            <a:xfrm>
              <a:off x="7078863" y="2764797"/>
              <a:ext cx="648000" cy="648000"/>
            </a:xfrm>
            <a:prstGeom prst="rect">
              <a:avLst/>
            </a:prstGeom>
          </p:spPr>
        </p:pic>
      </p:grpSp>
      <p:grpSp>
        <p:nvGrpSpPr>
          <p:cNvPr id="69" name="Group 68"/>
          <p:cNvGrpSpPr/>
          <p:nvPr/>
        </p:nvGrpSpPr>
        <p:grpSpPr>
          <a:xfrm>
            <a:off x="2729044" y="2606847"/>
            <a:ext cx="1800000" cy="1620000"/>
            <a:chOff x="2729044" y="2606847"/>
            <a:chExt cx="1800000" cy="1620000"/>
          </a:xfrm>
        </p:grpSpPr>
        <p:sp>
          <p:nvSpPr>
            <p:cNvPr id="26" name="Rectangle 25"/>
            <p:cNvSpPr/>
            <p:nvPr/>
          </p:nvSpPr>
          <p:spPr>
            <a:xfrm>
              <a:off x="2729044" y="2606847"/>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Automatic </a:t>
              </a:r>
              <a:r>
                <a:rPr lang="en-US" sz="1200" dirty="0" smtClean="0">
                  <a:solidFill>
                    <a:schemeClr val="accent4"/>
                  </a:solidFill>
                  <a:latin typeface="Roboto Light"/>
                  <a:cs typeface="Roboto Light"/>
                </a:rPr>
                <a:t>Failover</a:t>
              </a:r>
            </a:p>
            <a:p>
              <a:pPr algn="ctr"/>
              <a:endParaRPr lang="en-US" sz="1200" dirty="0">
                <a:solidFill>
                  <a:schemeClr val="accent4"/>
                </a:solidFill>
                <a:latin typeface="Roboto Light"/>
                <a:cs typeface="Roboto Light"/>
              </a:endParaRPr>
            </a:p>
          </p:txBody>
        </p:sp>
        <p:pic>
          <p:nvPicPr>
            <p:cNvPr id="19" name="Picture 18"/>
            <p:cNvPicPr>
              <a:picLocks noChangeAspect="1"/>
            </p:cNvPicPr>
            <p:nvPr/>
          </p:nvPicPr>
          <p:blipFill>
            <a:blip r:embed="rId8"/>
            <a:stretch>
              <a:fillRect/>
            </a:stretch>
          </p:blipFill>
          <p:spPr>
            <a:xfrm>
              <a:off x="3268798" y="2777369"/>
              <a:ext cx="720000" cy="720000"/>
            </a:xfrm>
            <a:prstGeom prst="rect">
              <a:avLst/>
            </a:prstGeom>
          </p:spPr>
        </p:pic>
      </p:grpSp>
      <p:grpSp>
        <p:nvGrpSpPr>
          <p:cNvPr id="70" name="Group 69"/>
          <p:cNvGrpSpPr/>
          <p:nvPr/>
        </p:nvGrpSpPr>
        <p:grpSpPr>
          <a:xfrm>
            <a:off x="4620943" y="2604701"/>
            <a:ext cx="1800000" cy="1620000"/>
            <a:chOff x="4620943" y="2604701"/>
            <a:chExt cx="1800000" cy="1620000"/>
          </a:xfrm>
        </p:grpSpPr>
        <p:sp>
          <p:nvSpPr>
            <p:cNvPr id="27" name="Rectangle 26"/>
            <p:cNvSpPr/>
            <p:nvPr/>
          </p:nvSpPr>
          <p:spPr>
            <a:xfrm>
              <a:off x="4620943" y="2604701"/>
              <a:ext cx="1800000" cy="1620000"/>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0" rIns="0" bIns="108000" rtlCol="0" anchor="b" anchorCtr="0"/>
            <a:lstStyle/>
            <a:p>
              <a:pPr algn="ctr"/>
              <a:r>
                <a:rPr lang="en-US" sz="1200" dirty="0">
                  <a:solidFill>
                    <a:schemeClr val="accent4"/>
                  </a:solidFill>
                  <a:latin typeface="Roboto Light"/>
                  <a:cs typeface="Roboto Light"/>
                </a:rPr>
                <a:t>Automatic </a:t>
              </a:r>
              <a:r>
                <a:rPr lang="en-US" sz="1200" dirty="0" smtClean="0">
                  <a:solidFill>
                    <a:schemeClr val="accent4"/>
                  </a:solidFill>
                  <a:latin typeface="Roboto Light"/>
                  <a:cs typeface="Roboto Light"/>
                </a:rPr>
                <a:t>Management Service Failover</a:t>
              </a:r>
              <a:endParaRPr lang="en-US" sz="1200" dirty="0">
                <a:solidFill>
                  <a:schemeClr val="accent4"/>
                </a:solidFill>
                <a:latin typeface="Roboto Light"/>
                <a:cs typeface="Roboto Light"/>
              </a:endParaRPr>
            </a:p>
          </p:txBody>
        </p:sp>
        <p:pic>
          <p:nvPicPr>
            <p:cNvPr id="20" name="Picture 19"/>
            <p:cNvPicPr>
              <a:picLocks noChangeAspect="1"/>
            </p:cNvPicPr>
            <p:nvPr/>
          </p:nvPicPr>
          <p:blipFill>
            <a:blip r:embed="rId9"/>
            <a:stretch>
              <a:fillRect/>
            </a:stretch>
          </p:blipFill>
          <p:spPr>
            <a:xfrm>
              <a:off x="5198978" y="2808806"/>
              <a:ext cx="648000" cy="648000"/>
            </a:xfrm>
            <a:prstGeom prst="rect">
              <a:avLst/>
            </a:prstGeom>
          </p:spPr>
        </p:pic>
      </p:grpSp>
      <p:sp>
        <p:nvSpPr>
          <p:cNvPr id="75" name="Rectangle 74"/>
          <p:cNvSpPr/>
          <p:nvPr/>
        </p:nvSpPr>
        <p:spPr>
          <a:xfrm>
            <a:off x="0" y="284153"/>
            <a:ext cx="9144000"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QSAN High Availability Solutions</a:t>
            </a:r>
            <a:endParaRPr lang="en-US" sz="2800" dirty="0">
              <a:latin typeface="Roboto Thin"/>
              <a:cs typeface="Roboto Thin"/>
            </a:endParaRPr>
          </a:p>
        </p:txBody>
      </p:sp>
      <p:pic>
        <p:nvPicPr>
          <p:cNvPr id="77" name="Picture 76"/>
          <p:cNvPicPr>
            <a:picLocks noChangeAspect="1"/>
          </p:cNvPicPr>
          <p:nvPr/>
        </p:nvPicPr>
        <p:blipFill>
          <a:blip r:embed="rId10">
            <a:alphaModFix amt="50000"/>
          </a:blip>
          <a:stretch>
            <a:fillRect/>
          </a:stretch>
        </p:blipFill>
        <p:spPr>
          <a:xfrm>
            <a:off x="359561" y="361391"/>
            <a:ext cx="360000" cy="360000"/>
          </a:xfrm>
          <a:prstGeom prst="rect">
            <a:avLst/>
          </a:prstGeom>
        </p:spPr>
      </p:pic>
    </p:spTree>
    <p:extLst>
      <p:ext uri="{BB962C8B-B14F-4D97-AF65-F5344CB8AC3E}">
        <p14:creationId xmlns:p14="http://schemas.microsoft.com/office/powerpoint/2010/main" val="6678614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p:tgtEl>
                                          <p:spTgt spid="75"/>
                                        </p:tgtEl>
                                        <p:attrNameLst>
                                          <p:attrName>ppt_y</p:attrName>
                                        </p:attrNameLst>
                                      </p:cBhvr>
                                      <p:tavLst>
                                        <p:tav tm="0">
                                          <p:val>
                                            <p:strVal val="#ppt_y+#ppt_h*1.125000"/>
                                          </p:val>
                                        </p:tav>
                                        <p:tav tm="100000">
                                          <p:val>
                                            <p:strVal val="#ppt_y"/>
                                          </p:val>
                                        </p:tav>
                                      </p:tavLst>
                                    </p:anim>
                                    <p:animEffect transition="in" filter="wipe(up)">
                                      <p:cBhvr>
                                        <p:cTn id="8" dur="500"/>
                                        <p:tgtEl>
                                          <p:spTgt spid="7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p:tgtEl>
                                          <p:spTgt spid="77"/>
                                        </p:tgtEl>
                                        <p:attrNameLst>
                                          <p:attrName>ppt_y</p:attrName>
                                        </p:attrNameLst>
                                      </p:cBhvr>
                                      <p:tavLst>
                                        <p:tav tm="0">
                                          <p:val>
                                            <p:strVal val="#ppt_y+#ppt_h*1.125000"/>
                                          </p:val>
                                        </p:tav>
                                        <p:tav tm="100000">
                                          <p:val>
                                            <p:strVal val="#ppt_y"/>
                                          </p:val>
                                        </p:tav>
                                      </p:tavLst>
                                    </p:anim>
                                    <p:animEffect transition="in" filter="wipe(up)">
                                      <p:cBhvr>
                                        <p:cTn id="13" dur="500"/>
                                        <p:tgtEl>
                                          <p:spTgt spid="7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p:tgtEl>
                                          <p:spTgt spid="76"/>
                                        </p:tgtEl>
                                        <p:attrNameLst>
                                          <p:attrName>ppt_y</p:attrName>
                                        </p:attrNameLst>
                                      </p:cBhvr>
                                      <p:tavLst>
                                        <p:tav tm="0">
                                          <p:val>
                                            <p:strVal val="#ppt_y+#ppt_h*1.125000"/>
                                          </p:val>
                                        </p:tav>
                                        <p:tav tm="100000">
                                          <p:val>
                                            <p:strVal val="#ppt_y"/>
                                          </p:val>
                                        </p:tav>
                                      </p:tavLst>
                                    </p:anim>
                                    <p:animEffect transition="in" filter="wipe(up)">
                                      <p:cBhvr>
                                        <p:cTn id="17" dur="500"/>
                                        <p:tgtEl>
                                          <p:spTgt spid="76"/>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p:tgtEl>
                                          <p:spTgt spid="64"/>
                                        </p:tgtEl>
                                        <p:attrNameLst>
                                          <p:attrName>ppt_y</p:attrName>
                                        </p:attrNameLst>
                                      </p:cBhvr>
                                      <p:tavLst>
                                        <p:tav tm="0">
                                          <p:val>
                                            <p:strVal val="#ppt_y+#ppt_h*1.125000"/>
                                          </p:val>
                                        </p:tav>
                                        <p:tav tm="100000">
                                          <p:val>
                                            <p:strVal val="#ppt_y"/>
                                          </p:val>
                                        </p:tav>
                                      </p:tavLst>
                                    </p:anim>
                                    <p:animEffect transition="in" filter="wipe(up)">
                                      <p:cBhvr>
                                        <p:cTn id="22" dur="500"/>
                                        <p:tgtEl>
                                          <p:spTgt spid="64"/>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p:tgtEl>
                                          <p:spTgt spid="65"/>
                                        </p:tgtEl>
                                        <p:attrNameLst>
                                          <p:attrName>ppt_y</p:attrName>
                                        </p:attrNameLst>
                                      </p:cBhvr>
                                      <p:tavLst>
                                        <p:tav tm="0">
                                          <p:val>
                                            <p:strVal val="#ppt_y+#ppt_h*1.125000"/>
                                          </p:val>
                                        </p:tav>
                                        <p:tav tm="100000">
                                          <p:val>
                                            <p:strVal val="#ppt_y"/>
                                          </p:val>
                                        </p:tav>
                                      </p:tavLst>
                                    </p:anim>
                                    <p:animEffect transition="in" filter="wipe(up)">
                                      <p:cBhvr>
                                        <p:cTn id="27" dur="500"/>
                                        <p:tgtEl>
                                          <p:spTgt spid="65"/>
                                        </p:tgtEl>
                                      </p:cBhvr>
                                    </p:animEffect>
                                  </p:childTnLst>
                                </p:cTn>
                              </p:par>
                            </p:childTnLst>
                          </p:cTn>
                        </p:par>
                        <p:par>
                          <p:cTn id="28" fill="hold">
                            <p:stCondLst>
                              <p:cond delay="2000"/>
                            </p:stCondLst>
                            <p:childTnLst>
                              <p:par>
                                <p:cTn id="29" presetID="12" presetClass="entr" presetSubtype="4"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p:tgtEl>
                                          <p:spTgt spid="66"/>
                                        </p:tgtEl>
                                        <p:attrNameLst>
                                          <p:attrName>ppt_y</p:attrName>
                                        </p:attrNameLst>
                                      </p:cBhvr>
                                      <p:tavLst>
                                        <p:tav tm="0">
                                          <p:val>
                                            <p:strVal val="#ppt_y+#ppt_h*1.125000"/>
                                          </p:val>
                                        </p:tav>
                                        <p:tav tm="100000">
                                          <p:val>
                                            <p:strVal val="#ppt_y"/>
                                          </p:val>
                                        </p:tav>
                                      </p:tavLst>
                                    </p:anim>
                                    <p:animEffect transition="in" filter="wipe(up)">
                                      <p:cBhvr>
                                        <p:cTn id="32" dur="500"/>
                                        <p:tgtEl>
                                          <p:spTgt spid="66"/>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additive="base">
                                        <p:cTn id="36" dur="500"/>
                                        <p:tgtEl>
                                          <p:spTgt spid="67"/>
                                        </p:tgtEl>
                                        <p:attrNameLst>
                                          <p:attrName>ppt_y</p:attrName>
                                        </p:attrNameLst>
                                      </p:cBhvr>
                                      <p:tavLst>
                                        <p:tav tm="0">
                                          <p:val>
                                            <p:strVal val="#ppt_y+#ppt_h*1.125000"/>
                                          </p:val>
                                        </p:tav>
                                        <p:tav tm="100000">
                                          <p:val>
                                            <p:strVal val="#ppt_y"/>
                                          </p:val>
                                        </p:tav>
                                      </p:tavLst>
                                    </p:anim>
                                    <p:animEffect transition="in" filter="wipe(up)">
                                      <p:cBhvr>
                                        <p:cTn id="37" dur="500"/>
                                        <p:tgtEl>
                                          <p:spTgt spid="67"/>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p:tgtEl>
                                          <p:spTgt spid="68"/>
                                        </p:tgtEl>
                                        <p:attrNameLst>
                                          <p:attrName>ppt_y</p:attrName>
                                        </p:attrNameLst>
                                      </p:cBhvr>
                                      <p:tavLst>
                                        <p:tav tm="0">
                                          <p:val>
                                            <p:strVal val="#ppt_y+#ppt_h*1.125000"/>
                                          </p:val>
                                        </p:tav>
                                        <p:tav tm="100000">
                                          <p:val>
                                            <p:strVal val="#ppt_y"/>
                                          </p:val>
                                        </p:tav>
                                      </p:tavLst>
                                    </p:anim>
                                    <p:animEffect transition="in" filter="wipe(up)">
                                      <p:cBhvr>
                                        <p:cTn id="42" dur="500"/>
                                        <p:tgtEl>
                                          <p:spTgt spid="68"/>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additive="base">
                                        <p:cTn id="46" dur="500"/>
                                        <p:tgtEl>
                                          <p:spTgt spid="69"/>
                                        </p:tgtEl>
                                        <p:attrNameLst>
                                          <p:attrName>ppt_y</p:attrName>
                                        </p:attrNameLst>
                                      </p:cBhvr>
                                      <p:tavLst>
                                        <p:tav tm="0">
                                          <p:val>
                                            <p:strVal val="#ppt_y+#ppt_h*1.125000"/>
                                          </p:val>
                                        </p:tav>
                                        <p:tav tm="100000">
                                          <p:val>
                                            <p:strVal val="#ppt_y"/>
                                          </p:val>
                                        </p:tav>
                                      </p:tavLst>
                                    </p:anim>
                                    <p:animEffect transition="in" filter="wipe(up)">
                                      <p:cBhvr>
                                        <p:cTn id="47" dur="500"/>
                                        <p:tgtEl>
                                          <p:spTgt spid="69"/>
                                        </p:tgtEl>
                                      </p:cBhvr>
                                    </p:animEffect>
                                  </p:childTnLst>
                                </p:cTn>
                              </p:par>
                            </p:childTnLst>
                          </p:cTn>
                        </p:par>
                        <p:par>
                          <p:cTn id="48" fill="hold">
                            <p:stCondLst>
                              <p:cond delay="4000"/>
                            </p:stCondLst>
                            <p:childTnLst>
                              <p:par>
                                <p:cTn id="49" presetID="12" presetClass="entr" presetSubtype="4"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500"/>
                                        <p:tgtEl>
                                          <p:spTgt spid="70"/>
                                        </p:tgtEl>
                                        <p:attrNameLst>
                                          <p:attrName>ppt_y</p:attrName>
                                        </p:attrNameLst>
                                      </p:cBhvr>
                                      <p:tavLst>
                                        <p:tav tm="0">
                                          <p:val>
                                            <p:strVal val="#ppt_y+#ppt_h*1.125000"/>
                                          </p:val>
                                        </p:tav>
                                        <p:tav tm="100000">
                                          <p:val>
                                            <p:strVal val="#ppt_y"/>
                                          </p:val>
                                        </p:tav>
                                      </p:tavLst>
                                    </p:anim>
                                    <p:animEffect transition="in" filter="wipe(up)">
                                      <p:cBhvr>
                                        <p:cTn id="52" dur="500"/>
                                        <p:tgtEl>
                                          <p:spTgt spid="70"/>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additive="base">
                                        <p:cTn id="56" dur="500"/>
                                        <p:tgtEl>
                                          <p:spTgt spid="71"/>
                                        </p:tgtEl>
                                        <p:attrNameLst>
                                          <p:attrName>ppt_y</p:attrName>
                                        </p:attrNameLst>
                                      </p:cBhvr>
                                      <p:tavLst>
                                        <p:tav tm="0">
                                          <p:val>
                                            <p:strVal val="#ppt_y+#ppt_h*1.125000"/>
                                          </p:val>
                                        </p:tav>
                                        <p:tav tm="100000">
                                          <p:val>
                                            <p:strVal val="#ppt_y"/>
                                          </p:val>
                                        </p:tav>
                                      </p:tavLst>
                                    </p:anim>
                                    <p:animEffect transition="in" filter="wipe(up)">
                                      <p:cBhvr>
                                        <p:cTn id="57" dur="500"/>
                                        <p:tgtEl>
                                          <p:spTgt spid="71"/>
                                        </p:tgtEl>
                                      </p:cBhvr>
                                    </p:animEffect>
                                  </p:childTnLst>
                                </p:cTn>
                              </p:par>
                            </p:childTnLst>
                          </p:cTn>
                        </p:par>
                        <p:par>
                          <p:cTn id="58" fill="hold">
                            <p:stCondLst>
                              <p:cond delay="5000"/>
                            </p:stCondLst>
                            <p:childTnLst>
                              <p:par>
                                <p:cTn id="59" presetID="12" presetClass="entr" presetSubtype="4"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p:tgtEl>
                                          <p:spTgt spid="4"/>
                                        </p:tgtEl>
                                        <p:attrNameLst>
                                          <p:attrName>ppt_y</p:attrName>
                                        </p:attrNameLst>
                                      </p:cBhvr>
                                      <p:tavLst>
                                        <p:tav tm="0">
                                          <p:val>
                                            <p:strVal val="#ppt_y+#ppt_h*1.125000"/>
                                          </p:val>
                                        </p:tav>
                                        <p:tav tm="100000">
                                          <p:val>
                                            <p:strVal val="#ppt_y"/>
                                          </p:val>
                                        </p:tav>
                                      </p:tavLst>
                                    </p:anim>
                                    <p:animEffect transition="in" filter="wipe(up)">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No Single Point of Failure</a:t>
            </a:r>
            <a:endParaRPr lang="en-US" sz="2800" dirty="0">
              <a:latin typeface="Roboto Thin"/>
              <a:cs typeface="Roboto Thin"/>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sp>
        <p:nvSpPr>
          <p:cNvPr id="44" name="Rectangle 43"/>
          <p:cNvSpPr/>
          <p:nvPr/>
        </p:nvSpPr>
        <p:spPr>
          <a:xfrm>
            <a:off x="249430" y="833361"/>
            <a:ext cx="8643939" cy="567482"/>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nSpc>
                <a:spcPct val="150000"/>
              </a:lnSpc>
            </a:pPr>
            <a:r>
              <a:rPr lang="en-US" sz="2000" dirty="0">
                <a:solidFill>
                  <a:schemeClr val="accent1"/>
                </a:solidFill>
                <a:latin typeface="Roboto Thin"/>
                <a:cs typeface="Roboto Thin"/>
              </a:rPr>
              <a:t>Redundant Components </a:t>
            </a:r>
            <a:r>
              <a:rPr lang="en-US" sz="2000" dirty="0">
                <a:solidFill>
                  <a:srgbClr val="F44336"/>
                </a:solidFill>
                <a:latin typeface="Roboto Thin"/>
                <a:cs typeface="Roboto Thin"/>
              </a:rPr>
              <a:t>≠</a:t>
            </a:r>
            <a:r>
              <a:rPr lang="en-US" sz="2000" dirty="0">
                <a:solidFill>
                  <a:schemeClr val="accent1"/>
                </a:solidFill>
                <a:latin typeface="Roboto Thin"/>
                <a:cs typeface="Roboto Thin"/>
              </a:rPr>
              <a:t> No Failures</a:t>
            </a:r>
          </a:p>
        </p:txBody>
      </p:sp>
      <p:sp>
        <p:nvSpPr>
          <p:cNvPr id="45" name="Shape 8245"/>
          <p:cNvSpPr/>
          <p:nvPr/>
        </p:nvSpPr>
        <p:spPr>
          <a:xfrm>
            <a:off x="253237" y="3618450"/>
            <a:ext cx="1462491"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1">
                    <a:lumMod val="75000"/>
                  </a:schemeClr>
                </a:solidFill>
                <a:latin typeface="Roboto Thin"/>
                <a:ea typeface="Open Sans" panose="020B0606030504020204" pitchFamily="34" charset="0"/>
                <a:cs typeface="Roboto Thin"/>
              </a:rPr>
              <a:t>Out-and-Out System Design</a:t>
            </a:r>
          </a:p>
        </p:txBody>
      </p:sp>
      <p:sp>
        <p:nvSpPr>
          <p:cNvPr id="46" name="Shape 8246"/>
          <p:cNvSpPr/>
          <p:nvPr/>
        </p:nvSpPr>
        <p:spPr>
          <a:xfrm>
            <a:off x="2460849" y="3618450"/>
            <a:ext cx="1873445"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2">
                    <a:lumMod val="75000"/>
                  </a:schemeClr>
                </a:solidFill>
                <a:latin typeface="Roboto Thin"/>
                <a:ea typeface="Open Sans" panose="020B0606030504020204" pitchFamily="34" charset="0"/>
                <a:cs typeface="Roboto Thin"/>
              </a:rPr>
              <a:t>Sophisticated and Efficient Firmware</a:t>
            </a:r>
          </a:p>
        </p:txBody>
      </p:sp>
      <p:sp>
        <p:nvSpPr>
          <p:cNvPr id="47" name="Shape 8247"/>
          <p:cNvSpPr/>
          <p:nvPr/>
        </p:nvSpPr>
        <p:spPr>
          <a:xfrm>
            <a:off x="5015523" y="3618450"/>
            <a:ext cx="1590275" cy="54373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3">
                    <a:lumMod val="75000"/>
                  </a:schemeClr>
                </a:solidFill>
                <a:latin typeface="Roboto Thin"/>
                <a:ea typeface="Open Sans" panose="020B0606030504020204" pitchFamily="34" charset="0"/>
                <a:cs typeface="Roboto Thin"/>
              </a:rPr>
              <a:t>Integral Installation</a:t>
            </a:r>
          </a:p>
        </p:txBody>
      </p:sp>
      <p:sp>
        <p:nvSpPr>
          <p:cNvPr id="48" name="Shape 9429"/>
          <p:cNvSpPr/>
          <p:nvPr/>
        </p:nvSpPr>
        <p:spPr>
          <a:xfrm>
            <a:off x="1893440" y="2266445"/>
            <a:ext cx="595177" cy="596455"/>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accent1"/>
          </a:solidFill>
          <a:ln w="12700">
            <a:miter lim="400000"/>
          </a:ln>
        </p:spPr>
        <p:txBody>
          <a:bodyPr lIns="19050" tIns="19050" rIns="19050" bIns="19050" anchor="ctr"/>
          <a:lstStyle/>
          <a:p>
            <a:endParaRPr sz="2000">
              <a:latin typeface="Roboto Thin"/>
              <a:cs typeface="Roboto Thin"/>
            </a:endParaRPr>
          </a:p>
        </p:txBody>
      </p:sp>
      <p:sp>
        <p:nvSpPr>
          <p:cNvPr id="49" name="Shape 9430"/>
          <p:cNvSpPr/>
          <p:nvPr/>
        </p:nvSpPr>
        <p:spPr>
          <a:xfrm>
            <a:off x="4306530" y="2266445"/>
            <a:ext cx="595177" cy="596455"/>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accent2"/>
          </a:solidFill>
          <a:ln w="12700">
            <a:miter lim="400000"/>
          </a:ln>
        </p:spPr>
        <p:txBody>
          <a:bodyPr lIns="19050" tIns="19050" rIns="19050" bIns="19050" anchor="ctr"/>
          <a:lstStyle/>
          <a:p>
            <a:endParaRPr sz="2000">
              <a:latin typeface="Roboto Thin"/>
              <a:cs typeface="Roboto Thin"/>
            </a:endParaRPr>
          </a:p>
        </p:txBody>
      </p:sp>
      <p:sp>
        <p:nvSpPr>
          <p:cNvPr id="50" name="Shape 9431"/>
          <p:cNvSpPr/>
          <p:nvPr/>
        </p:nvSpPr>
        <p:spPr>
          <a:xfrm>
            <a:off x="6719619" y="2353298"/>
            <a:ext cx="527243" cy="4227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3"/>
          </a:solidFill>
          <a:ln w="12700">
            <a:miter lim="400000"/>
          </a:ln>
        </p:spPr>
        <p:txBody>
          <a:bodyPr lIns="19050" tIns="19050" rIns="19050" bIns="19050" anchor="ctr"/>
          <a:lstStyle/>
          <a:p>
            <a:endParaRPr sz="2000">
              <a:latin typeface="Roboto Thin"/>
              <a:cs typeface="Roboto Thin"/>
            </a:endParaRPr>
          </a:p>
        </p:txBody>
      </p:sp>
      <p:sp>
        <p:nvSpPr>
          <p:cNvPr id="58" name="Shape 9440"/>
          <p:cNvSpPr/>
          <p:nvPr/>
        </p:nvSpPr>
        <p:spPr>
          <a:xfrm>
            <a:off x="2789058" y="2419342"/>
            <a:ext cx="1217615" cy="29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sp>
        <p:nvSpPr>
          <p:cNvPr id="63" name="Shape 9445"/>
          <p:cNvSpPr/>
          <p:nvPr/>
        </p:nvSpPr>
        <p:spPr>
          <a:xfrm>
            <a:off x="5316610" y="2113189"/>
            <a:ext cx="996084" cy="902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sp>
        <p:nvSpPr>
          <p:cNvPr id="75" name="Shape 8247"/>
          <p:cNvSpPr/>
          <p:nvPr/>
        </p:nvSpPr>
        <p:spPr>
          <a:xfrm>
            <a:off x="7362214" y="3626106"/>
            <a:ext cx="1590275" cy="78996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defRPr sz="2700"/>
            </a:lvl1pPr>
          </a:lstStyle>
          <a:p>
            <a:pPr algn="ctr"/>
            <a:r>
              <a:rPr lang="en-US" sz="1600" dirty="0">
                <a:solidFill>
                  <a:schemeClr val="accent4">
                    <a:lumMod val="75000"/>
                  </a:schemeClr>
                </a:solidFill>
                <a:latin typeface="Roboto Thin"/>
                <a:ea typeface="Open Sans" panose="020B0606030504020204" pitchFamily="34" charset="0"/>
                <a:cs typeface="Roboto Thin"/>
              </a:rPr>
              <a:t>From Redundancy to 99.999% Uptime</a:t>
            </a:r>
          </a:p>
        </p:txBody>
      </p:sp>
      <p:grpSp>
        <p:nvGrpSpPr>
          <p:cNvPr id="79" name="Group 78"/>
          <p:cNvGrpSpPr/>
          <p:nvPr/>
        </p:nvGrpSpPr>
        <p:grpSpPr>
          <a:xfrm>
            <a:off x="7422160" y="1295412"/>
            <a:ext cx="1467314" cy="2002921"/>
            <a:chOff x="7422160" y="1295412"/>
            <a:chExt cx="1467314" cy="2002921"/>
          </a:xfrm>
        </p:grpSpPr>
        <p:sp>
          <p:nvSpPr>
            <p:cNvPr id="67" name="Shape 9447"/>
            <p:cNvSpPr/>
            <p:nvPr/>
          </p:nvSpPr>
          <p:spPr>
            <a:xfrm>
              <a:off x="7422160" y="1831018"/>
              <a:ext cx="1467314" cy="1467315"/>
            </a:xfrm>
            <a:prstGeom prst="ellipse">
              <a:avLst/>
            </a:prstGeom>
            <a:solidFill>
              <a:schemeClr val="accent4">
                <a:alpha val="80000"/>
              </a:schemeClr>
            </a:solidFill>
            <a:ln w="12700" cap="flat">
              <a:noFill/>
              <a:miter lim="400000"/>
            </a:ln>
            <a:effectLst/>
          </p:spPr>
          <p:txBody>
            <a:bodyPr wrap="square" lIns="25400" tIns="25400" rIns="25400" bIns="25400" numCol="1" anchor="ctr">
              <a:noAutofit/>
            </a:bodyPr>
            <a:lstStyle/>
            <a:p>
              <a:endParaRPr sz="2000">
                <a:latin typeface="Roboto Thin"/>
                <a:cs typeface="Roboto Thin"/>
              </a:endParaRPr>
            </a:p>
          </p:txBody>
        </p:sp>
        <p:sp>
          <p:nvSpPr>
            <p:cNvPr id="76" name="Shape 9443"/>
            <p:cNvSpPr/>
            <p:nvPr/>
          </p:nvSpPr>
          <p:spPr>
            <a:xfrm>
              <a:off x="7553954" y="1969121"/>
              <a:ext cx="1219280" cy="1219281"/>
            </a:xfrm>
            <a:prstGeom prst="ellipse">
              <a:avLst/>
            </a:prstGeom>
            <a:solidFill>
              <a:schemeClr val="accent4"/>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nvGrpSpPr>
            <p:cNvPr id="68" name="Group 9454"/>
            <p:cNvGrpSpPr>
              <a:grpSpLocks noChangeAspect="1"/>
            </p:cNvGrpSpPr>
            <p:nvPr/>
          </p:nvGrpSpPr>
          <p:grpSpPr>
            <a:xfrm>
              <a:off x="7835005" y="1295412"/>
              <a:ext cx="649458" cy="1799999"/>
              <a:chOff x="0" y="203040"/>
              <a:chExt cx="1278364" cy="3543036"/>
            </a:xfrm>
            <a:solidFill>
              <a:schemeClr val="accent5"/>
            </a:solidFill>
          </p:grpSpPr>
          <p:sp>
            <p:nvSpPr>
              <p:cNvPr id="69" name="Shape 9448"/>
              <p:cNvSpPr/>
              <p:nvPr/>
            </p:nvSpPr>
            <p:spPr>
              <a:xfrm>
                <a:off x="413178" y="1254291"/>
                <a:ext cx="431394" cy="431422"/>
              </a:xfrm>
              <a:prstGeom prst="ellipse">
                <a:avLst/>
              </a:pr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nvGrpSpPr>
              <p:cNvPr id="70" name="Group 9453"/>
              <p:cNvGrpSpPr/>
              <p:nvPr/>
            </p:nvGrpSpPr>
            <p:grpSpPr>
              <a:xfrm>
                <a:off x="-1" y="203040"/>
                <a:ext cx="1278366" cy="3543038"/>
                <a:chOff x="0" y="203040"/>
                <a:chExt cx="1278364" cy="3543036"/>
              </a:xfrm>
              <a:grpFill/>
            </p:grpSpPr>
            <p:grpSp>
              <p:nvGrpSpPr>
                <p:cNvPr id="71" name="Group 9451"/>
                <p:cNvGrpSpPr/>
                <p:nvPr/>
              </p:nvGrpSpPr>
              <p:grpSpPr>
                <a:xfrm>
                  <a:off x="323830" y="203040"/>
                  <a:ext cx="610091" cy="768561"/>
                  <a:chOff x="0" y="102593"/>
                  <a:chExt cx="610089" cy="768559"/>
                </a:xfrm>
                <a:grpFill/>
              </p:grpSpPr>
              <p:sp>
                <p:nvSpPr>
                  <p:cNvPr id="73" name="Shape 9449"/>
                  <p:cNvSpPr/>
                  <p:nvPr/>
                </p:nvSpPr>
                <p:spPr>
                  <a:xfrm>
                    <a:off x="0" y="102593"/>
                    <a:ext cx="610090" cy="546466"/>
                  </a:xfrm>
                  <a:custGeom>
                    <a:avLst/>
                    <a:gdLst/>
                    <a:ahLst/>
                    <a:cxnLst>
                      <a:cxn ang="0">
                        <a:pos x="wd2" y="hd2"/>
                      </a:cxn>
                      <a:cxn ang="5400000">
                        <a:pos x="wd2" y="hd2"/>
                      </a:cxn>
                      <a:cxn ang="10800000">
                        <a:pos x="wd2" y="hd2"/>
                      </a:cxn>
                      <a:cxn ang="16200000">
                        <a:pos x="wd2" y="hd2"/>
                      </a:cxn>
                    </a:cxnLst>
                    <a:rect l="0" t="0" r="r" b="b"/>
                    <a:pathLst>
                      <a:path w="21600" h="21600" extrusionOk="0">
                        <a:moveTo>
                          <a:pt x="16461" y="11410"/>
                        </a:moveTo>
                        <a:cubicBezTo>
                          <a:pt x="17259" y="9212"/>
                          <a:pt x="17731" y="6520"/>
                          <a:pt x="17733" y="3609"/>
                        </a:cubicBezTo>
                        <a:lnTo>
                          <a:pt x="20164" y="3609"/>
                        </a:lnTo>
                        <a:cubicBezTo>
                          <a:pt x="19986" y="5254"/>
                          <a:pt x="19260" y="9534"/>
                          <a:pt x="16461" y="11410"/>
                        </a:cubicBezTo>
                        <a:close/>
                        <a:moveTo>
                          <a:pt x="1435" y="3609"/>
                        </a:moveTo>
                        <a:lnTo>
                          <a:pt x="4145" y="3609"/>
                        </a:lnTo>
                        <a:cubicBezTo>
                          <a:pt x="4146" y="6617"/>
                          <a:pt x="4649" y="9393"/>
                          <a:pt x="5495" y="11629"/>
                        </a:cubicBezTo>
                        <a:cubicBezTo>
                          <a:pt x="2400" y="9892"/>
                          <a:pt x="1620" y="5323"/>
                          <a:pt x="1435" y="3609"/>
                        </a:cubicBezTo>
                        <a:close/>
                        <a:moveTo>
                          <a:pt x="17702" y="2332"/>
                        </a:moveTo>
                        <a:cubicBezTo>
                          <a:pt x="17682" y="1917"/>
                          <a:pt x="17652" y="1508"/>
                          <a:pt x="17615" y="1105"/>
                        </a:cubicBezTo>
                        <a:lnTo>
                          <a:pt x="18363" y="1105"/>
                        </a:lnTo>
                        <a:lnTo>
                          <a:pt x="18363" y="0"/>
                        </a:lnTo>
                        <a:lnTo>
                          <a:pt x="3496" y="0"/>
                        </a:lnTo>
                        <a:lnTo>
                          <a:pt x="3496" y="1105"/>
                        </a:lnTo>
                        <a:lnTo>
                          <a:pt x="4263" y="1105"/>
                        </a:lnTo>
                        <a:cubicBezTo>
                          <a:pt x="4224" y="1508"/>
                          <a:pt x="4195" y="1917"/>
                          <a:pt x="4176" y="2332"/>
                        </a:cubicBezTo>
                        <a:lnTo>
                          <a:pt x="0" y="2332"/>
                        </a:lnTo>
                        <a:lnTo>
                          <a:pt x="23" y="2992"/>
                        </a:lnTo>
                        <a:cubicBezTo>
                          <a:pt x="37" y="3374"/>
                          <a:pt x="407" y="11767"/>
                          <a:pt x="6269" y="13341"/>
                        </a:cubicBezTo>
                        <a:cubicBezTo>
                          <a:pt x="7089" y="14875"/>
                          <a:pt x="8100" y="16012"/>
                          <a:pt x="9227" y="16590"/>
                        </a:cubicBezTo>
                        <a:cubicBezTo>
                          <a:pt x="9129" y="16683"/>
                          <a:pt x="9069" y="16811"/>
                          <a:pt x="9069" y="16952"/>
                        </a:cubicBezTo>
                        <a:cubicBezTo>
                          <a:pt x="9069" y="17237"/>
                          <a:pt x="9314" y="17468"/>
                          <a:pt x="9617" y="17468"/>
                        </a:cubicBezTo>
                        <a:lnTo>
                          <a:pt x="9930" y="17468"/>
                        </a:lnTo>
                        <a:cubicBezTo>
                          <a:pt x="9898" y="18127"/>
                          <a:pt x="9793" y="19051"/>
                          <a:pt x="9473" y="19647"/>
                        </a:cubicBezTo>
                        <a:cubicBezTo>
                          <a:pt x="9026" y="20478"/>
                          <a:pt x="8315" y="20593"/>
                          <a:pt x="8315" y="20593"/>
                        </a:cubicBezTo>
                        <a:lnTo>
                          <a:pt x="8449" y="20593"/>
                        </a:lnTo>
                        <a:cubicBezTo>
                          <a:pt x="8222" y="20656"/>
                          <a:pt x="8056" y="20851"/>
                          <a:pt x="8056" y="21085"/>
                        </a:cubicBezTo>
                        <a:cubicBezTo>
                          <a:pt x="8056" y="21370"/>
                          <a:pt x="8301" y="21600"/>
                          <a:pt x="8605" y="21600"/>
                        </a:cubicBezTo>
                        <a:lnTo>
                          <a:pt x="13642" y="21600"/>
                        </a:lnTo>
                        <a:cubicBezTo>
                          <a:pt x="13945" y="21600"/>
                          <a:pt x="14190" y="21370"/>
                          <a:pt x="14190" y="21085"/>
                        </a:cubicBezTo>
                        <a:cubicBezTo>
                          <a:pt x="14190" y="20822"/>
                          <a:pt x="13981" y="20608"/>
                          <a:pt x="13711" y="20576"/>
                        </a:cubicBezTo>
                        <a:cubicBezTo>
                          <a:pt x="13518" y="20522"/>
                          <a:pt x="12985" y="20317"/>
                          <a:pt x="12626" y="19647"/>
                        </a:cubicBezTo>
                        <a:cubicBezTo>
                          <a:pt x="12305" y="19051"/>
                          <a:pt x="12200" y="18127"/>
                          <a:pt x="12168" y="17468"/>
                        </a:cubicBezTo>
                        <a:lnTo>
                          <a:pt x="12609" y="17468"/>
                        </a:lnTo>
                        <a:cubicBezTo>
                          <a:pt x="12912" y="17468"/>
                          <a:pt x="13157" y="17237"/>
                          <a:pt x="13157" y="16952"/>
                        </a:cubicBezTo>
                        <a:cubicBezTo>
                          <a:pt x="13157" y="16744"/>
                          <a:pt x="13026" y="16566"/>
                          <a:pt x="12837" y="16485"/>
                        </a:cubicBezTo>
                        <a:cubicBezTo>
                          <a:pt x="13913" y="15867"/>
                          <a:pt x="14877" y="14740"/>
                          <a:pt x="15660" y="13243"/>
                        </a:cubicBezTo>
                        <a:cubicBezTo>
                          <a:pt x="21206" y="11449"/>
                          <a:pt x="21562" y="3367"/>
                          <a:pt x="21576" y="2992"/>
                        </a:cubicBezTo>
                        <a:lnTo>
                          <a:pt x="21600" y="2332"/>
                        </a:lnTo>
                        <a:cubicBezTo>
                          <a:pt x="21600" y="2332"/>
                          <a:pt x="17702" y="2332"/>
                          <a:pt x="17702" y="2332"/>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sp>
                <p:nvSpPr>
                  <p:cNvPr id="74" name="Shape 9450"/>
                  <p:cNvSpPr/>
                  <p:nvPr/>
                </p:nvSpPr>
                <p:spPr>
                  <a:xfrm>
                    <a:off x="158769" y="648309"/>
                    <a:ext cx="300278" cy="2228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sp>
              <p:nvSpPr>
                <p:cNvPr id="72" name="Shape 9452"/>
                <p:cNvSpPr/>
                <p:nvPr/>
              </p:nvSpPr>
              <p:spPr>
                <a:xfrm>
                  <a:off x="-1" y="944407"/>
                  <a:ext cx="1278366" cy="2801671"/>
                </a:xfrm>
                <a:custGeom>
                  <a:avLst/>
                  <a:gdLst/>
                  <a:ahLst/>
                  <a:cxnLst>
                    <a:cxn ang="0">
                      <a:pos x="wd2" y="hd2"/>
                    </a:cxn>
                    <a:cxn ang="5400000">
                      <a:pos x="wd2" y="hd2"/>
                    </a:cxn>
                    <a:cxn ang="10800000">
                      <a:pos x="wd2" y="hd2"/>
                    </a:cxn>
                    <a:cxn ang="16200000">
                      <a:pos x="wd2" y="hd2"/>
                    </a:cxn>
                  </a:cxnLst>
                  <a:rect l="0" t="0" r="r" b="b"/>
                  <a:pathLst>
                    <a:path w="21462" h="21501" extrusionOk="0">
                      <a:moveTo>
                        <a:pt x="21256" y="3150"/>
                      </a:moveTo>
                      <a:lnTo>
                        <a:pt x="16498" y="303"/>
                      </a:lnTo>
                      <a:cubicBezTo>
                        <a:pt x="15946" y="-32"/>
                        <a:pt x="14904" y="-99"/>
                        <a:pt x="14171" y="153"/>
                      </a:cubicBezTo>
                      <a:cubicBezTo>
                        <a:pt x="13438" y="406"/>
                        <a:pt x="13291" y="882"/>
                        <a:pt x="13843" y="1217"/>
                      </a:cubicBezTo>
                      <a:lnTo>
                        <a:pt x="17003" y="3093"/>
                      </a:lnTo>
                      <a:cubicBezTo>
                        <a:pt x="17279" y="3261"/>
                        <a:pt x="17261" y="3526"/>
                        <a:pt x="16964" y="3686"/>
                      </a:cubicBezTo>
                      <a:lnTo>
                        <a:pt x="13550" y="6057"/>
                      </a:lnTo>
                      <a:cubicBezTo>
                        <a:pt x="13506" y="6056"/>
                        <a:pt x="7866" y="6058"/>
                        <a:pt x="7779" y="6061"/>
                      </a:cubicBezTo>
                      <a:lnTo>
                        <a:pt x="4499" y="3725"/>
                      </a:lnTo>
                      <a:cubicBezTo>
                        <a:pt x="4201" y="3564"/>
                        <a:pt x="4183" y="3299"/>
                        <a:pt x="4460" y="3131"/>
                      </a:cubicBezTo>
                      <a:lnTo>
                        <a:pt x="7454" y="1217"/>
                      </a:lnTo>
                      <a:cubicBezTo>
                        <a:pt x="8007" y="882"/>
                        <a:pt x="7859" y="406"/>
                        <a:pt x="7126" y="153"/>
                      </a:cubicBezTo>
                      <a:cubicBezTo>
                        <a:pt x="6393" y="-99"/>
                        <a:pt x="5351" y="-32"/>
                        <a:pt x="4800" y="303"/>
                      </a:cubicBezTo>
                      <a:lnTo>
                        <a:pt x="206" y="3188"/>
                      </a:lnTo>
                      <a:cubicBezTo>
                        <a:pt x="-69" y="3356"/>
                        <a:pt x="-69" y="3627"/>
                        <a:pt x="209" y="3794"/>
                      </a:cubicBezTo>
                      <a:cubicBezTo>
                        <a:pt x="209" y="3794"/>
                        <a:pt x="4946" y="7362"/>
                        <a:pt x="4983" y="7452"/>
                      </a:cubicBezTo>
                      <a:cubicBezTo>
                        <a:pt x="4983" y="7453"/>
                        <a:pt x="4983" y="7453"/>
                        <a:pt x="4983" y="7453"/>
                      </a:cubicBezTo>
                      <a:lnTo>
                        <a:pt x="6751" y="20747"/>
                      </a:lnTo>
                      <a:cubicBezTo>
                        <a:pt x="6859" y="21163"/>
                        <a:pt x="7673" y="21501"/>
                        <a:pt x="8568" y="21501"/>
                      </a:cubicBezTo>
                      <a:cubicBezTo>
                        <a:pt x="9464" y="21501"/>
                        <a:pt x="10189" y="21161"/>
                        <a:pt x="10189" y="20741"/>
                      </a:cubicBezTo>
                      <a:lnTo>
                        <a:pt x="10189" y="13143"/>
                      </a:lnTo>
                      <a:lnTo>
                        <a:pt x="11051" y="13143"/>
                      </a:lnTo>
                      <a:lnTo>
                        <a:pt x="11051" y="20741"/>
                      </a:lnTo>
                      <a:cubicBezTo>
                        <a:pt x="11051" y="21161"/>
                        <a:pt x="11778" y="21501"/>
                        <a:pt x="12673" y="21501"/>
                      </a:cubicBezTo>
                      <a:cubicBezTo>
                        <a:pt x="13568" y="21501"/>
                        <a:pt x="14381" y="21163"/>
                        <a:pt x="14490" y="20747"/>
                      </a:cubicBezTo>
                      <a:lnTo>
                        <a:pt x="16434" y="7453"/>
                      </a:lnTo>
                      <a:cubicBezTo>
                        <a:pt x="16434" y="7449"/>
                        <a:pt x="16450" y="7436"/>
                        <a:pt x="16479" y="7414"/>
                      </a:cubicBezTo>
                      <a:lnTo>
                        <a:pt x="16480" y="7414"/>
                      </a:lnTo>
                      <a:cubicBezTo>
                        <a:pt x="16516" y="7324"/>
                        <a:pt x="21253" y="3756"/>
                        <a:pt x="21253" y="3756"/>
                      </a:cubicBezTo>
                      <a:cubicBezTo>
                        <a:pt x="21531" y="3589"/>
                        <a:pt x="21531" y="3318"/>
                        <a:pt x="21256" y="3150"/>
                      </a:cubicBezTo>
                      <a:close/>
                    </a:path>
                  </a:pathLst>
                </a:custGeom>
                <a:grpFill/>
                <a:ln w="12700" cap="flat">
                  <a:noFill/>
                  <a:miter lim="400000"/>
                </a:ln>
                <a:effectLst/>
              </p:spPr>
              <p:txBody>
                <a:bodyPr wrap="square" lIns="19050" tIns="19050" rIns="19050" bIns="19050" numCol="1" anchor="ctr">
                  <a:noAutofit/>
                </a:bodyPr>
                <a:lstStyle/>
                <a:p>
                  <a:endParaRPr sz="2000">
                    <a:latin typeface="Roboto Thin"/>
                    <a:cs typeface="Roboto Thin"/>
                  </a:endParaRPr>
                </a:p>
              </p:txBody>
            </p:sp>
          </p:grpSp>
        </p:grpSp>
      </p:grpSp>
      <p:grpSp>
        <p:nvGrpSpPr>
          <p:cNvPr id="78" name="Group 77"/>
          <p:cNvGrpSpPr/>
          <p:nvPr/>
        </p:nvGrpSpPr>
        <p:grpSpPr>
          <a:xfrm>
            <a:off x="5077004" y="1831017"/>
            <a:ext cx="1467314" cy="1467315"/>
            <a:chOff x="5077004" y="1831017"/>
            <a:chExt cx="1467314" cy="1467315"/>
          </a:xfrm>
        </p:grpSpPr>
        <p:grpSp>
          <p:nvGrpSpPr>
            <p:cNvPr id="62" name="Group 9444"/>
            <p:cNvGrpSpPr/>
            <p:nvPr/>
          </p:nvGrpSpPr>
          <p:grpSpPr>
            <a:xfrm>
              <a:off x="5077004" y="1831017"/>
              <a:ext cx="1467314" cy="1467315"/>
              <a:chOff x="0" y="0"/>
              <a:chExt cx="3313067" cy="3313067"/>
            </a:xfrm>
          </p:grpSpPr>
          <p:sp>
            <p:nvSpPr>
              <p:cNvPr id="64" name="Shape 9442"/>
              <p:cNvSpPr/>
              <p:nvPr/>
            </p:nvSpPr>
            <p:spPr>
              <a:xfrm>
                <a:off x="0" y="0"/>
                <a:ext cx="3313068" cy="3313068"/>
              </a:xfrm>
              <a:prstGeom prst="ellipse">
                <a:avLst/>
              </a:prstGeom>
              <a:solidFill>
                <a:schemeClr val="accent3">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65" name="Shape 9443"/>
              <p:cNvSpPr/>
              <p:nvPr/>
            </p:nvSpPr>
            <p:spPr>
              <a:xfrm>
                <a:off x="280020" y="280019"/>
                <a:ext cx="2753028" cy="2753029"/>
              </a:xfrm>
              <a:prstGeom prst="ellipse">
                <a:avLst/>
              </a:prstGeom>
              <a:solidFill>
                <a:schemeClr val="accent3"/>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pic>
          <p:nvPicPr>
            <p:cNvPr id="9" name="Picture 8"/>
            <p:cNvPicPr>
              <a:picLocks noChangeAspect="1"/>
            </p:cNvPicPr>
            <p:nvPr/>
          </p:nvPicPr>
          <p:blipFill>
            <a:blip r:embed="rId3"/>
            <a:stretch>
              <a:fillRect/>
            </a:stretch>
          </p:blipFill>
          <p:spPr>
            <a:xfrm>
              <a:off x="5450468" y="2217833"/>
              <a:ext cx="720000" cy="720000"/>
            </a:xfrm>
            <a:prstGeom prst="rect">
              <a:avLst/>
            </a:prstGeom>
          </p:spPr>
        </p:pic>
      </p:grpSp>
      <p:grpSp>
        <p:nvGrpSpPr>
          <p:cNvPr id="77" name="Group 76"/>
          <p:cNvGrpSpPr/>
          <p:nvPr/>
        </p:nvGrpSpPr>
        <p:grpSpPr>
          <a:xfrm>
            <a:off x="2663915" y="1831016"/>
            <a:ext cx="1467314" cy="1467315"/>
            <a:chOff x="2663915" y="1831016"/>
            <a:chExt cx="1467314" cy="1467315"/>
          </a:xfrm>
        </p:grpSpPr>
        <p:grpSp>
          <p:nvGrpSpPr>
            <p:cNvPr id="57" name="Group 9439"/>
            <p:cNvGrpSpPr/>
            <p:nvPr/>
          </p:nvGrpSpPr>
          <p:grpSpPr>
            <a:xfrm>
              <a:off x="2663915" y="1831016"/>
              <a:ext cx="1467314" cy="1467315"/>
              <a:chOff x="0" y="0"/>
              <a:chExt cx="3313067" cy="3313067"/>
            </a:xfrm>
          </p:grpSpPr>
          <p:sp>
            <p:nvSpPr>
              <p:cNvPr id="59" name="Shape 9437"/>
              <p:cNvSpPr/>
              <p:nvPr/>
            </p:nvSpPr>
            <p:spPr>
              <a:xfrm>
                <a:off x="0" y="0"/>
                <a:ext cx="3313068" cy="3313068"/>
              </a:xfrm>
              <a:prstGeom prst="ellipse">
                <a:avLst/>
              </a:prstGeom>
              <a:solidFill>
                <a:schemeClr val="accent2">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60" name="Shape 9438"/>
              <p:cNvSpPr/>
              <p:nvPr/>
            </p:nvSpPr>
            <p:spPr>
              <a:xfrm>
                <a:off x="280020" y="280019"/>
                <a:ext cx="2753028" cy="2753029"/>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pic>
          <p:nvPicPr>
            <p:cNvPr id="17" name="Picture 16"/>
            <p:cNvPicPr>
              <a:picLocks noChangeAspect="1"/>
            </p:cNvPicPr>
            <p:nvPr/>
          </p:nvPicPr>
          <p:blipFill>
            <a:blip r:embed="rId4"/>
            <a:stretch>
              <a:fillRect/>
            </a:stretch>
          </p:blipFill>
          <p:spPr>
            <a:xfrm>
              <a:off x="3036169" y="2211546"/>
              <a:ext cx="720000" cy="720000"/>
            </a:xfrm>
            <a:prstGeom prst="rect">
              <a:avLst/>
            </a:prstGeom>
          </p:spPr>
        </p:pic>
      </p:grpSp>
      <p:grpSp>
        <p:nvGrpSpPr>
          <p:cNvPr id="20" name="Group 19"/>
          <p:cNvGrpSpPr/>
          <p:nvPr/>
        </p:nvGrpSpPr>
        <p:grpSpPr>
          <a:xfrm>
            <a:off x="250825" y="1831015"/>
            <a:ext cx="1467314" cy="1467314"/>
            <a:chOff x="250825" y="1831015"/>
            <a:chExt cx="1467314" cy="1467314"/>
          </a:xfrm>
        </p:grpSpPr>
        <p:grpSp>
          <p:nvGrpSpPr>
            <p:cNvPr id="52" name="Group 9434"/>
            <p:cNvGrpSpPr/>
            <p:nvPr/>
          </p:nvGrpSpPr>
          <p:grpSpPr>
            <a:xfrm>
              <a:off x="250825" y="1831015"/>
              <a:ext cx="1467314" cy="1467314"/>
              <a:chOff x="0" y="0"/>
              <a:chExt cx="3313067" cy="3313067"/>
            </a:xfrm>
          </p:grpSpPr>
          <p:sp>
            <p:nvSpPr>
              <p:cNvPr id="54" name="Shape 9432"/>
              <p:cNvSpPr/>
              <p:nvPr/>
            </p:nvSpPr>
            <p:spPr>
              <a:xfrm>
                <a:off x="0" y="0"/>
                <a:ext cx="3313068" cy="3313068"/>
              </a:xfrm>
              <a:prstGeom prst="ellipse">
                <a:avLst/>
              </a:prstGeom>
              <a:solidFill>
                <a:schemeClr val="accent1">
                  <a:alpha val="80000"/>
                </a:schemeClr>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sp>
            <p:nvSpPr>
              <p:cNvPr id="55" name="Shape 9433"/>
              <p:cNvSpPr/>
              <p:nvPr/>
            </p:nvSpPr>
            <p:spPr>
              <a:xfrm>
                <a:off x="280020" y="280019"/>
                <a:ext cx="2753028" cy="2753029"/>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a:endParaRPr sz="2000">
                  <a:latin typeface="Roboto Thin"/>
                  <a:ea typeface="Open Sans" panose="020B0606030504020204" pitchFamily="34" charset="0"/>
                  <a:cs typeface="Roboto Thin"/>
                </a:endParaRPr>
              </a:p>
            </p:txBody>
          </p:sp>
        </p:grpSp>
        <p:sp>
          <p:nvSpPr>
            <p:cNvPr id="53" name="Shape 9435"/>
            <p:cNvSpPr/>
            <p:nvPr/>
          </p:nvSpPr>
          <p:spPr>
            <a:xfrm>
              <a:off x="372270" y="2419341"/>
              <a:ext cx="1217615" cy="29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defRPr sz="3000">
                  <a:solidFill>
                    <a:srgbClr val="FFFFFF"/>
                  </a:solidFill>
                </a:defRPr>
              </a:lvl1pPr>
            </a:lstStyle>
            <a:p>
              <a:pPr algn="ctr"/>
              <a:endParaRPr sz="1500" dirty="0">
                <a:solidFill>
                  <a:schemeClr val="bg1"/>
                </a:solidFill>
                <a:latin typeface="Roboto Thin"/>
                <a:ea typeface="Open Sans" panose="020B0606030504020204" pitchFamily="34" charset="0"/>
                <a:cs typeface="Roboto Thin"/>
              </a:endParaRPr>
            </a:p>
          </p:txBody>
        </p:sp>
        <p:pic>
          <p:nvPicPr>
            <p:cNvPr id="18" name="Picture 17"/>
            <p:cNvPicPr>
              <a:picLocks noChangeAspect="1"/>
            </p:cNvPicPr>
            <p:nvPr/>
          </p:nvPicPr>
          <p:blipFill>
            <a:blip r:embed="rId5"/>
            <a:stretch>
              <a:fillRect/>
            </a:stretch>
          </p:blipFill>
          <p:spPr>
            <a:xfrm>
              <a:off x="628156" y="2211547"/>
              <a:ext cx="720000" cy="720000"/>
            </a:xfrm>
            <a:prstGeom prst="rect">
              <a:avLst/>
            </a:prstGeom>
          </p:spPr>
        </p:pic>
      </p:grpSp>
    </p:spTree>
    <p:extLst>
      <p:ext uri="{BB962C8B-B14F-4D97-AF65-F5344CB8AC3E}">
        <p14:creationId xmlns:p14="http://schemas.microsoft.com/office/powerpoint/2010/main" val="26217183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ppt_h*1.125000"/>
                                          </p:val>
                                        </p:tav>
                                        <p:tav tm="100000">
                                          <p:val>
                                            <p:strVal val="#ppt_y"/>
                                          </p:val>
                                        </p:tav>
                                      </p:tavLst>
                                    </p:anim>
                                    <p:animEffect transition="in" filter="wipe(up)">
                                      <p:cBhvr>
                                        <p:cTn id="13" dur="500"/>
                                        <p:tgtEl>
                                          <p:spTgt spid="4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p:tgtEl>
                                          <p:spTgt spid="39"/>
                                        </p:tgtEl>
                                        <p:attrNameLst>
                                          <p:attrName>ppt_y</p:attrName>
                                        </p:attrNameLst>
                                      </p:cBhvr>
                                      <p:tavLst>
                                        <p:tav tm="0">
                                          <p:val>
                                            <p:strVal val="#ppt_y+#ppt_h*1.125000"/>
                                          </p:val>
                                        </p:tav>
                                        <p:tav tm="100000">
                                          <p:val>
                                            <p:strVal val="#ppt_y"/>
                                          </p:val>
                                        </p:tav>
                                      </p:tavLst>
                                    </p:anim>
                                    <p:animEffect transition="in" filter="wipe(up)">
                                      <p:cBhvr>
                                        <p:cTn id="17" dur="500"/>
                                        <p:tgtEl>
                                          <p:spTgt spid="39"/>
                                        </p:tgtEl>
                                      </p:cBhvr>
                                    </p:animEffect>
                                  </p:childTnLst>
                                </p:cTn>
                              </p:par>
                              <p:par>
                                <p:cTn id="18" presetID="3" presetClass="entr" presetSubtype="10" fill="hold" grpId="0"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1000"/>
                                        <p:tgtEl>
                                          <p:spTgt spid="44"/>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p:tgtEl>
                                          <p:spTgt spid="20"/>
                                        </p:tgtEl>
                                        <p:attrNameLst>
                                          <p:attrName>ppt_y</p:attrName>
                                        </p:attrNameLst>
                                      </p:cBhvr>
                                      <p:tavLst>
                                        <p:tav tm="0">
                                          <p:val>
                                            <p:strVal val="#ppt_y+#ppt_h*1.125000"/>
                                          </p:val>
                                        </p:tav>
                                        <p:tav tm="100000">
                                          <p:val>
                                            <p:strVal val="#ppt_y"/>
                                          </p:val>
                                        </p:tav>
                                      </p:tavLst>
                                    </p:anim>
                                    <p:animEffect transition="in" filter="wipe(up)">
                                      <p:cBhvr>
                                        <p:cTn id="25" dur="500"/>
                                        <p:tgtEl>
                                          <p:spTgt spid="2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p:tgtEl>
                                          <p:spTgt spid="48"/>
                                        </p:tgtEl>
                                        <p:attrNameLst>
                                          <p:attrName>ppt_y</p:attrName>
                                        </p:attrNameLst>
                                      </p:cBhvr>
                                      <p:tavLst>
                                        <p:tav tm="0">
                                          <p:val>
                                            <p:strVal val="#ppt_y+#ppt_h*1.125000"/>
                                          </p:val>
                                        </p:tav>
                                        <p:tav tm="100000">
                                          <p:val>
                                            <p:strVal val="#ppt_y"/>
                                          </p:val>
                                        </p:tav>
                                      </p:tavLst>
                                    </p:anim>
                                    <p:animEffect transition="in" filter="wipe(up)">
                                      <p:cBhvr>
                                        <p:cTn id="29" dur="500"/>
                                        <p:tgtEl>
                                          <p:spTgt spid="4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ppt_y</p:attrName>
                                        </p:attrNameLst>
                                      </p:cBhvr>
                                      <p:tavLst>
                                        <p:tav tm="0">
                                          <p:val>
                                            <p:strVal val="#ppt_y+#ppt_h*1.125000"/>
                                          </p:val>
                                        </p:tav>
                                        <p:tav tm="100000">
                                          <p:val>
                                            <p:strVal val="#ppt_y"/>
                                          </p:val>
                                        </p:tav>
                                      </p:tavLst>
                                    </p:anim>
                                    <p:animEffect transition="in" filter="wipe(up)">
                                      <p:cBhvr>
                                        <p:cTn id="33" dur="500"/>
                                        <p:tgtEl>
                                          <p:spTgt spid="45"/>
                                        </p:tgtEl>
                                      </p:cBhvr>
                                    </p:animEffect>
                                  </p:childTnLst>
                                </p:cTn>
                              </p:par>
                            </p:childTnLst>
                          </p:cTn>
                        </p:par>
                        <p:par>
                          <p:cTn id="34" fill="hold">
                            <p:stCondLst>
                              <p:cond delay="2500"/>
                            </p:stCondLst>
                            <p:childTnLst>
                              <p:par>
                                <p:cTn id="35" presetID="12" presetClass="entr" presetSubtype="4"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p:tgtEl>
                                          <p:spTgt spid="77"/>
                                        </p:tgtEl>
                                        <p:attrNameLst>
                                          <p:attrName>ppt_y</p:attrName>
                                        </p:attrNameLst>
                                      </p:cBhvr>
                                      <p:tavLst>
                                        <p:tav tm="0">
                                          <p:val>
                                            <p:strVal val="#ppt_y+#ppt_h*1.125000"/>
                                          </p:val>
                                        </p:tav>
                                        <p:tav tm="100000">
                                          <p:val>
                                            <p:strVal val="#ppt_y"/>
                                          </p:val>
                                        </p:tav>
                                      </p:tavLst>
                                    </p:anim>
                                    <p:animEffect transition="in" filter="wipe(up)">
                                      <p:cBhvr>
                                        <p:cTn id="38" dur="500"/>
                                        <p:tgtEl>
                                          <p:spTgt spid="7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p:tgtEl>
                                          <p:spTgt spid="49"/>
                                        </p:tgtEl>
                                        <p:attrNameLst>
                                          <p:attrName>ppt_y</p:attrName>
                                        </p:attrNameLst>
                                      </p:cBhvr>
                                      <p:tavLst>
                                        <p:tav tm="0">
                                          <p:val>
                                            <p:strVal val="#ppt_y+#ppt_h*1.125000"/>
                                          </p:val>
                                        </p:tav>
                                        <p:tav tm="100000">
                                          <p:val>
                                            <p:strVal val="#ppt_y"/>
                                          </p:val>
                                        </p:tav>
                                      </p:tavLst>
                                    </p:anim>
                                    <p:animEffect transition="in" filter="wipe(up)">
                                      <p:cBhvr>
                                        <p:cTn id="42" dur="500"/>
                                        <p:tgtEl>
                                          <p:spTgt spid="4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p:tgtEl>
                                          <p:spTgt spid="46"/>
                                        </p:tgtEl>
                                        <p:attrNameLst>
                                          <p:attrName>ppt_y</p:attrName>
                                        </p:attrNameLst>
                                      </p:cBhvr>
                                      <p:tavLst>
                                        <p:tav tm="0">
                                          <p:val>
                                            <p:strVal val="#ppt_y+#ppt_h*1.125000"/>
                                          </p:val>
                                        </p:tav>
                                        <p:tav tm="100000">
                                          <p:val>
                                            <p:strVal val="#ppt_y"/>
                                          </p:val>
                                        </p:tav>
                                      </p:tavLst>
                                    </p:anim>
                                    <p:animEffect transition="in" filter="wipe(up)">
                                      <p:cBhvr>
                                        <p:cTn id="46" dur="500"/>
                                        <p:tgtEl>
                                          <p:spTgt spid="46"/>
                                        </p:tgtEl>
                                      </p:cBhvr>
                                    </p:animEffect>
                                  </p:childTnLst>
                                </p:cTn>
                              </p:par>
                            </p:childTnLst>
                          </p:cTn>
                        </p:par>
                        <p:par>
                          <p:cTn id="47" fill="hold">
                            <p:stCondLst>
                              <p:cond delay="3000"/>
                            </p:stCondLst>
                            <p:childTnLst>
                              <p:par>
                                <p:cTn id="48" presetID="12" presetClass="entr" presetSubtype="4" fill="hold" nodeType="after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additive="base">
                                        <p:cTn id="50" dur="500"/>
                                        <p:tgtEl>
                                          <p:spTgt spid="78"/>
                                        </p:tgtEl>
                                        <p:attrNameLst>
                                          <p:attrName>ppt_y</p:attrName>
                                        </p:attrNameLst>
                                      </p:cBhvr>
                                      <p:tavLst>
                                        <p:tav tm="0">
                                          <p:val>
                                            <p:strVal val="#ppt_y+#ppt_h*1.125000"/>
                                          </p:val>
                                        </p:tav>
                                        <p:tav tm="100000">
                                          <p:val>
                                            <p:strVal val="#ppt_y"/>
                                          </p:val>
                                        </p:tav>
                                      </p:tavLst>
                                    </p:anim>
                                    <p:animEffect transition="in" filter="wipe(up)">
                                      <p:cBhvr>
                                        <p:cTn id="51" dur="500"/>
                                        <p:tgtEl>
                                          <p:spTgt spid="78"/>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p:tgtEl>
                                          <p:spTgt spid="47"/>
                                        </p:tgtEl>
                                        <p:attrNameLst>
                                          <p:attrName>ppt_y</p:attrName>
                                        </p:attrNameLst>
                                      </p:cBhvr>
                                      <p:tavLst>
                                        <p:tav tm="0">
                                          <p:val>
                                            <p:strVal val="#ppt_y+#ppt_h*1.125000"/>
                                          </p:val>
                                        </p:tav>
                                        <p:tav tm="100000">
                                          <p:val>
                                            <p:strVal val="#ppt_y"/>
                                          </p:val>
                                        </p:tav>
                                      </p:tavLst>
                                    </p:anim>
                                    <p:animEffect transition="in" filter="wipe(up)">
                                      <p:cBhvr>
                                        <p:cTn id="55" dur="500"/>
                                        <p:tgtEl>
                                          <p:spTgt spid="47"/>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
                                        <p:tgtEl>
                                          <p:spTgt spid="79"/>
                                        </p:tgtEl>
                                        <p:attrNameLst>
                                          <p:attrName>ppt_y</p:attrName>
                                        </p:attrNameLst>
                                      </p:cBhvr>
                                      <p:tavLst>
                                        <p:tav tm="0">
                                          <p:val>
                                            <p:strVal val="#ppt_y+#ppt_h*1.125000"/>
                                          </p:val>
                                        </p:tav>
                                        <p:tav tm="100000">
                                          <p:val>
                                            <p:strVal val="#ppt_y"/>
                                          </p:val>
                                        </p:tav>
                                      </p:tavLst>
                                    </p:anim>
                                    <p:animEffect transition="in" filter="wipe(up)">
                                      <p:cBhvr>
                                        <p:cTn id="65" dur="500"/>
                                        <p:tgtEl>
                                          <p:spTgt spid="79"/>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additive="base">
                                        <p:cTn id="68" dur="500"/>
                                        <p:tgtEl>
                                          <p:spTgt spid="75"/>
                                        </p:tgtEl>
                                        <p:attrNameLst>
                                          <p:attrName>ppt_y</p:attrName>
                                        </p:attrNameLst>
                                      </p:cBhvr>
                                      <p:tavLst>
                                        <p:tav tm="0">
                                          <p:val>
                                            <p:strVal val="#ppt_y+#ppt_h*1.125000"/>
                                          </p:val>
                                        </p:tav>
                                        <p:tav tm="100000">
                                          <p:val>
                                            <p:strVal val="#ppt_y"/>
                                          </p:val>
                                        </p:tav>
                                      </p:tavLst>
                                    </p:anim>
                                    <p:animEffect transition="in" filter="wipe(up)">
                                      <p:cBhvr>
                                        <p:cTn id="6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4" grpId="0"/>
      <p:bldP spid="45" grpId="0" animBg="1"/>
      <p:bldP spid="46" grpId="0" animBg="1"/>
      <p:bldP spid="47" grpId="0" animBg="1"/>
      <p:bldP spid="48" grpId="0" animBg="1"/>
      <p:bldP spid="49" grpId="0" animBg="1"/>
      <p:bldP spid="50" grpId="0" animBg="1"/>
      <p:bldP spid="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382" y="779720"/>
            <a:ext cx="2815034" cy="4014787"/>
          </a:xfrm>
          <a:prstGeom prst="rect">
            <a:avLst/>
          </a:prstGeom>
        </p:spPr>
        <p:txBody>
          <a:bodyPr lIns="36000" bIns="0" anchor="ctr"/>
          <a:lstStyle/>
          <a:p>
            <a:pPr marL="0" indent="0">
              <a:buNone/>
            </a:pPr>
            <a:r>
              <a:rPr lang="en-US" sz="1600" dirty="0" smtClean="0">
                <a:solidFill>
                  <a:schemeClr val="accent3"/>
                </a:solidFill>
                <a:latin typeface="Roboto Light"/>
                <a:ea typeface="微軟正黑體" charset="0"/>
                <a:cs typeface="Roboto Light"/>
              </a:rPr>
              <a:t>XCubeSAN</a:t>
            </a:r>
            <a:r>
              <a:rPr lang="en-US" sz="1600" dirty="0" smtClean="0">
                <a:latin typeface="Roboto Light"/>
                <a:ea typeface="微軟正黑體" charset="0"/>
                <a:cs typeface="Roboto Light"/>
              </a:rPr>
              <a:t> &amp; </a:t>
            </a:r>
            <a:r>
              <a:rPr lang="en-US" sz="1600" dirty="0" smtClean="0">
                <a:solidFill>
                  <a:schemeClr val="accent1"/>
                </a:solidFill>
                <a:latin typeface="Roboto Light"/>
                <a:ea typeface="微軟正黑體" charset="0"/>
                <a:cs typeface="Roboto Light"/>
              </a:rPr>
              <a:t>XCubeDAS</a:t>
            </a:r>
            <a:r>
              <a:rPr lang="en-US" sz="1600" dirty="0" smtClean="0">
                <a:latin typeface="Roboto Light"/>
                <a:ea typeface="微軟正黑體" charset="0"/>
                <a:cs typeface="Roboto Light"/>
              </a:rPr>
              <a:t> storage systems </a:t>
            </a:r>
          </a:p>
          <a:p>
            <a:pPr marL="0" indent="0">
              <a:buNone/>
            </a:pPr>
            <a:r>
              <a:rPr lang="en-US" sz="1600" dirty="0" smtClean="0">
                <a:latin typeface="Roboto Light"/>
                <a:ea typeface="微軟正黑體" charset="0"/>
                <a:cs typeface="Roboto Light"/>
              </a:rPr>
              <a:t>are </a:t>
            </a:r>
            <a:r>
              <a:rPr lang="en-US" sz="1600" dirty="0">
                <a:latin typeface="Roboto Light"/>
                <a:ea typeface="微軟正黑體" charset="0"/>
                <a:cs typeface="Roboto Light"/>
              </a:rPr>
              <a:t>designed </a:t>
            </a:r>
            <a:r>
              <a:rPr lang="en-US" sz="1600" dirty="0" smtClean="0">
                <a:latin typeface="Roboto Light"/>
                <a:ea typeface="微軟正黑體" charset="0"/>
                <a:cs typeface="Roboto Light"/>
              </a:rPr>
              <a:t>with </a:t>
            </a:r>
          </a:p>
          <a:p>
            <a:pPr marL="0" indent="0">
              <a:buNone/>
            </a:pPr>
            <a:r>
              <a:rPr lang="en-US" sz="1600" dirty="0" smtClean="0">
                <a:solidFill>
                  <a:schemeClr val="accent4">
                    <a:lumMod val="75000"/>
                  </a:schemeClr>
                </a:solidFill>
                <a:latin typeface="Roboto Light"/>
                <a:ea typeface="微軟正黑體" charset="0"/>
                <a:cs typeface="Roboto Light"/>
              </a:rPr>
              <a:t>Fully Redundant Components </a:t>
            </a:r>
            <a:r>
              <a:rPr lang="en-US" sz="1600" dirty="0">
                <a:latin typeface="Roboto Light"/>
                <a:ea typeface="微軟正黑體" charset="0"/>
                <a:cs typeface="Roboto Light"/>
              </a:rPr>
              <a:t>and </a:t>
            </a:r>
            <a:endParaRPr lang="en-US" sz="1600" dirty="0" smtClean="0">
              <a:latin typeface="Roboto Light"/>
              <a:ea typeface="微軟正黑體" charset="0"/>
              <a:cs typeface="Roboto Light"/>
            </a:endParaRPr>
          </a:p>
          <a:p>
            <a:pPr marL="0" indent="0">
              <a:buNone/>
            </a:pPr>
            <a:r>
              <a:rPr lang="en-US" sz="1600" dirty="0" smtClean="0">
                <a:solidFill>
                  <a:schemeClr val="accent4">
                    <a:lumMod val="75000"/>
                  </a:schemeClr>
                </a:solidFill>
                <a:latin typeface="Roboto Light"/>
                <a:ea typeface="微軟正黑體" charset="0"/>
                <a:cs typeface="Roboto Light"/>
              </a:rPr>
              <a:t>Dual Data Paths </a:t>
            </a:r>
          </a:p>
          <a:p>
            <a:pPr marL="0" indent="0">
              <a:buNone/>
            </a:pPr>
            <a:r>
              <a:rPr lang="en-US" sz="1600" dirty="0" smtClean="0">
                <a:latin typeface="Roboto Light"/>
                <a:ea typeface="微軟正黑體" charset="0"/>
                <a:cs typeface="Roboto Light"/>
              </a:rPr>
              <a:t>among all units.</a:t>
            </a:r>
            <a:endParaRPr lang="en-US" sz="1600" dirty="0">
              <a:latin typeface="Roboto Light"/>
              <a:ea typeface="微軟正黑體" charset="0"/>
              <a:cs typeface="Roboto Light"/>
            </a:endParaRPr>
          </a:p>
        </p:txBody>
      </p:sp>
      <p:sp>
        <p:nvSpPr>
          <p:cNvPr id="84" name="Rectangle 83"/>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Fully Redundant Components and HW Paths</a:t>
            </a:r>
            <a:endParaRPr lang="en-US" sz="2800" dirty="0">
              <a:latin typeface="Roboto Thin"/>
              <a:cs typeface="Roboto Thin"/>
            </a:endParaRPr>
          </a:p>
        </p:txBody>
      </p:sp>
      <p:pic>
        <p:nvPicPr>
          <p:cNvPr id="86" name="Picture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628" name="Group 627"/>
          <p:cNvGrpSpPr/>
          <p:nvPr/>
        </p:nvGrpSpPr>
        <p:grpSpPr>
          <a:xfrm>
            <a:off x="7070993" y="1315883"/>
            <a:ext cx="1821142" cy="142518"/>
            <a:chOff x="7070993" y="1315883"/>
            <a:chExt cx="1821142" cy="142518"/>
          </a:xfrm>
        </p:grpSpPr>
        <p:cxnSp>
          <p:nvCxnSpPr>
            <p:cNvPr id="87" name="Elbow Connector 293"/>
            <p:cNvCxnSpPr>
              <a:stCxn id="502" idx="3"/>
              <a:endCxn id="333" idx="1"/>
            </p:cNvCxnSpPr>
            <p:nvPr/>
          </p:nvCxnSpPr>
          <p:spPr>
            <a:xfrm flipV="1">
              <a:off x="7070993" y="1387142"/>
              <a:ext cx="729860" cy="2381"/>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3" name="Rounded Rectangle 332"/>
            <p:cNvSpPr/>
            <p:nvPr/>
          </p:nvSpPr>
          <p:spPr>
            <a:xfrm>
              <a:off x="7800853" y="1315883"/>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Server</a:t>
              </a:r>
              <a:endParaRPr lang="en-US" sz="900" dirty="0">
                <a:solidFill>
                  <a:schemeClr val="tx1"/>
                </a:solidFill>
                <a:latin typeface="Roboto Light"/>
                <a:cs typeface="Roboto Light"/>
              </a:endParaRPr>
            </a:p>
          </p:txBody>
        </p:sp>
      </p:grpSp>
      <p:grpSp>
        <p:nvGrpSpPr>
          <p:cNvPr id="629" name="Group 628"/>
          <p:cNvGrpSpPr/>
          <p:nvPr/>
        </p:nvGrpSpPr>
        <p:grpSpPr>
          <a:xfrm>
            <a:off x="7076737" y="1493345"/>
            <a:ext cx="1811038" cy="285036"/>
            <a:chOff x="7076737" y="1493345"/>
            <a:chExt cx="1811038" cy="285036"/>
          </a:xfrm>
        </p:grpSpPr>
        <p:cxnSp>
          <p:nvCxnSpPr>
            <p:cNvPr id="88" name="Elbow Connector 293"/>
            <p:cNvCxnSpPr>
              <a:stCxn id="504" idx="3"/>
              <a:endCxn id="334" idx="1"/>
            </p:cNvCxnSpPr>
            <p:nvPr/>
          </p:nvCxnSpPr>
          <p:spPr>
            <a:xfrm flipV="1">
              <a:off x="7076737" y="1635863"/>
              <a:ext cx="719756" cy="2462"/>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4" name="Rounded Rectangle 333"/>
            <p:cNvSpPr/>
            <p:nvPr/>
          </p:nvSpPr>
          <p:spPr>
            <a:xfrm>
              <a:off x="7796493" y="1493345"/>
              <a:ext cx="1091282" cy="285036"/>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16G FC HBA Port</a:t>
              </a:r>
            </a:p>
            <a:p>
              <a:r>
                <a:rPr lang="en-US" sz="900" dirty="0" smtClean="0">
                  <a:solidFill>
                    <a:schemeClr val="tx1"/>
                  </a:solidFill>
                  <a:latin typeface="Roboto Light"/>
                  <a:cs typeface="Roboto Light"/>
                </a:rPr>
                <a:t>10G iSCSI Port</a:t>
              </a:r>
            </a:p>
          </p:txBody>
        </p:sp>
      </p:grpSp>
      <p:grpSp>
        <p:nvGrpSpPr>
          <p:cNvPr id="630" name="Group 629"/>
          <p:cNvGrpSpPr/>
          <p:nvPr/>
        </p:nvGrpSpPr>
        <p:grpSpPr>
          <a:xfrm>
            <a:off x="7358286" y="2528326"/>
            <a:ext cx="1530776" cy="142518"/>
            <a:chOff x="7358286" y="2528326"/>
            <a:chExt cx="1530776" cy="142518"/>
          </a:xfrm>
        </p:grpSpPr>
        <p:sp>
          <p:nvSpPr>
            <p:cNvPr id="335" name="Rounded Rectangle 334"/>
            <p:cNvSpPr/>
            <p:nvPr/>
          </p:nvSpPr>
          <p:spPr>
            <a:xfrm>
              <a:off x="7797780" y="2528326"/>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XCubeSAN XS5200</a:t>
              </a:r>
            </a:p>
          </p:txBody>
        </p:sp>
        <p:cxnSp>
          <p:nvCxnSpPr>
            <p:cNvPr id="339" name="Elbow Connector 293"/>
            <p:cNvCxnSpPr>
              <a:stCxn id="90" idx="3"/>
              <a:endCxn id="335" idx="1"/>
            </p:cNvCxnSpPr>
            <p:nvPr/>
          </p:nvCxnSpPr>
          <p:spPr>
            <a:xfrm flipV="1">
              <a:off x="7358286" y="2599585"/>
              <a:ext cx="439494" cy="6309"/>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1" name="Group 630"/>
          <p:cNvGrpSpPr/>
          <p:nvPr/>
        </p:nvGrpSpPr>
        <p:grpSpPr>
          <a:xfrm>
            <a:off x="7301656" y="2976054"/>
            <a:ext cx="1592406" cy="142518"/>
            <a:chOff x="7301656" y="2976054"/>
            <a:chExt cx="1592406" cy="142518"/>
          </a:xfrm>
        </p:grpSpPr>
        <p:sp>
          <p:nvSpPr>
            <p:cNvPr id="336" name="Rounded Rectangle 335"/>
            <p:cNvSpPr/>
            <p:nvPr/>
          </p:nvSpPr>
          <p:spPr>
            <a:xfrm>
              <a:off x="7802780" y="2976054"/>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HDD / SSD</a:t>
              </a:r>
            </a:p>
          </p:txBody>
        </p:sp>
        <p:cxnSp>
          <p:nvCxnSpPr>
            <p:cNvPr id="340" name="Elbow Connector 293"/>
            <p:cNvCxnSpPr>
              <a:stCxn id="457" idx="3"/>
              <a:endCxn id="336" idx="1"/>
            </p:cNvCxnSpPr>
            <p:nvPr/>
          </p:nvCxnSpPr>
          <p:spPr>
            <a:xfrm flipV="1">
              <a:off x="7301656" y="3047313"/>
              <a:ext cx="501124" cy="903"/>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2" name="Group 631"/>
          <p:cNvGrpSpPr/>
          <p:nvPr/>
        </p:nvGrpSpPr>
        <p:grpSpPr>
          <a:xfrm>
            <a:off x="7359792" y="3604906"/>
            <a:ext cx="1525334" cy="142518"/>
            <a:chOff x="7359792" y="3604906"/>
            <a:chExt cx="1525334" cy="142518"/>
          </a:xfrm>
        </p:grpSpPr>
        <p:sp>
          <p:nvSpPr>
            <p:cNvPr id="514" name="Rounded Rectangle 513"/>
            <p:cNvSpPr/>
            <p:nvPr/>
          </p:nvSpPr>
          <p:spPr>
            <a:xfrm>
              <a:off x="7793844" y="3604906"/>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XCubeDAS XD5300</a:t>
              </a:r>
            </a:p>
          </p:txBody>
        </p:sp>
        <p:cxnSp>
          <p:nvCxnSpPr>
            <p:cNvPr id="515" name="Elbow Connector 293"/>
            <p:cNvCxnSpPr>
              <a:stCxn id="171" idx="3"/>
              <a:endCxn id="514" idx="1"/>
            </p:cNvCxnSpPr>
            <p:nvPr/>
          </p:nvCxnSpPr>
          <p:spPr>
            <a:xfrm flipV="1">
              <a:off x="7359792" y="3676165"/>
              <a:ext cx="434052" cy="1905"/>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4" name="Group 633"/>
          <p:cNvGrpSpPr/>
          <p:nvPr/>
        </p:nvGrpSpPr>
        <p:grpSpPr>
          <a:xfrm>
            <a:off x="2895411" y="1208094"/>
            <a:ext cx="4464381" cy="3825249"/>
            <a:chOff x="2895411" y="1208094"/>
            <a:chExt cx="4464381" cy="3825249"/>
          </a:xfrm>
        </p:grpSpPr>
        <p:grpSp>
          <p:nvGrpSpPr>
            <p:cNvPr id="616" name="Group 615"/>
            <p:cNvGrpSpPr/>
            <p:nvPr/>
          </p:nvGrpSpPr>
          <p:grpSpPr>
            <a:xfrm>
              <a:off x="2900537" y="2015422"/>
              <a:ext cx="4457749" cy="1180944"/>
              <a:chOff x="2340994" y="2000244"/>
              <a:chExt cx="4457749" cy="1180944"/>
            </a:xfrm>
          </p:grpSpPr>
          <p:sp>
            <p:nvSpPr>
              <p:cNvPr id="90" name="Rounded Rectangle 89"/>
              <p:cNvSpPr/>
              <p:nvPr/>
            </p:nvSpPr>
            <p:spPr>
              <a:xfrm>
                <a:off x="2340994" y="2000244"/>
                <a:ext cx="4457749" cy="1180944"/>
              </a:xfrm>
              <a:prstGeom prst="roundRect">
                <a:avLst>
                  <a:gd name="adj" fmla="val 2459"/>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cxnSp>
            <p:nvCxnSpPr>
              <p:cNvPr id="217" name="Elbow Connector 216"/>
              <p:cNvCxnSpPr>
                <a:stCxn id="387" idx="2"/>
                <a:endCxn id="457" idx="0"/>
              </p:cNvCxnSpPr>
              <p:nvPr/>
            </p:nvCxnSpPr>
            <p:spPr>
              <a:xfrm rot="16200000" flipH="1">
                <a:off x="5523109" y="1814034"/>
                <a:ext cx="612136" cy="1653071"/>
              </a:xfrm>
              <a:prstGeom prst="bentConnector3">
                <a:avLst>
                  <a:gd name="adj1" fmla="val 50000"/>
                </a:avLst>
              </a:prstGeom>
              <a:ln w="38100" cmpd="dbl">
                <a:solidFill>
                  <a:srgbClr val="FFFF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4" name="Elbow Connector 213"/>
              <p:cNvCxnSpPr>
                <a:stCxn id="356" idx="2"/>
                <a:endCxn id="432" idx="0"/>
              </p:cNvCxnSpPr>
              <p:nvPr/>
            </p:nvCxnSpPr>
            <p:spPr>
              <a:xfrm rot="5400000">
                <a:off x="2715861" y="2099592"/>
                <a:ext cx="617647" cy="1082318"/>
              </a:xfrm>
              <a:prstGeom prst="bentConnector3">
                <a:avLst>
                  <a:gd name="adj1" fmla="val 50000"/>
                </a:avLst>
              </a:prstGeom>
              <a:ln w="38100" cmpd="dbl">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43" name="Group 342"/>
              <p:cNvGrpSpPr>
                <a:grpSpLocks noChangeAspect="1"/>
              </p:cNvGrpSpPr>
              <p:nvPr/>
            </p:nvGrpSpPr>
            <p:grpSpPr>
              <a:xfrm>
                <a:off x="2403165" y="2059473"/>
                <a:ext cx="2134800" cy="477924"/>
                <a:chOff x="6359025" y="1227245"/>
                <a:chExt cx="2134800" cy="477924"/>
              </a:xfrm>
            </p:grpSpPr>
            <p:sp>
              <p:nvSpPr>
                <p:cNvPr id="344" name="Rounded Rectangle 343"/>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45" name="Group 344"/>
                <p:cNvGrpSpPr/>
                <p:nvPr/>
              </p:nvGrpSpPr>
              <p:grpSpPr>
                <a:xfrm>
                  <a:off x="6402878" y="1320760"/>
                  <a:ext cx="720000" cy="180000"/>
                  <a:chOff x="6402878" y="1323935"/>
                  <a:chExt cx="720000" cy="180000"/>
                </a:xfrm>
              </p:grpSpPr>
              <p:sp>
                <p:nvSpPr>
                  <p:cNvPr id="362" name="Rounded Rectangle 361"/>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63" name="Group 362"/>
                  <p:cNvGrpSpPr/>
                  <p:nvPr/>
                </p:nvGrpSpPr>
                <p:grpSpPr>
                  <a:xfrm>
                    <a:off x="6479855" y="1360449"/>
                    <a:ext cx="558850" cy="108000"/>
                    <a:chOff x="6479855" y="1360449"/>
                    <a:chExt cx="558850" cy="108000"/>
                  </a:xfrm>
                </p:grpSpPr>
                <p:sp>
                  <p:nvSpPr>
                    <p:cNvPr id="364" name="Rounded Rectangle 363"/>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5" name="Rounded Rectangle 364"/>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6" name="Rounded Rectangle 365"/>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7" name="Rounded Rectangle 366"/>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46" name="Group 345"/>
                <p:cNvGrpSpPr/>
                <p:nvPr/>
              </p:nvGrpSpPr>
              <p:grpSpPr>
                <a:xfrm>
                  <a:off x="7161703" y="1319700"/>
                  <a:ext cx="720000" cy="180000"/>
                  <a:chOff x="6402878" y="1323935"/>
                  <a:chExt cx="720000" cy="180000"/>
                </a:xfrm>
              </p:grpSpPr>
              <p:sp>
                <p:nvSpPr>
                  <p:cNvPr id="356" name="Rounded Rectangle 355"/>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57" name="Group 356"/>
                  <p:cNvGrpSpPr/>
                  <p:nvPr/>
                </p:nvGrpSpPr>
                <p:grpSpPr>
                  <a:xfrm>
                    <a:off x="6479855" y="1360449"/>
                    <a:ext cx="558850" cy="108000"/>
                    <a:chOff x="6479855" y="1360449"/>
                    <a:chExt cx="558850" cy="108000"/>
                  </a:xfrm>
                </p:grpSpPr>
                <p:sp>
                  <p:nvSpPr>
                    <p:cNvPr id="358" name="Rounded Rectangle 357"/>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9" name="Rounded Rectangle 358"/>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0" name="Rounded Rectangle 359"/>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61" name="Rounded Rectangle 360"/>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47" name="Group 346"/>
                <p:cNvGrpSpPr/>
                <p:nvPr/>
              </p:nvGrpSpPr>
              <p:grpSpPr>
                <a:xfrm>
                  <a:off x="8080023" y="1429143"/>
                  <a:ext cx="108032" cy="244621"/>
                  <a:chOff x="8080023" y="1429143"/>
                  <a:chExt cx="108032" cy="244621"/>
                </a:xfrm>
              </p:grpSpPr>
              <p:sp>
                <p:nvSpPr>
                  <p:cNvPr id="354" name="Rounded Rectangle 353"/>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5" name="Rounded Rectangle 354"/>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48" name="Group 347"/>
                <p:cNvGrpSpPr/>
                <p:nvPr/>
              </p:nvGrpSpPr>
              <p:grpSpPr>
                <a:xfrm>
                  <a:off x="7937180" y="1429079"/>
                  <a:ext cx="474175" cy="247835"/>
                  <a:chOff x="7937180" y="1429079"/>
                  <a:chExt cx="474175" cy="247835"/>
                </a:xfrm>
              </p:grpSpPr>
              <p:sp>
                <p:nvSpPr>
                  <p:cNvPr id="349" name="Rounded Rectangle 348"/>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0" name="Rounded Rectangle 349"/>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1" name="Rounded Rectangle 350"/>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2" name="Rounded Rectangle 351"/>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53" name="Rounded Rectangle 352"/>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68" name="Group 367"/>
              <p:cNvGrpSpPr>
                <a:grpSpLocks noChangeAspect="1"/>
              </p:cNvGrpSpPr>
              <p:nvPr/>
            </p:nvGrpSpPr>
            <p:grpSpPr>
              <a:xfrm>
                <a:off x="4598789" y="2060987"/>
                <a:ext cx="2134800" cy="477924"/>
                <a:chOff x="6359025" y="1227245"/>
                <a:chExt cx="2134800" cy="477924"/>
              </a:xfrm>
            </p:grpSpPr>
            <p:sp>
              <p:nvSpPr>
                <p:cNvPr id="369" name="Rounded Rectangle 368"/>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370" name="Group 369"/>
                <p:cNvGrpSpPr/>
                <p:nvPr/>
              </p:nvGrpSpPr>
              <p:grpSpPr>
                <a:xfrm>
                  <a:off x="6402878" y="1320760"/>
                  <a:ext cx="720000" cy="180000"/>
                  <a:chOff x="6402878" y="1323935"/>
                  <a:chExt cx="720000" cy="180000"/>
                </a:xfrm>
              </p:grpSpPr>
              <p:sp>
                <p:nvSpPr>
                  <p:cNvPr id="387" name="Rounded Rectangle 386"/>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88" name="Group 387"/>
                  <p:cNvGrpSpPr/>
                  <p:nvPr/>
                </p:nvGrpSpPr>
                <p:grpSpPr>
                  <a:xfrm>
                    <a:off x="6479855" y="1360449"/>
                    <a:ext cx="558850" cy="108000"/>
                    <a:chOff x="6479855" y="1360449"/>
                    <a:chExt cx="558850" cy="108000"/>
                  </a:xfrm>
                </p:grpSpPr>
                <p:sp>
                  <p:nvSpPr>
                    <p:cNvPr id="389" name="Rounded Rectangle 388"/>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0" name="Rounded Rectangle 389"/>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1" name="Rounded Rectangle 390"/>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92" name="Rounded Rectangle 391"/>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71" name="Group 370"/>
                <p:cNvGrpSpPr/>
                <p:nvPr/>
              </p:nvGrpSpPr>
              <p:grpSpPr>
                <a:xfrm>
                  <a:off x="7161703" y="1319700"/>
                  <a:ext cx="720000" cy="180000"/>
                  <a:chOff x="6402878" y="1323935"/>
                  <a:chExt cx="720000" cy="180000"/>
                </a:xfrm>
              </p:grpSpPr>
              <p:sp>
                <p:nvSpPr>
                  <p:cNvPr id="381" name="Rounded Rectangle 380"/>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382" name="Group 381"/>
                  <p:cNvGrpSpPr/>
                  <p:nvPr/>
                </p:nvGrpSpPr>
                <p:grpSpPr>
                  <a:xfrm>
                    <a:off x="6479855" y="1360449"/>
                    <a:ext cx="558850" cy="108000"/>
                    <a:chOff x="6479855" y="1360449"/>
                    <a:chExt cx="558850" cy="108000"/>
                  </a:xfrm>
                </p:grpSpPr>
                <p:sp>
                  <p:nvSpPr>
                    <p:cNvPr id="383" name="Rounded Rectangle 382"/>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4" name="Rounded Rectangle 383"/>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5" name="Rounded Rectangle 384"/>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6" name="Rounded Rectangle 385"/>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372" name="Group 371"/>
                <p:cNvGrpSpPr/>
                <p:nvPr/>
              </p:nvGrpSpPr>
              <p:grpSpPr>
                <a:xfrm>
                  <a:off x="8080023" y="1429143"/>
                  <a:ext cx="108032" cy="244621"/>
                  <a:chOff x="8080023" y="1429143"/>
                  <a:chExt cx="108032" cy="244621"/>
                </a:xfrm>
              </p:grpSpPr>
              <p:sp>
                <p:nvSpPr>
                  <p:cNvPr id="379" name="Rounded Rectangle 378"/>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80" name="Rounded Rectangle 379"/>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373" name="Group 372"/>
                <p:cNvGrpSpPr/>
                <p:nvPr/>
              </p:nvGrpSpPr>
              <p:grpSpPr>
                <a:xfrm>
                  <a:off x="7937180" y="1429079"/>
                  <a:ext cx="474175" cy="247835"/>
                  <a:chOff x="7937180" y="1429079"/>
                  <a:chExt cx="474175" cy="247835"/>
                </a:xfrm>
              </p:grpSpPr>
              <p:sp>
                <p:nvSpPr>
                  <p:cNvPr id="374" name="Rounded Rectangle 373"/>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5" name="Rounded Rectangle 374"/>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6" name="Rounded Rectangle 375"/>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7" name="Rounded Rectangle 376"/>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378" name="Rounded Rectangle 377"/>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4" name="Group 443"/>
              <p:cNvGrpSpPr/>
              <p:nvPr/>
            </p:nvGrpSpPr>
            <p:grpSpPr>
              <a:xfrm>
                <a:off x="2397125" y="2946638"/>
                <a:ext cx="2135188" cy="175975"/>
                <a:chOff x="2397125" y="2946638"/>
                <a:chExt cx="2135188" cy="175975"/>
              </a:xfrm>
            </p:grpSpPr>
            <p:pic>
              <p:nvPicPr>
                <p:cNvPr id="432" name="Picture 431"/>
                <p:cNvPicPr>
                  <a:picLocks noChangeAspect="1"/>
                </p:cNvPicPr>
                <p:nvPr/>
              </p:nvPicPr>
              <p:blipFill>
                <a:blip r:embed="rId3"/>
                <a:stretch>
                  <a:fillRect/>
                </a:stretch>
              </p:blipFill>
              <p:spPr>
                <a:xfrm>
                  <a:off x="2397125" y="2949575"/>
                  <a:ext cx="172800" cy="172800"/>
                </a:xfrm>
                <a:prstGeom prst="rect">
                  <a:avLst/>
                </a:prstGeom>
              </p:spPr>
            </p:pic>
            <p:pic>
              <p:nvPicPr>
                <p:cNvPr id="433" name="Picture 432"/>
                <p:cNvPicPr>
                  <a:picLocks noChangeAspect="1"/>
                </p:cNvPicPr>
                <p:nvPr/>
              </p:nvPicPr>
              <p:blipFill>
                <a:blip r:embed="rId3"/>
                <a:stretch>
                  <a:fillRect/>
                </a:stretch>
              </p:blipFill>
              <p:spPr>
                <a:xfrm>
                  <a:off x="2574925" y="2949575"/>
                  <a:ext cx="172800" cy="172800"/>
                </a:xfrm>
                <a:prstGeom prst="rect">
                  <a:avLst/>
                </a:prstGeom>
              </p:spPr>
            </p:pic>
            <p:pic>
              <p:nvPicPr>
                <p:cNvPr id="434" name="Picture 433"/>
                <p:cNvPicPr>
                  <a:picLocks noChangeAspect="1"/>
                </p:cNvPicPr>
                <p:nvPr/>
              </p:nvPicPr>
              <p:blipFill>
                <a:blip r:embed="rId3"/>
                <a:stretch>
                  <a:fillRect/>
                </a:stretch>
              </p:blipFill>
              <p:spPr>
                <a:xfrm>
                  <a:off x="2752725" y="2949575"/>
                  <a:ext cx="172800" cy="172800"/>
                </a:xfrm>
                <a:prstGeom prst="rect">
                  <a:avLst/>
                </a:prstGeom>
              </p:spPr>
            </p:pic>
            <p:pic>
              <p:nvPicPr>
                <p:cNvPr id="435" name="Picture 434"/>
                <p:cNvPicPr>
                  <a:picLocks noChangeAspect="1"/>
                </p:cNvPicPr>
                <p:nvPr/>
              </p:nvPicPr>
              <p:blipFill>
                <a:blip r:embed="rId3"/>
                <a:stretch>
                  <a:fillRect/>
                </a:stretch>
              </p:blipFill>
              <p:spPr>
                <a:xfrm>
                  <a:off x="2930525" y="2949575"/>
                  <a:ext cx="172800" cy="172800"/>
                </a:xfrm>
                <a:prstGeom prst="rect">
                  <a:avLst/>
                </a:prstGeom>
              </p:spPr>
            </p:pic>
            <p:pic>
              <p:nvPicPr>
                <p:cNvPr id="436" name="Picture 435"/>
                <p:cNvPicPr>
                  <a:picLocks noChangeAspect="1"/>
                </p:cNvPicPr>
                <p:nvPr/>
              </p:nvPicPr>
              <p:blipFill>
                <a:blip r:embed="rId3"/>
                <a:stretch>
                  <a:fillRect/>
                </a:stretch>
              </p:blipFill>
              <p:spPr>
                <a:xfrm>
                  <a:off x="3108325" y="2949813"/>
                  <a:ext cx="172800" cy="172800"/>
                </a:xfrm>
                <a:prstGeom prst="rect">
                  <a:avLst/>
                </a:prstGeom>
              </p:spPr>
            </p:pic>
            <p:pic>
              <p:nvPicPr>
                <p:cNvPr id="437" name="Picture 436"/>
                <p:cNvPicPr>
                  <a:picLocks noChangeAspect="1"/>
                </p:cNvPicPr>
                <p:nvPr/>
              </p:nvPicPr>
              <p:blipFill>
                <a:blip r:embed="rId3"/>
                <a:stretch>
                  <a:fillRect/>
                </a:stretch>
              </p:blipFill>
              <p:spPr>
                <a:xfrm>
                  <a:off x="3286125" y="2949813"/>
                  <a:ext cx="172800" cy="172800"/>
                </a:xfrm>
                <a:prstGeom prst="rect">
                  <a:avLst/>
                </a:prstGeom>
              </p:spPr>
            </p:pic>
            <p:pic>
              <p:nvPicPr>
                <p:cNvPr id="438" name="Picture 437"/>
                <p:cNvPicPr>
                  <a:picLocks noChangeAspect="1"/>
                </p:cNvPicPr>
                <p:nvPr/>
              </p:nvPicPr>
              <p:blipFill>
                <a:blip r:embed="rId3"/>
                <a:stretch>
                  <a:fillRect/>
                </a:stretch>
              </p:blipFill>
              <p:spPr>
                <a:xfrm>
                  <a:off x="3463925" y="2949813"/>
                  <a:ext cx="172800" cy="172800"/>
                </a:xfrm>
                <a:prstGeom prst="rect">
                  <a:avLst/>
                </a:prstGeom>
              </p:spPr>
            </p:pic>
            <p:pic>
              <p:nvPicPr>
                <p:cNvPr id="439" name="Picture 438"/>
                <p:cNvPicPr>
                  <a:picLocks noChangeAspect="1"/>
                </p:cNvPicPr>
                <p:nvPr/>
              </p:nvPicPr>
              <p:blipFill>
                <a:blip r:embed="rId3"/>
                <a:stretch>
                  <a:fillRect/>
                </a:stretch>
              </p:blipFill>
              <p:spPr>
                <a:xfrm>
                  <a:off x="3641725" y="2949813"/>
                  <a:ext cx="172800" cy="172800"/>
                </a:xfrm>
                <a:prstGeom prst="rect">
                  <a:avLst/>
                </a:prstGeom>
              </p:spPr>
            </p:pic>
            <p:pic>
              <p:nvPicPr>
                <p:cNvPr id="440" name="Picture 439"/>
                <p:cNvPicPr>
                  <a:picLocks noChangeAspect="1"/>
                </p:cNvPicPr>
                <p:nvPr/>
              </p:nvPicPr>
              <p:blipFill>
                <a:blip r:embed="rId3"/>
                <a:stretch>
                  <a:fillRect/>
                </a:stretch>
              </p:blipFill>
              <p:spPr>
                <a:xfrm>
                  <a:off x="3819763" y="2946638"/>
                  <a:ext cx="172800" cy="172800"/>
                </a:xfrm>
                <a:prstGeom prst="rect">
                  <a:avLst/>
                </a:prstGeom>
              </p:spPr>
            </p:pic>
            <p:pic>
              <p:nvPicPr>
                <p:cNvPr id="441" name="Picture 440"/>
                <p:cNvPicPr>
                  <a:picLocks noChangeAspect="1"/>
                </p:cNvPicPr>
                <p:nvPr/>
              </p:nvPicPr>
              <p:blipFill>
                <a:blip r:embed="rId3"/>
                <a:stretch>
                  <a:fillRect/>
                </a:stretch>
              </p:blipFill>
              <p:spPr>
                <a:xfrm>
                  <a:off x="3997563" y="2946638"/>
                  <a:ext cx="172800" cy="172800"/>
                </a:xfrm>
                <a:prstGeom prst="rect">
                  <a:avLst/>
                </a:prstGeom>
              </p:spPr>
            </p:pic>
            <p:pic>
              <p:nvPicPr>
                <p:cNvPr id="442" name="Picture 441"/>
                <p:cNvPicPr>
                  <a:picLocks noChangeAspect="1"/>
                </p:cNvPicPr>
                <p:nvPr/>
              </p:nvPicPr>
              <p:blipFill>
                <a:blip r:embed="rId3"/>
                <a:stretch>
                  <a:fillRect/>
                </a:stretch>
              </p:blipFill>
              <p:spPr>
                <a:xfrm>
                  <a:off x="4178538" y="2946638"/>
                  <a:ext cx="172800" cy="172800"/>
                </a:xfrm>
                <a:prstGeom prst="rect">
                  <a:avLst/>
                </a:prstGeom>
              </p:spPr>
            </p:pic>
            <p:pic>
              <p:nvPicPr>
                <p:cNvPr id="443" name="Picture 442"/>
                <p:cNvPicPr>
                  <a:picLocks noChangeAspect="1"/>
                </p:cNvPicPr>
                <p:nvPr/>
              </p:nvPicPr>
              <p:blipFill>
                <a:blip r:embed="rId3"/>
                <a:stretch>
                  <a:fillRect/>
                </a:stretch>
              </p:blipFill>
              <p:spPr>
                <a:xfrm>
                  <a:off x="4359513" y="2946638"/>
                  <a:ext cx="172800" cy="172800"/>
                </a:xfrm>
                <a:prstGeom prst="rect">
                  <a:avLst/>
                </a:prstGeom>
              </p:spPr>
            </p:pic>
          </p:grpSp>
          <p:grpSp>
            <p:nvGrpSpPr>
              <p:cNvPr id="445" name="Group 444"/>
              <p:cNvGrpSpPr/>
              <p:nvPr/>
            </p:nvGrpSpPr>
            <p:grpSpPr>
              <a:xfrm>
                <a:off x="4606925" y="2946638"/>
                <a:ext cx="2135188" cy="175975"/>
                <a:chOff x="2397125" y="2946638"/>
                <a:chExt cx="2135188" cy="175975"/>
              </a:xfrm>
            </p:grpSpPr>
            <p:pic>
              <p:nvPicPr>
                <p:cNvPr id="446" name="Picture 445"/>
                <p:cNvPicPr>
                  <a:picLocks noChangeAspect="1"/>
                </p:cNvPicPr>
                <p:nvPr/>
              </p:nvPicPr>
              <p:blipFill>
                <a:blip r:embed="rId3"/>
                <a:stretch>
                  <a:fillRect/>
                </a:stretch>
              </p:blipFill>
              <p:spPr>
                <a:xfrm>
                  <a:off x="2397125" y="2949575"/>
                  <a:ext cx="172800" cy="172800"/>
                </a:xfrm>
                <a:prstGeom prst="rect">
                  <a:avLst/>
                </a:prstGeom>
              </p:spPr>
            </p:pic>
            <p:pic>
              <p:nvPicPr>
                <p:cNvPr id="447" name="Picture 446"/>
                <p:cNvPicPr>
                  <a:picLocks noChangeAspect="1"/>
                </p:cNvPicPr>
                <p:nvPr/>
              </p:nvPicPr>
              <p:blipFill>
                <a:blip r:embed="rId3"/>
                <a:stretch>
                  <a:fillRect/>
                </a:stretch>
              </p:blipFill>
              <p:spPr>
                <a:xfrm>
                  <a:off x="2574925" y="2949575"/>
                  <a:ext cx="172800" cy="172800"/>
                </a:xfrm>
                <a:prstGeom prst="rect">
                  <a:avLst/>
                </a:prstGeom>
              </p:spPr>
            </p:pic>
            <p:pic>
              <p:nvPicPr>
                <p:cNvPr id="448" name="Picture 447"/>
                <p:cNvPicPr>
                  <a:picLocks noChangeAspect="1"/>
                </p:cNvPicPr>
                <p:nvPr/>
              </p:nvPicPr>
              <p:blipFill>
                <a:blip r:embed="rId3"/>
                <a:stretch>
                  <a:fillRect/>
                </a:stretch>
              </p:blipFill>
              <p:spPr>
                <a:xfrm>
                  <a:off x="2752725" y="2949575"/>
                  <a:ext cx="172800" cy="172800"/>
                </a:xfrm>
                <a:prstGeom prst="rect">
                  <a:avLst/>
                </a:prstGeom>
              </p:spPr>
            </p:pic>
            <p:pic>
              <p:nvPicPr>
                <p:cNvPr id="449" name="Picture 448"/>
                <p:cNvPicPr>
                  <a:picLocks noChangeAspect="1"/>
                </p:cNvPicPr>
                <p:nvPr/>
              </p:nvPicPr>
              <p:blipFill>
                <a:blip r:embed="rId3"/>
                <a:stretch>
                  <a:fillRect/>
                </a:stretch>
              </p:blipFill>
              <p:spPr>
                <a:xfrm>
                  <a:off x="2930525" y="2949575"/>
                  <a:ext cx="172800" cy="172800"/>
                </a:xfrm>
                <a:prstGeom prst="rect">
                  <a:avLst/>
                </a:prstGeom>
              </p:spPr>
            </p:pic>
            <p:pic>
              <p:nvPicPr>
                <p:cNvPr id="450" name="Picture 449"/>
                <p:cNvPicPr>
                  <a:picLocks noChangeAspect="1"/>
                </p:cNvPicPr>
                <p:nvPr/>
              </p:nvPicPr>
              <p:blipFill>
                <a:blip r:embed="rId3"/>
                <a:stretch>
                  <a:fillRect/>
                </a:stretch>
              </p:blipFill>
              <p:spPr>
                <a:xfrm>
                  <a:off x="3108325" y="2949813"/>
                  <a:ext cx="172800" cy="172800"/>
                </a:xfrm>
                <a:prstGeom prst="rect">
                  <a:avLst/>
                </a:prstGeom>
              </p:spPr>
            </p:pic>
            <p:pic>
              <p:nvPicPr>
                <p:cNvPr id="451" name="Picture 450"/>
                <p:cNvPicPr>
                  <a:picLocks noChangeAspect="1"/>
                </p:cNvPicPr>
                <p:nvPr/>
              </p:nvPicPr>
              <p:blipFill>
                <a:blip r:embed="rId3"/>
                <a:stretch>
                  <a:fillRect/>
                </a:stretch>
              </p:blipFill>
              <p:spPr>
                <a:xfrm>
                  <a:off x="3286125" y="2949813"/>
                  <a:ext cx="172800" cy="172800"/>
                </a:xfrm>
                <a:prstGeom prst="rect">
                  <a:avLst/>
                </a:prstGeom>
              </p:spPr>
            </p:pic>
            <p:pic>
              <p:nvPicPr>
                <p:cNvPr id="452" name="Picture 451"/>
                <p:cNvPicPr>
                  <a:picLocks noChangeAspect="1"/>
                </p:cNvPicPr>
                <p:nvPr/>
              </p:nvPicPr>
              <p:blipFill>
                <a:blip r:embed="rId3"/>
                <a:stretch>
                  <a:fillRect/>
                </a:stretch>
              </p:blipFill>
              <p:spPr>
                <a:xfrm>
                  <a:off x="3463925" y="2949813"/>
                  <a:ext cx="172800" cy="172800"/>
                </a:xfrm>
                <a:prstGeom prst="rect">
                  <a:avLst/>
                </a:prstGeom>
              </p:spPr>
            </p:pic>
            <p:pic>
              <p:nvPicPr>
                <p:cNvPr id="453" name="Picture 452"/>
                <p:cNvPicPr>
                  <a:picLocks noChangeAspect="1"/>
                </p:cNvPicPr>
                <p:nvPr/>
              </p:nvPicPr>
              <p:blipFill>
                <a:blip r:embed="rId3"/>
                <a:stretch>
                  <a:fillRect/>
                </a:stretch>
              </p:blipFill>
              <p:spPr>
                <a:xfrm>
                  <a:off x="3641725" y="2949813"/>
                  <a:ext cx="172800" cy="172800"/>
                </a:xfrm>
                <a:prstGeom prst="rect">
                  <a:avLst/>
                </a:prstGeom>
              </p:spPr>
            </p:pic>
            <p:pic>
              <p:nvPicPr>
                <p:cNvPr id="454" name="Picture 453"/>
                <p:cNvPicPr>
                  <a:picLocks noChangeAspect="1"/>
                </p:cNvPicPr>
                <p:nvPr/>
              </p:nvPicPr>
              <p:blipFill>
                <a:blip r:embed="rId3"/>
                <a:stretch>
                  <a:fillRect/>
                </a:stretch>
              </p:blipFill>
              <p:spPr>
                <a:xfrm>
                  <a:off x="3819763" y="2946638"/>
                  <a:ext cx="172800" cy="172800"/>
                </a:xfrm>
                <a:prstGeom prst="rect">
                  <a:avLst/>
                </a:prstGeom>
              </p:spPr>
            </p:pic>
            <p:pic>
              <p:nvPicPr>
                <p:cNvPr id="455" name="Picture 454"/>
                <p:cNvPicPr>
                  <a:picLocks noChangeAspect="1"/>
                </p:cNvPicPr>
                <p:nvPr/>
              </p:nvPicPr>
              <p:blipFill>
                <a:blip r:embed="rId3"/>
                <a:stretch>
                  <a:fillRect/>
                </a:stretch>
              </p:blipFill>
              <p:spPr>
                <a:xfrm>
                  <a:off x="3997563" y="2946638"/>
                  <a:ext cx="172800" cy="172800"/>
                </a:xfrm>
                <a:prstGeom prst="rect">
                  <a:avLst/>
                </a:prstGeom>
              </p:spPr>
            </p:pic>
            <p:pic>
              <p:nvPicPr>
                <p:cNvPr id="456" name="Picture 455"/>
                <p:cNvPicPr>
                  <a:picLocks noChangeAspect="1"/>
                </p:cNvPicPr>
                <p:nvPr/>
              </p:nvPicPr>
              <p:blipFill>
                <a:blip r:embed="rId3"/>
                <a:stretch>
                  <a:fillRect/>
                </a:stretch>
              </p:blipFill>
              <p:spPr>
                <a:xfrm>
                  <a:off x="4178538" y="2946638"/>
                  <a:ext cx="172800" cy="172800"/>
                </a:xfrm>
                <a:prstGeom prst="rect">
                  <a:avLst/>
                </a:prstGeom>
              </p:spPr>
            </p:pic>
            <p:pic>
              <p:nvPicPr>
                <p:cNvPr id="457" name="Picture 456"/>
                <p:cNvPicPr>
                  <a:picLocks noChangeAspect="1"/>
                </p:cNvPicPr>
                <p:nvPr/>
              </p:nvPicPr>
              <p:blipFill>
                <a:blip r:embed="rId3"/>
                <a:stretch>
                  <a:fillRect/>
                </a:stretch>
              </p:blipFill>
              <p:spPr>
                <a:xfrm>
                  <a:off x="4359513" y="2946638"/>
                  <a:ext cx="172800" cy="172800"/>
                </a:xfrm>
                <a:prstGeom prst="rect">
                  <a:avLst/>
                </a:prstGeom>
              </p:spPr>
            </p:pic>
          </p:grpSp>
        </p:grpSp>
        <p:grpSp>
          <p:nvGrpSpPr>
            <p:cNvPr id="566" name="Group 565"/>
            <p:cNvGrpSpPr/>
            <p:nvPr/>
          </p:nvGrpSpPr>
          <p:grpSpPr>
            <a:xfrm>
              <a:off x="2901106" y="4157946"/>
              <a:ext cx="4457749" cy="875397"/>
              <a:chOff x="2342500" y="3225193"/>
              <a:chExt cx="4457749" cy="875397"/>
            </a:xfrm>
          </p:grpSpPr>
          <p:sp>
            <p:nvSpPr>
              <p:cNvPr id="567" name="Rounded Rectangle 566"/>
              <p:cNvSpPr/>
              <p:nvPr/>
            </p:nvSpPr>
            <p:spPr>
              <a:xfrm>
                <a:off x="2342500" y="3225193"/>
                <a:ext cx="4457749" cy="875397"/>
              </a:xfrm>
              <a:prstGeom prst="roundRect">
                <a:avLst>
                  <a:gd name="adj" fmla="val 2459"/>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grpSp>
            <p:nvGrpSpPr>
              <p:cNvPr id="568" name="Group 567"/>
              <p:cNvGrpSpPr/>
              <p:nvPr/>
            </p:nvGrpSpPr>
            <p:grpSpPr>
              <a:xfrm>
                <a:off x="2395112" y="3294026"/>
                <a:ext cx="2135723" cy="478130"/>
                <a:chOff x="2395112" y="3294026"/>
                <a:chExt cx="2135723" cy="478130"/>
              </a:xfrm>
            </p:grpSpPr>
            <p:sp>
              <p:nvSpPr>
                <p:cNvPr id="603" name="Rounded Rectangle 602"/>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604" name="Rounded Rectangle 603"/>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5" name="Rounded Rectangle 604"/>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6" name="Rounded Rectangle 605"/>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7" name="Rounded Rectangle 606"/>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8" name="Rounded Rectangle 607"/>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09" name="Rounded Rectangle 608"/>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569" name="Group 568"/>
              <p:cNvGrpSpPr/>
              <p:nvPr/>
            </p:nvGrpSpPr>
            <p:grpSpPr>
              <a:xfrm>
                <a:off x="2401181" y="3873367"/>
                <a:ext cx="2135188" cy="175975"/>
                <a:chOff x="2397125" y="2946638"/>
                <a:chExt cx="2135188" cy="175975"/>
              </a:xfrm>
            </p:grpSpPr>
            <p:pic>
              <p:nvPicPr>
                <p:cNvPr id="591" name="Picture 590"/>
                <p:cNvPicPr>
                  <a:picLocks noChangeAspect="1"/>
                </p:cNvPicPr>
                <p:nvPr/>
              </p:nvPicPr>
              <p:blipFill>
                <a:blip r:embed="rId3"/>
                <a:stretch>
                  <a:fillRect/>
                </a:stretch>
              </p:blipFill>
              <p:spPr>
                <a:xfrm>
                  <a:off x="2397125" y="2949575"/>
                  <a:ext cx="172800" cy="172800"/>
                </a:xfrm>
                <a:prstGeom prst="rect">
                  <a:avLst/>
                </a:prstGeom>
              </p:spPr>
            </p:pic>
            <p:pic>
              <p:nvPicPr>
                <p:cNvPr id="592" name="Picture 591"/>
                <p:cNvPicPr>
                  <a:picLocks noChangeAspect="1"/>
                </p:cNvPicPr>
                <p:nvPr/>
              </p:nvPicPr>
              <p:blipFill>
                <a:blip r:embed="rId3"/>
                <a:stretch>
                  <a:fillRect/>
                </a:stretch>
              </p:blipFill>
              <p:spPr>
                <a:xfrm>
                  <a:off x="2574925" y="2949575"/>
                  <a:ext cx="172800" cy="172800"/>
                </a:xfrm>
                <a:prstGeom prst="rect">
                  <a:avLst/>
                </a:prstGeom>
              </p:spPr>
            </p:pic>
            <p:pic>
              <p:nvPicPr>
                <p:cNvPr id="593" name="Picture 592"/>
                <p:cNvPicPr>
                  <a:picLocks noChangeAspect="1"/>
                </p:cNvPicPr>
                <p:nvPr/>
              </p:nvPicPr>
              <p:blipFill>
                <a:blip r:embed="rId3"/>
                <a:stretch>
                  <a:fillRect/>
                </a:stretch>
              </p:blipFill>
              <p:spPr>
                <a:xfrm>
                  <a:off x="2752725" y="2949575"/>
                  <a:ext cx="172800" cy="172800"/>
                </a:xfrm>
                <a:prstGeom prst="rect">
                  <a:avLst/>
                </a:prstGeom>
              </p:spPr>
            </p:pic>
            <p:pic>
              <p:nvPicPr>
                <p:cNvPr id="594" name="Picture 593"/>
                <p:cNvPicPr>
                  <a:picLocks noChangeAspect="1"/>
                </p:cNvPicPr>
                <p:nvPr/>
              </p:nvPicPr>
              <p:blipFill>
                <a:blip r:embed="rId3"/>
                <a:stretch>
                  <a:fillRect/>
                </a:stretch>
              </p:blipFill>
              <p:spPr>
                <a:xfrm>
                  <a:off x="2930525" y="2949575"/>
                  <a:ext cx="172800" cy="172800"/>
                </a:xfrm>
                <a:prstGeom prst="rect">
                  <a:avLst/>
                </a:prstGeom>
              </p:spPr>
            </p:pic>
            <p:pic>
              <p:nvPicPr>
                <p:cNvPr id="595" name="Picture 594"/>
                <p:cNvPicPr>
                  <a:picLocks noChangeAspect="1"/>
                </p:cNvPicPr>
                <p:nvPr/>
              </p:nvPicPr>
              <p:blipFill>
                <a:blip r:embed="rId3"/>
                <a:stretch>
                  <a:fillRect/>
                </a:stretch>
              </p:blipFill>
              <p:spPr>
                <a:xfrm>
                  <a:off x="3108325" y="2949813"/>
                  <a:ext cx="172800" cy="172800"/>
                </a:xfrm>
                <a:prstGeom prst="rect">
                  <a:avLst/>
                </a:prstGeom>
              </p:spPr>
            </p:pic>
            <p:pic>
              <p:nvPicPr>
                <p:cNvPr id="596" name="Picture 595"/>
                <p:cNvPicPr>
                  <a:picLocks noChangeAspect="1"/>
                </p:cNvPicPr>
                <p:nvPr/>
              </p:nvPicPr>
              <p:blipFill>
                <a:blip r:embed="rId3"/>
                <a:stretch>
                  <a:fillRect/>
                </a:stretch>
              </p:blipFill>
              <p:spPr>
                <a:xfrm>
                  <a:off x="3286125" y="2949813"/>
                  <a:ext cx="172800" cy="172800"/>
                </a:xfrm>
                <a:prstGeom prst="rect">
                  <a:avLst/>
                </a:prstGeom>
              </p:spPr>
            </p:pic>
            <p:pic>
              <p:nvPicPr>
                <p:cNvPr id="597" name="Picture 596"/>
                <p:cNvPicPr>
                  <a:picLocks noChangeAspect="1"/>
                </p:cNvPicPr>
                <p:nvPr/>
              </p:nvPicPr>
              <p:blipFill>
                <a:blip r:embed="rId3"/>
                <a:stretch>
                  <a:fillRect/>
                </a:stretch>
              </p:blipFill>
              <p:spPr>
                <a:xfrm>
                  <a:off x="3463925" y="2949813"/>
                  <a:ext cx="172800" cy="172800"/>
                </a:xfrm>
                <a:prstGeom prst="rect">
                  <a:avLst/>
                </a:prstGeom>
              </p:spPr>
            </p:pic>
            <p:pic>
              <p:nvPicPr>
                <p:cNvPr id="598" name="Picture 597"/>
                <p:cNvPicPr>
                  <a:picLocks noChangeAspect="1"/>
                </p:cNvPicPr>
                <p:nvPr/>
              </p:nvPicPr>
              <p:blipFill>
                <a:blip r:embed="rId3"/>
                <a:stretch>
                  <a:fillRect/>
                </a:stretch>
              </p:blipFill>
              <p:spPr>
                <a:xfrm>
                  <a:off x="3641725" y="2949813"/>
                  <a:ext cx="172800" cy="172800"/>
                </a:xfrm>
                <a:prstGeom prst="rect">
                  <a:avLst/>
                </a:prstGeom>
              </p:spPr>
            </p:pic>
            <p:pic>
              <p:nvPicPr>
                <p:cNvPr id="599" name="Picture 598"/>
                <p:cNvPicPr>
                  <a:picLocks noChangeAspect="1"/>
                </p:cNvPicPr>
                <p:nvPr/>
              </p:nvPicPr>
              <p:blipFill>
                <a:blip r:embed="rId3"/>
                <a:stretch>
                  <a:fillRect/>
                </a:stretch>
              </p:blipFill>
              <p:spPr>
                <a:xfrm>
                  <a:off x="3819763" y="2946638"/>
                  <a:ext cx="172800" cy="172800"/>
                </a:xfrm>
                <a:prstGeom prst="rect">
                  <a:avLst/>
                </a:prstGeom>
              </p:spPr>
            </p:pic>
            <p:pic>
              <p:nvPicPr>
                <p:cNvPr id="600" name="Picture 599"/>
                <p:cNvPicPr>
                  <a:picLocks noChangeAspect="1"/>
                </p:cNvPicPr>
                <p:nvPr/>
              </p:nvPicPr>
              <p:blipFill>
                <a:blip r:embed="rId3"/>
                <a:stretch>
                  <a:fillRect/>
                </a:stretch>
              </p:blipFill>
              <p:spPr>
                <a:xfrm>
                  <a:off x="3997563" y="2946638"/>
                  <a:ext cx="172800" cy="172800"/>
                </a:xfrm>
                <a:prstGeom prst="rect">
                  <a:avLst/>
                </a:prstGeom>
              </p:spPr>
            </p:pic>
            <p:pic>
              <p:nvPicPr>
                <p:cNvPr id="601" name="Picture 600"/>
                <p:cNvPicPr>
                  <a:picLocks noChangeAspect="1"/>
                </p:cNvPicPr>
                <p:nvPr/>
              </p:nvPicPr>
              <p:blipFill>
                <a:blip r:embed="rId3"/>
                <a:stretch>
                  <a:fillRect/>
                </a:stretch>
              </p:blipFill>
              <p:spPr>
                <a:xfrm>
                  <a:off x="4178538" y="2946638"/>
                  <a:ext cx="172800" cy="172800"/>
                </a:xfrm>
                <a:prstGeom prst="rect">
                  <a:avLst/>
                </a:prstGeom>
              </p:spPr>
            </p:pic>
            <p:pic>
              <p:nvPicPr>
                <p:cNvPr id="602" name="Picture 601"/>
                <p:cNvPicPr>
                  <a:picLocks noChangeAspect="1"/>
                </p:cNvPicPr>
                <p:nvPr/>
              </p:nvPicPr>
              <p:blipFill>
                <a:blip r:embed="rId3"/>
                <a:stretch>
                  <a:fillRect/>
                </a:stretch>
              </p:blipFill>
              <p:spPr>
                <a:xfrm>
                  <a:off x="4359513" y="2946638"/>
                  <a:ext cx="172800" cy="172800"/>
                </a:xfrm>
                <a:prstGeom prst="rect">
                  <a:avLst/>
                </a:prstGeom>
              </p:spPr>
            </p:pic>
          </p:grpSp>
          <p:grpSp>
            <p:nvGrpSpPr>
              <p:cNvPr id="570" name="Group 569"/>
              <p:cNvGrpSpPr/>
              <p:nvPr/>
            </p:nvGrpSpPr>
            <p:grpSpPr>
              <a:xfrm>
                <a:off x="4608697" y="3873796"/>
                <a:ext cx="2135188" cy="175975"/>
                <a:chOff x="2397125" y="2946638"/>
                <a:chExt cx="2135188" cy="175975"/>
              </a:xfrm>
            </p:grpSpPr>
            <p:pic>
              <p:nvPicPr>
                <p:cNvPr id="579" name="Picture 578"/>
                <p:cNvPicPr>
                  <a:picLocks noChangeAspect="1"/>
                </p:cNvPicPr>
                <p:nvPr/>
              </p:nvPicPr>
              <p:blipFill>
                <a:blip r:embed="rId3"/>
                <a:stretch>
                  <a:fillRect/>
                </a:stretch>
              </p:blipFill>
              <p:spPr>
                <a:xfrm>
                  <a:off x="2397125" y="2949575"/>
                  <a:ext cx="172800" cy="172800"/>
                </a:xfrm>
                <a:prstGeom prst="rect">
                  <a:avLst/>
                </a:prstGeom>
              </p:spPr>
            </p:pic>
            <p:pic>
              <p:nvPicPr>
                <p:cNvPr id="580" name="Picture 579"/>
                <p:cNvPicPr>
                  <a:picLocks noChangeAspect="1"/>
                </p:cNvPicPr>
                <p:nvPr/>
              </p:nvPicPr>
              <p:blipFill>
                <a:blip r:embed="rId3"/>
                <a:stretch>
                  <a:fillRect/>
                </a:stretch>
              </p:blipFill>
              <p:spPr>
                <a:xfrm>
                  <a:off x="2574925" y="2949575"/>
                  <a:ext cx="172800" cy="172800"/>
                </a:xfrm>
                <a:prstGeom prst="rect">
                  <a:avLst/>
                </a:prstGeom>
              </p:spPr>
            </p:pic>
            <p:pic>
              <p:nvPicPr>
                <p:cNvPr id="581" name="Picture 580"/>
                <p:cNvPicPr>
                  <a:picLocks noChangeAspect="1"/>
                </p:cNvPicPr>
                <p:nvPr/>
              </p:nvPicPr>
              <p:blipFill>
                <a:blip r:embed="rId3"/>
                <a:stretch>
                  <a:fillRect/>
                </a:stretch>
              </p:blipFill>
              <p:spPr>
                <a:xfrm>
                  <a:off x="2752725" y="2949575"/>
                  <a:ext cx="172800" cy="172800"/>
                </a:xfrm>
                <a:prstGeom prst="rect">
                  <a:avLst/>
                </a:prstGeom>
              </p:spPr>
            </p:pic>
            <p:pic>
              <p:nvPicPr>
                <p:cNvPr id="582" name="Picture 581"/>
                <p:cNvPicPr>
                  <a:picLocks noChangeAspect="1"/>
                </p:cNvPicPr>
                <p:nvPr/>
              </p:nvPicPr>
              <p:blipFill>
                <a:blip r:embed="rId3"/>
                <a:stretch>
                  <a:fillRect/>
                </a:stretch>
              </p:blipFill>
              <p:spPr>
                <a:xfrm>
                  <a:off x="2930525" y="2949575"/>
                  <a:ext cx="172800" cy="172800"/>
                </a:xfrm>
                <a:prstGeom prst="rect">
                  <a:avLst/>
                </a:prstGeom>
              </p:spPr>
            </p:pic>
            <p:pic>
              <p:nvPicPr>
                <p:cNvPr id="583" name="Picture 582"/>
                <p:cNvPicPr>
                  <a:picLocks noChangeAspect="1"/>
                </p:cNvPicPr>
                <p:nvPr/>
              </p:nvPicPr>
              <p:blipFill>
                <a:blip r:embed="rId3"/>
                <a:stretch>
                  <a:fillRect/>
                </a:stretch>
              </p:blipFill>
              <p:spPr>
                <a:xfrm>
                  <a:off x="3108325" y="2949813"/>
                  <a:ext cx="172800" cy="172800"/>
                </a:xfrm>
                <a:prstGeom prst="rect">
                  <a:avLst/>
                </a:prstGeom>
              </p:spPr>
            </p:pic>
            <p:pic>
              <p:nvPicPr>
                <p:cNvPr id="584" name="Picture 583"/>
                <p:cNvPicPr>
                  <a:picLocks noChangeAspect="1"/>
                </p:cNvPicPr>
                <p:nvPr/>
              </p:nvPicPr>
              <p:blipFill>
                <a:blip r:embed="rId3"/>
                <a:stretch>
                  <a:fillRect/>
                </a:stretch>
              </p:blipFill>
              <p:spPr>
                <a:xfrm>
                  <a:off x="3286125" y="2949813"/>
                  <a:ext cx="172800" cy="172800"/>
                </a:xfrm>
                <a:prstGeom prst="rect">
                  <a:avLst/>
                </a:prstGeom>
              </p:spPr>
            </p:pic>
            <p:pic>
              <p:nvPicPr>
                <p:cNvPr id="585" name="Picture 584"/>
                <p:cNvPicPr>
                  <a:picLocks noChangeAspect="1"/>
                </p:cNvPicPr>
                <p:nvPr/>
              </p:nvPicPr>
              <p:blipFill>
                <a:blip r:embed="rId3"/>
                <a:stretch>
                  <a:fillRect/>
                </a:stretch>
              </p:blipFill>
              <p:spPr>
                <a:xfrm>
                  <a:off x="3463925" y="2949813"/>
                  <a:ext cx="172800" cy="172800"/>
                </a:xfrm>
                <a:prstGeom prst="rect">
                  <a:avLst/>
                </a:prstGeom>
              </p:spPr>
            </p:pic>
            <p:pic>
              <p:nvPicPr>
                <p:cNvPr id="586" name="Picture 585"/>
                <p:cNvPicPr>
                  <a:picLocks noChangeAspect="1"/>
                </p:cNvPicPr>
                <p:nvPr/>
              </p:nvPicPr>
              <p:blipFill>
                <a:blip r:embed="rId3"/>
                <a:stretch>
                  <a:fillRect/>
                </a:stretch>
              </p:blipFill>
              <p:spPr>
                <a:xfrm>
                  <a:off x="3641725" y="2949813"/>
                  <a:ext cx="172800" cy="172800"/>
                </a:xfrm>
                <a:prstGeom prst="rect">
                  <a:avLst/>
                </a:prstGeom>
              </p:spPr>
            </p:pic>
            <p:pic>
              <p:nvPicPr>
                <p:cNvPr id="587" name="Picture 586"/>
                <p:cNvPicPr>
                  <a:picLocks noChangeAspect="1"/>
                </p:cNvPicPr>
                <p:nvPr/>
              </p:nvPicPr>
              <p:blipFill>
                <a:blip r:embed="rId3"/>
                <a:stretch>
                  <a:fillRect/>
                </a:stretch>
              </p:blipFill>
              <p:spPr>
                <a:xfrm>
                  <a:off x="3819763" y="2946638"/>
                  <a:ext cx="172800" cy="172800"/>
                </a:xfrm>
                <a:prstGeom prst="rect">
                  <a:avLst/>
                </a:prstGeom>
              </p:spPr>
            </p:pic>
            <p:pic>
              <p:nvPicPr>
                <p:cNvPr id="588" name="Picture 587"/>
                <p:cNvPicPr>
                  <a:picLocks noChangeAspect="1"/>
                </p:cNvPicPr>
                <p:nvPr/>
              </p:nvPicPr>
              <p:blipFill>
                <a:blip r:embed="rId3"/>
                <a:stretch>
                  <a:fillRect/>
                </a:stretch>
              </p:blipFill>
              <p:spPr>
                <a:xfrm>
                  <a:off x="3997563" y="2946638"/>
                  <a:ext cx="172800" cy="172800"/>
                </a:xfrm>
                <a:prstGeom prst="rect">
                  <a:avLst/>
                </a:prstGeom>
              </p:spPr>
            </p:pic>
            <p:pic>
              <p:nvPicPr>
                <p:cNvPr id="589" name="Picture 588"/>
                <p:cNvPicPr>
                  <a:picLocks noChangeAspect="1"/>
                </p:cNvPicPr>
                <p:nvPr/>
              </p:nvPicPr>
              <p:blipFill>
                <a:blip r:embed="rId3"/>
                <a:stretch>
                  <a:fillRect/>
                </a:stretch>
              </p:blipFill>
              <p:spPr>
                <a:xfrm>
                  <a:off x="4178538" y="2946638"/>
                  <a:ext cx="172800" cy="172800"/>
                </a:xfrm>
                <a:prstGeom prst="rect">
                  <a:avLst/>
                </a:prstGeom>
              </p:spPr>
            </p:pic>
            <p:pic>
              <p:nvPicPr>
                <p:cNvPr id="590" name="Picture 589"/>
                <p:cNvPicPr>
                  <a:picLocks noChangeAspect="1"/>
                </p:cNvPicPr>
                <p:nvPr/>
              </p:nvPicPr>
              <p:blipFill>
                <a:blip r:embed="rId3"/>
                <a:stretch>
                  <a:fillRect/>
                </a:stretch>
              </p:blipFill>
              <p:spPr>
                <a:xfrm>
                  <a:off x="4359513" y="2946638"/>
                  <a:ext cx="172800" cy="172800"/>
                </a:xfrm>
                <a:prstGeom prst="rect">
                  <a:avLst/>
                </a:prstGeom>
              </p:spPr>
            </p:pic>
          </p:grpSp>
          <p:grpSp>
            <p:nvGrpSpPr>
              <p:cNvPr id="571" name="Group 570"/>
              <p:cNvGrpSpPr/>
              <p:nvPr/>
            </p:nvGrpSpPr>
            <p:grpSpPr>
              <a:xfrm>
                <a:off x="4604912" y="3296945"/>
                <a:ext cx="2135723" cy="478130"/>
                <a:chOff x="2395112" y="3294026"/>
                <a:chExt cx="2135723" cy="478130"/>
              </a:xfrm>
            </p:grpSpPr>
            <p:sp>
              <p:nvSpPr>
                <p:cNvPr id="572" name="Rounded Rectangle 571"/>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573" name="Rounded Rectangle 572"/>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4" name="Rounded Rectangle 573"/>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5" name="Rounded Rectangle 574"/>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6" name="Rounded Rectangle 575"/>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7" name="Rounded Rectangle 576"/>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8" name="Rounded Rectangle 577"/>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cxnSp>
          <p:nvCxnSpPr>
            <p:cNvPr id="93" name="Curved Connector 92"/>
            <p:cNvCxnSpPr>
              <a:stCxn id="280" idx="2"/>
              <a:endCxn id="364" idx="0"/>
            </p:cNvCxnSpPr>
            <p:nvPr/>
          </p:nvCxnSpPr>
          <p:spPr>
            <a:xfrm rot="16200000" flipH="1">
              <a:off x="2803489" y="1870631"/>
              <a:ext cx="520148" cy="147949"/>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6" name="Curved Connector 95"/>
            <p:cNvCxnSpPr>
              <a:stCxn id="469" idx="2"/>
              <a:endCxn id="383" idx="0"/>
            </p:cNvCxnSpPr>
            <p:nvPr/>
          </p:nvCxnSpPr>
          <p:spPr>
            <a:xfrm rot="16200000" flipH="1">
              <a:off x="4595815" y="708962"/>
              <a:ext cx="519662" cy="2472681"/>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281" idx="2"/>
              <a:endCxn id="389" idx="0"/>
            </p:cNvCxnSpPr>
            <p:nvPr/>
          </p:nvCxnSpPr>
          <p:spPr>
            <a:xfrm rot="16200000" flipH="1">
              <a:off x="3991040" y="864072"/>
              <a:ext cx="522236" cy="2162007"/>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468" idx="2"/>
              <a:endCxn id="358" idx="0"/>
            </p:cNvCxnSpPr>
            <p:nvPr/>
          </p:nvCxnSpPr>
          <p:spPr>
            <a:xfrm rot="16200000" flipH="1">
              <a:off x="3408264" y="1715521"/>
              <a:ext cx="517574" cy="458623"/>
            </a:xfrm>
            <a:prstGeom prst="curvedConnector3">
              <a:avLst/>
            </a:prstGeom>
            <a:ln w="12700" cmpd="sng">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491" name="Group 490"/>
            <p:cNvGrpSpPr/>
            <p:nvPr/>
          </p:nvGrpSpPr>
          <p:grpSpPr>
            <a:xfrm>
              <a:off x="2895411" y="1210156"/>
              <a:ext cx="1939776" cy="477403"/>
              <a:chOff x="2345393" y="1008972"/>
              <a:chExt cx="1939776" cy="477403"/>
            </a:xfrm>
          </p:grpSpPr>
          <p:grpSp>
            <p:nvGrpSpPr>
              <p:cNvPr id="472" name="Group 471"/>
              <p:cNvGrpSpPr/>
              <p:nvPr/>
            </p:nvGrpSpPr>
            <p:grpSpPr>
              <a:xfrm>
                <a:off x="2345393" y="1008972"/>
                <a:ext cx="365744" cy="474376"/>
                <a:chOff x="2345393" y="1008972"/>
                <a:chExt cx="365744" cy="474376"/>
              </a:xfrm>
            </p:grpSpPr>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393" y="1008972"/>
                  <a:ext cx="360000" cy="360000"/>
                </a:xfrm>
                <a:prstGeom prst="rect">
                  <a:avLst/>
                </a:prstGeom>
              </p:spPr>
            </p:pic>
            <p:sp>
              <p:nvSpPr>
                <p:cNvPr id="280" name="Rounded Rectangle 279"/>
                <p:cNvSpPr/>
                <p:nvPr/>
              </p:nvSpPr>
              <p:spPr>
                <a:xfrm>
                  <a:off x="2349571" y="139334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281" name="Rounded Rectangle 280"/>
                <p:cNvSpPr/>
                <p:nvPr/>
              </p:nvSpPr>
              <p:spPr>
                <a:xfrm>
                  <a:off x="2531137" y="1392774"/>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73" name="Group 472"/>
              <p:cNvGrpSpPr/>
              <p:nvPr/>
            </p:nvGrpSpPr>
            <p:grpSpPr>
              <a:xfrm>
                <a:off x="2793544" y="1010486"/>
                <a:ext cx="365744" cy="474376"/>
                <a:chOff x="2768144" y="1010486"/>
                <a:chExt cx="365744" cy="474376"/>
              </a:xfrm>
            </p:grpSpPr>
            <p:pic>
              <p:nvPicPr>
                <p:cNvPr id="467" name="Picture 4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468" name="Rounded Rectangle 467"/>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69" name="Rounded Rectangle 468"/>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78" name="Group 477"/>
              <p:cNvGrpSpPr/>
              <p:nvPr/>
            </p:nvGrpSpPr>
            <p:grpSpPr>
              <a:xfrm>
                <a:off x="3919425" y="1010401"/>
                <a:ext cx="365744" cy="474376"/>
                <a:chOff x="2768144" y="1010486"/>
                <a:chExt cx="365744" cy="474376"/>
              </a:xfrm>
            </p:grpSpPr>
            <p:pic>
              <p:nvPicPr>
                <p:cNvPr id="479" name="Picture 4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480" name="Rounded Rectangle 479"/>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1" name="Rounded Rectangle 480"/>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0" name="Group 489"/>
              <p:cNvGrpSpPr/>
              <p:nvPr/>
            </p:nvGrpSpPr>
            <p:grpSpPr>
              <a:xfrm>
                <a:off x="3241883" y="1011999"/>
                <a:ext cx="596444" cy="474376"/>
                <a:chOff x="3178383" y="1011999"/>
                <a:chExt cx="596444" cy="474376"/>
              </a:xfrm>
            </p:grpSpPr>
            <p:pic>
              <p:nvPicPr>
                <p:cNvPr id="475" name="Picture 4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3" y="1011999"/>
                  <a:ext cx="360000" cy="360000"/>
                </a:xfrm>
                <a:prstGeom prst="rect">
                  <a:avLst/>
                </a:prstGeom>
              </p:spPr>
            </p:pic>
            <p:sp>
              <p:nvSpPr>
                <p:cNvPr id="476" name="Rounded Rectangle 475"/>
                <p:cNvSpPr/>
                <p:nvPr/>
              </p:nvSpPr>
              <p:spPr>
                <a:xfrm>
                  <a:off x="318256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77" name="Rounded Rectangle 476"/>
                <p:cNvSpPr/>
                <p:nvPr/>
              </p:nvSpPr>
              <p:spPr>
                <a:xfrm>
                  <a:off x="333237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2" name="Rounded Rectangle 481"/>
                <p:cNvSpPr/>
                <p:nvPr/>
              </p:nvSpPr>
              <p:spPr>
                <a:xfrm>
                  <a:off x="348101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3" name="Rounded Rectangle 482"/>
                <p:cNvSpPr/>
                <p:nvPr/>
              </p:nvSpPr>
              <p:spPr>
                <a:xfrm>
                  <a:off x="363082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92" name="Group 491"/>
            <p:cNvGrpSpPr/>
            <p:nvPr/>
          </p:nvGrpSpPr>
          <p:grpSpPr>
            <a:xfrm>
              <a:off x="5136961" y="1208094"/>
              <a:ext cx="1939776" cy="477403"/>
              <a:chOff x="2345393" y="1008972"/>
              <a:chExt cx="1939776" cy="477403"/>
            </a:xfrm>
          </p:grpSpPr>
          <p:grpSp>
            <p:nvGrpSpPr>
              <p:cNvPr id="493" name="Group 492"/>
              <p:cNvGrpSpPr/>
              <p:nvPr/>
            </p:nvGrpSpPr>
            <p:grpSpPr>
              <a:xfrm>
                <a:off x="2345393" y="1008972"/>
                <a:ext cx="365744" cy="474376"/>
                <a:chOff x="2345393" y="1008972"/>
                <a:chExt cx="365744" cy="474376"/>
              </a:xfrm>
            </p:grpSpPr>
            <p:pic>
              <p:nvPicPr>
                <p:cNvPr id="508" name="Picture 5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393" y="1008972"/>
                  <a:ext cx="360000" cy="360000"/>
                </a:xfrm>
                <a:prstGeom prst="rect">
                  <a:avLst/>
                </a:prstGeom>
              </p:spPr>
            </p:pic>
            <p:sp>
              <p:nvSpPr>
                <p:cNvPr id="509" name="Rounded Rectangle 508"/>
                <p:cNvSpPr/>
                <p:nvPr/>
              </p:nvSpPr>
              <p:spPr>
                <a:xfrm>
                  <a:off x="2349571" y="139334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10" name="Rounded Rectangle 509"/>
                <p:cNvSpPr/>
                <p:nvPr/>
              </p:nvSpPr>
              <p:spPr>
                <a:xfrm>
                  <a:off x="2531137" y="1392774"/>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4" name="Group 493"/>
              <p:cNvGrpSpPr/>
              <p:nvPr/>
            </p:nvGrpSpPr>
            <p:grpSpPr>
              <a:xfrm>
                <a:off x="2793544" y="1010486"/>
                <a:ext cx="365744" cy="474376"/>
                <a:chOff x="2768144" y="1010486"/>
                <a:chExt cx="365744" cy="474376"/>
              </a:xfrm>
            </p:grpSpPr>
            <p:pic>
              <p:nvPicPr>
                <p:cNvPr id="505" name="Picture 5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506" name="Rounded Rectangle 505"/>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7" name="Rounded Rectangle 506"/>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5" name="Group 494"/>
              <p:cNvGrpSpPr/>
              <p:nvPr/>
            </p:nvGrpSpPr>
            <p:grpSpPr>
              <a:xfrm>
                <a:off x="3919425" y="1010401"/>
                <a:ext cx="365744" cy="474376"/>
                <a:chOff x="2768144" y="1010486"/>
                <a:chExt cx="365744" cy="474376"/>
              </a:xfrm>
            </p:grpSpPr>
            <p:pic>
              <p:nvPicPr>
                <p:cNvPr id="502" name="Picture 5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144" y="1010486"/>
                  <a:ext cx="360000" cy="360000"/>
                </a:xfrm>
                <a:prstGeom prst="rect">
                  <a:avLst/>
                </a:prstGeom>
              </p:spPr>
            </p:pic>
            <p:sp>
              <p:nvSpPr>
                <p:cNvPr id="503" name="Rounded Rectangle 502"/>
                <p:cNvSpPr/>
                <p:nvPr/>
              </p:nvSpPr>
              <p:spPr>
                <a:xfrm>
                  <a:off x="2772322" y="1394862"/>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4" name="Rounded Rectangle 503"/>
                <p:cNvSpPr/>
                <p:nvPr/>
              </p:nvSpPr>
              <p:spPr>
                <a:xfrm>
                  <a:off x="2953888" y="1394288"/>
                  <a:ext cx="180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96" name="Group 495"/>
              <p:cNvGrpSpPr/>
              <p:nvPr/>
            </p:nvGrpSpPr>
            <p:grpSpPr>
              <a:xfrm>
                <a:off x="3241883" y="1011999"/>
                <a:ext cx="596444" cy="474376"/>
                <a:chOff x="3178383" y="1011999"/>
                <a:chExt cx="596444" cy="474376"/>
              </a:xfrm>
            </p:grpSpPr>
            <p:pic>
              <p:nvPicPr>
                <p:cNvPr id="497" name="Picture 4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3" y="1011999"/>
                  <a:ext cx="360000" cy="360000"/>
                </a:xfrm>
                <a:prstGeom prst="rect">
                  <a:avLst/>
                </a:prstGeom>
              </p:spPr>
            </p:pic>
            <p:sp>
              <p:nvSpPr>
                <p:cNvPr id="498" name="Rounded Rectangle 497"/>
                <p:cNvSpPr/>
                <p:nvPr/>
              </p:nvSpPr>
              <p:spPr>
                <a:xfrm>
                  <a:off x="318256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9" name="Rounded Rectangle 498"/>
                <p:cNvSpPr/>
                <p:nvPr/>
              </p:nvSpPr>
              <p:spPr>
                <a:xfrm>
                  <a:off x="333237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0" name="Rounded Rectangle 499"/>
                <p:cNvSpPr/>
                <p:nvPr/>
              </p:nvSpPr>
              <p:spPr>
                <a:xfrm>
                  <a:off x="3481011" y="1396375"/>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1" name="Rounded Rectangle 500"/>
                <p:cNvSpPr/>
                <p:nvPr/>
              </p:nvSpPr>
              <p:spPr>
                <a:xfrm>
                  <a:off x="3630827" y="1395801"/>
                  <a:ext cx="144000" cy="90000"/>
                </a:xfrm>
                <a:prstGeom prst="roundRect">
                  <a:avLst/>
                </a:prstGeom>
                <a:solidFill>
                  <a:schemeClr val="bg2"/>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565" name="Group 564"/>
            <p:cNvGrpSpPr/>
            <p:nvPr/>
          </p:nvGrpSpPr>
          <p:grpSpPr>
            <a:xfrm>
              <a:off x="2902043" y="3240371"/>
              <a:ext cx="4457749" cy="875397"/>
              <a:chOff x="2342500" y="3225193"/>
              <a:chExt cx="4457749" cy="875397"/>
            </a:xfrm>
          </p:grpSpPr>
          <p:sp>
            <p:nvSpPr>
              <p:cNvPr id="171" name="Rounded Rectangle 170"/>
              <p:cNvSpPr/>
              <p:nvPr/>
            </p:nvSpPr>
            <p:spPr>
              <a:xfrm>
                <a:off x="2342500" y="3225193"/>
                <a:ext cx="4457749" cy="875397"/>
              </a:xfrm>
              <a:prstGeom prst="roundRect">
                <a:avLst>
                  <a:gd name="adj" fmla="val 2459"/>
                </a:avLst>
              </a:prstGeom>
              <a:solidFill>
                <a:schemeClr val="accent1">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900" dirty="0">
                  <a:solidFill>
                    <a:schemeClr val="tx1">
                      <a:lumMod val="60000"/>
                      <a:lumOff val="40000"/>
                    </a:schemeClr>
                  </a:solidFill>
                  <a:latin typeface="Roboto Light"/>
                  <a:cs typeface="Roboto Light"/>
                </a:endParaRPr>
              </a:p>
            </p:txBody>
          </p:sp>
          <p:grpSp>
            <p:nvGrpSpPr>
              <p:cNvPr id="549" name="Group 548"/>
              <p:cNvGrpSpPr/>
              <p:nvPr/>
            </p:nvGrpSpPr>
            <p:grpSpPr>
              <a:xfrm>
                <a:off x="2395112" y="3294026"/>
                <a:ext cx="2135723" cy="478130"/>
                <a:chOff x="2395112" y="3294026"/>
                <a:chExt cx="2135723" cy="478130"/>
              </a:xfrm>
            </p:grpSpPr>
            <p:sp>
              <p:nvSpPr>
                <p:cNvPr id="183" name="Rounded Rectangle 182"/>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184" name="Rounded Rectangle 183"/>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5" name="Rounded Rectangle 184"/>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6" name="Rounded Rectangle 185"/>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7" name="Rounded Rectangle 186"/>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8" name="Rounded Rectangle 187"/>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189" name="Rounded Rectangle 188"/>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518" name="Group 517"/>
              <p:cNvGrpSpPr/>
              <p:nvPr/>
            </p:nvGrpSpPr>
            <p:grpSpPr>
              <a:xfrm>
                <a:off x="2401181" y="3873367"/>
                <a:ext cx="2135188" cy="175975"/>
                <a:chOff x="2397125" y="2946638"/>
                <a:chExt cx="2135188" cy="175975"/>
              </a:xfrm>
            </p:grpSpPr>
            <p:pic>
              <p:nvPicPr>
                <p:cNvPr id="519" name="Picture 518"/>
                <p:cNvPicPr>
                  <a:picLocks noChangeAspect="1"/>
                </p:cNvPicPr>
                <p:nvPr/>
              </p:nvPicPr>
              <p:blipFill>
                <a:blip r:embed="rId3"/>
                <a:stretch>
                  <a:fillRect/>
                </a:stretch>
              </p:blipFill>
              <p:spPr>
                <a:xfrm>
                  <a:off x="2397125" y="2949575"/>
                  <a:ext cx="172800" cy="172800"/>
                </a:xfrm>
                <a:prstGeom prst="rect">
                  <a:avLst/>
                </a:prstGeom>
              </p:spPr>
            </p:pic>
            <p:pic>
              <p:nvPicPr>
                <p:cNvPr id="520" name="Picture 519"/>
                <p:cNvPicPr>
                  <a:picLocks noChangeAspect="1"/>
                </p:cNvPicPr>
                <p:nvPr/>
              </p:nvPicPr>
              <p:blipFill>
                <a:blip r:embed="rId3"/>
                <a:stretch>
                  <a:fillRect/>
                </a:stretch>
              </p:blipFill>
              <p:spPr>
                <a:xfrm>
                  <a:off x="2574925" y="2949575"/>
                  <a:ext cx="172800" cy="172800"/>
                </a:xfrm>
                <a:prstGeom prst="rect">
                  <a:avLst/>
                </a:prstGeom>
              </p:spPr>
            </p:pic>
            <p:pic>
              <p:nvPicPr>
                <p:cNvPr id="521" name="Picture 520"/>
                <p:cNvPicPr>
                  <a:picLocks noChangeAspect="1"/>
                </p:cNvPicPr>
                <p:nvPr/>
              </p:nvPicPr>
              <p:blipFill>
                <a:blip r:embed="rId3"/>
                <a:stretch>
                  <a:fillRect/>
                </a:stretch>
              </p:blipFill>
              <p:spPr>
                <a:xfrm>
                  <a:off x="2752725" y="2949575"/>
                  <a:ext cx="172800" cy="172800"/>
                </a:xfrm>
                <a:prstGeom prst="rect">
                  <a:avLst/>
                </a:prstGeom>
              </p:spPr>
            </p:pic>
            <p:pic>
              <p:nvPicPr>
                <p:cNvPr id="522" name="Picture 521"/>
                <p:cNvPicPr>
                  <a:picLocks noChangeAspect="1"/>
                </p:cNvPicPr>
                <p:nvPr/>
              </p:nvPicPr>
              <p:blipFill>
                <a:blip r:embed="rId3"/>
                <a:stretch>
                  <a:fillRect/>
                </a:stretch>
              </p:blipFill>
              <p:spPr>
                <a:xfrm>
                  <a:off x="2930525" y="2949575"/>
                  <a:ext cx="172800" cy="172800"/>
                </a:xfrm>
                <a:prstGeom prst="rect">
                  <a:avLst/>
                </a:prstGeom>
              </p:spPr>
            </p:pic>
            <p:pic>
              <p:nvPicPr>
                <p:cNvPr id="523" name="Picture 522"/>
                <p:cNvPicPr>
                  <a:picLocks noChangeAspect="1"/>
                </p:cNvPicPr>
                <p:nvPr/>
              </p:nvPicPr>
              <p:blipFill>
                <a:blip r:embed="rId3"/>
                <a:stretch>
                  <a:fillRect/>
                </a:stretch>
              </p:blipFill>
              <p:spPr>
                <a:xfrm>
                  <a:off x="3108325" y="2949813"/>
                  <a:ext cx="172800" cy="172800"/>
                </a:xfrm>
                <a:prstGeom prst="rect">
                  <a:avLst/>
                </a:prstGeom>
              </p:spPr>
            </p:pic>
            <p:pic>
              <p:nvPicPr>
                <p:cNvPr id="524" name="Picture 523"/>
                <p:cNvPicPr>
                  <a:picLocks noChangeAspect="1"/>
                </p:cNvPicPr>
                <p:nvPr/>
              </p:nvPicPr>
              <p:blipFill>
                <a:blip r:embed="rId3"/>
                <a:stretch>
                  <a:fillRect/>
                </a:stretch>
              </p:blipFill>
              <p:spPr>
                <a:xfrm>
                  <a:off x="3286125" y="2949813"/>
                  <a:ext cx="172800" cy="172800"/>
                </a:xfrm>
                <a:prstGeom prst="rect">
                  <a:avLst/>
                </a:prstGeom>
              </p:spPr>
            </p:pic>
            <p:pic>
              <p:nvPicPr>
                <p:cNvPr id="525" name="Picture 524"/>
                <p:cNvPicPr>
                  <a:picLocks noChangeAspect="1"/>
                </p:cNvPicPr>
                <p:nvPr/>
              </p:nvPicPr>
              <p:blipFill>
                <a:blip r:embed="rId3"/>
                <a:stretch>
                  <a:fillRect/>
                </a:stretch>
              </p:blipFill>
              <p:spPr>
                <a:xfrm>
                  <a:off x="3463925" y="2949813"/>
                  <a:ext cx="172800" cy="172800"/>
                </a:xfrm>
                <a:prstGeom prst="rect">
                  <a:avLst/>
                </a:prstGeom>
              </p:spPr>
            </p:pic>
            <p:pic>
              <p:nvPicPr>
                <p:cNvPr id="526" name="Picture 525"/>
                <p:cNvPicPr>
                  <a:picLocks noChangeAspect="1"/>
                </p:cNvPicPr>
                <p:nvPr/>
              </p:nvPicPr>
              <p:blipFill>
                <a:blip r:embed="rId3"/>
                <a:stretch>
                  <a:fillRect/>
                </a:stretch>
              </p:blipFill>
              <p:spPr>
                <a:xfrm>
                  <a:off x="3641725" y="2949813"/>
                  <a:ext cx="172800" cy="172800"/>
                </a:xfrm>
                <a:prstGeom prst="rect">
                  <a:avLst/>
                </a:prstGeom>
              </p:spPr>
            </p:pic>
            <p:pic>
              <p:nvPicPr>
                <p:cNvPr id="527" name="Picture 526"/>
                <p:cNvPicPr>
                  <a:picLocks noChangeAspect="1"/>
                </p:cNvPicPr>
                <p:nvPr/>
              </p:nvPicPr>
              <p:blipFill>
                <a:blip r:embed="rId3"/>
                <a:stretch>
                  <a:fillRect/>
                </a:stretch>
              </p:blipFill>
              <p:spPr>
                <a:xfrm>
                  <a:off x="3819763" y="2946638"/>
                  <a:ext cx="172800" cy="172800"/>
                </a:xfrm>
                <a:prstGeom prst="rect">
                  <a:avLst/>
                </a:prstGeom>
              </p:spPr>
            </p:pic>
            <p:pic>
              <p:nvPicPr>
                <p:cNvPr id="528" name="Picture 527"/>
                <p:cNvPicPr>
                  <a:picLocks noChangeAspect="1"/>
                </p:cNvPicPr>
                <p:nvPr/>
              </p:nvPicPr>
              <p:blipFill>
                <a:blip r:embed="rId3"/>
                <a:stretch>
                  <a:fillRect/>
                </a:stretch>
              </p:blipFill>
              <p:spPr>
                <a:xfrm>
                  <a:off x="3997563" y="2946638"/>
                  <a:ext cx="172800" cy="172800"/>
                </a:xfrm>
                <a:prstGeom prst="rect">
                  <a:avLst/>
                </a:prstGeom>
              </p:spPr>
            </p:pic>
            <p:pic>
              <p:nvPicPr>
                <p:cNvPr id="529" name="Picture 528"/>
                <p:cNvPicPr>
                  <a:picLocks noChangeAspect="1"/>
                </p:cNvPicPr>
                <p:nvPr/>
              </p:nvPicPr>
              <p:blipFill>
                <a:blip r:embed="rId3"/>
                <a:stretch>
                  <a:fillRect/>
                </a:stretch>
              </p:blipFill>
              <p:spPr>
                <a:xfrm>
                  <a:off x="4178538" y="2946638"/>
                  <a:ext cx="172800" cy="172800"/>
                </a:xfrm>
                <a:prstGeom prst="rect">
                  <a:avLst/>
                </a:prstGeom>
              </p:spPr>
            </p:pic>
            <p:pic>
              <p:nvPicPr>
                <p:cNvPr id="530" name="Picture 529"/>
                <p:cNvPicPr>
                  <a:picLocks noChangeAspect="1"/>
                </p:cNvPicPr>
                <p:nvPr/>
              </p:nvPicPr>
              <p:blipFill>
                <a:blip r:embed="rId3"/>
                <a:stretch>
                  <a:fillRect/>
                </a:stretch>
              </p:blipFill>
              <p:spPr>
                <a:xfrm>
                  <a:off x="4359513" y="2946638"/>
                  <a:ext cx="172800" cy="172800"/>
                </a:xfrm>
                <a:prstGeom prst="rect">
                  <a:avLst/>
                </a:prstGeom>
              </p:spPr>
            </p:pic>
          </p:grpSp>
          <p:grpSp>
            <p:nvGrpSpPr>
              <p:cNvPr id="531" name="Group 530"/>
              <p:cNvGrpSpPr/>
              <p:nvPr/>
            </p:nvGrpSpPr>
            <p:grpSpPr>
              <a:xfrm>
                <a:off x="4608697" y="3873796"/>
                <a:ext cx="2135188" cy="175975"/>
                <a:chOff x="2397125" y="2946638"/>
                <a:chExt cx="2135188" cy="175975"/>
              </a:xfrm>
            </p:grpSpPr>
            <p:pic>
              <p:nvPicPr>
                <p:cNvPr id="532" name="Picture 531"/>
                <p:cNvPicPr>
                  <a:picLocks noChangeAspect="1"/>
                </p:cNvPicPr>
                <p:nvPr/>
              </p:nvPicPr>
              <p:blipFill>
                <a:blip r:embed="rId3"/>
                <a:stretch>
                  <a:fillRect/>
                </a:stretch>
              </p:blipFill>
              <p:spPr>
                <a:xfrm>
                  <a:off x="2397125" y="2949575"/>
                  <a:ext cx="172800" cy="172800"/>
                </a:xfrm>
                <a:prstGeom prst="rect">
                  <a:avLst/>
                </a:prstGeom>
              </p:spPr>
            </p:pic>
            <p:pic>
              <p:nvPicPr>
                <p:cNvPr id="533" name="Picture 532"/>
                <p:cNvPicPr>
                  <a:picLocks noChangeAspect="1"/>
                </p:cNvPicPr>
                <p:nvPr/>
              </p:nvPicPr>
              <p:blipFill>
                <a:blip r:embed="rId3"/>
                <a:stretch>
                  <a:fillRect/>
                </a:stretch>
              </p:blipFill>
              <p:spPr>
                <a:xfrm>
                  <a:off x="2574925" y="2949575"/>
                  <a:ext cx="172800" cy="172800"/>
                </a:xfrm>
                <a:prstGeom prst="rect">
                  <a:avLst/>
                </a:prstGeom>
              </p:spPr>
            </p:pic>
            <p:pic>
              <p:nvPicPr>
                <p:cNvPr id="534" name="Picture 533"/>
                <p:cNvPicPr>
                  <a:picLocks noChangeAspect="1"/>
                </p:cNvPicPr>
                <p:nvPr/>
              </p:nvPicPr>
              <p:blipFill>
                <a:blip r:embed="rId3"/>
                <a:stretch>
                  <a:fillRect/>
                </a:stretch>
              </p:blipFill>
              <p:spPr>
                <a:xfrm>
                  <a:off x="2752725" y="2949575"/>
                  <a:ext cx="172800" cy="172800"/>
                </a:xfrm>
                <a:prstGeom prst="rect">
                  <a:avLst/>
                </a:prstGeom>
              </p:spPr>
            </p:pic>
            <p:pic>
              <p:nvPicPr>
                <p:cNvPr id="535" name="Picture 534"/>
                <p:cNvPicPr>
                  <a:picLocks noChangeAspect="1"/>
                </p:cNvPicPr>
                <p:nvPr/>
              </p:nvPicPr>
              <p:blipFill>
                <a:blip r:embed="rId3"/>
                <a:stretch>
                  <a:fillRect/>
                </a:stretch>
              </p:blipFill>
              <p:spPr>
                <a:xfrm>
                  <a:off x="2930525" y="2949575"/>
                  <a:ext cx="172800" cy="172800"/>
                </a:xfrm>
                <a:prstGeom prst="rect">
                  <a:avLst/>
                </a:prstGeom>
              </p:spPr>
            </p:pic>
            <p:pic>
              <p:nvPicPr>
                <p:cNvPr id="536" name="Picture 535"/>
                <p:cNvPicPr>
                  <a:picLocks noChangeAspect="1"/>
                </p:cNvPicPr>
                <p:nvPr/>
              </p:nvPicPr>
              <p:blipFill>
                <a:blip r:embed="rId3"/>
                <a:stretch>
                  <a:fillRect/>
                </a:stretch>
              </p:blipFill>
              <p:spPr>
                <a:xfrm>
                  <a:off x="3108325" y="2949813"/>
                  <a:ext cx="172800" cy="172800"/>
                </a:xfrm>
                <a:prstGeom prst="rect">
                  <a:avLst/>
                </a:prstGeom>
              </p:spPr>
            </p:pic>
            <p:pic>
              <p:nvPicPr>
                <p:cNvPr id="537" name="Picture 536"/>
                <p:cNvPicPr>
                  <a:picLocks noChangeAspect="1"/>
                </p:cNvPicPr>
                <p:nvPr/>
              </p:nvPicPr>
              <p:blipFill>
                <a:blip r:embed="rId3"/>
                <a:stretch>
                  <a:fillRect/>
                </a:stretch>
              </p:blipFill>
              <p:spPr>
                <a:xfrm>
                  <a:off x="3286125" y="2949813"/>
                  <a:ext cx="172800" cy="172800"/>
                </a:xfrm>
                <a:prstGeom prst="rect">
                  <a:avLst/>
                </a:prstGeom>
              </p:spPr>
            </p:pic>
            <p:pic>
              <p:nvPicPr>
                <p:cNvPr id="538" name="Picture 537"/>
                <p:cNvPicPr>
                  <a:picLocks noChangeAspect="1"/>
                </p:cNvPicPr>
                <p:nvPr/>
              </p:nvPicPr>
              <p:blipFill>
                <a:blip r:embed="rId3"/>
                <a:stretch>
                  <a:fillRect/>
                </a:stretch>
              </p:blipFill>
              <p:spPr>
                <a:xfrm>
                  <a:off x="3463925" y="2949813"/>
                  <a:ext cx="172800" cy="172800"/>
                </a:xfrm>
                <a:prstGeom prst="rect">
                  <a:avLst/>
                </a:prstGeom>
              </p:spPr>
            </p:pic>
            <p:pic>
              <p:nvPicPr>
                <p:cNvPr id="539" name="Picture 538"/>
                <p:cNvPicPr>
                  <a:picLocks noChangeAspect="1"/>
                </p:cNvPicPr>
                <p:nvPr/>
              </p:nvPicPr>
              <p:blipFill>
                <a:blip r:embed="rId3"/>
                <a:stretch>
                  <a:fillRect/>
                </a:stretch>
              </p:blipFill>
              <p:spPr>
                <a:xfrm>
                  <a:off x="3641725" y="2949813"/>
                  <a:ext cx="172800" cy="172800"/>
                </a:xfrm>
                <a:prstGeom prst="rect">
                  <a:avLst/>
                </a:prstGeom>
              </p:spPr>
            </p:pic>
            <p:pic>
              <p:nvPicPr>
                <p:cNvPr id="540" name="Picture 539"/>
                <p:cNvPicPr>
                  <a:picLocks noChangeAspect="1"/>
                </p:cNvPicPr>
                <p:nvPr/>
              </p:nvPicPr>
              <p:blipFill>
                <a:blip r:embed="rId3"/>
                <a:stretch>
                  <a:fillRect/>
                </a:stretch>
              </p:blipFill>
              <p:spPr>
                <a:xfrm>
                  <a:off x="3819763" y="2946638"/>
                  <a:ext cx="172800" cy="172800"/>
                </a:xfrm>
                <a:prstGeom prst="rect">
                  <a:avLst/>
                </a:prstGeom>
              </p:spPr>
            </p:pic>
            <p:pic>
              <p:nvPicPr>
                <p:cNvPr id="541" name="Picture 540"/>
                <p:cNvPicPr>
                  <a:picLocks noChangeAspect="1"/>
                </p:cNvPicPr>
                <p:nvPr/>
              </p:nvPicPr>
              <p:blipFill>
                <a:blip r:embed="rId3"/>
                <a:stretch>
                  <a:fillRect/>
                </a:stretch>
              </p:blipFill>
              <p:spPr>
                <a:xfrm>
                  <a:off x="3997563" y="2946638"/>
                  <a:ext cx="172800" cy="172800"/>
                </a:xfrm>
                <a:prstGeom prst="rect">
                  <a:avLst/>
                </a:prstGeom>
              </p:spPr>
            </p:pic>
            <p:pic>
              <p:nvPicPr>
                <p:cNvPr id="542" name="Picture 541"/>
                <p:cNvPicPr>
                  <a:picLocks noChangeAspect="1"/>
                </p:cNvPicPr>
                <p:nvPr/>
              </p:nvPicPr>
              <p:blipFill>
                <a:blip r:embed="rId3"/>
                <a:stretch>
                  <a:fillRect/>
                </a:stretch>
              </p:blipFill>
              <p:spPr>
                <a:xfrm>
                  <a:off x="4178538" y="2946638"/>
                  <a:ext cx="172800" cy="172800"/>
                </a:xfrm>
                <a:prstGeom prst="rect">
                  <a:avLst/>
                </a:prstGeom>
              </p:spPr>
            </p:pic>
            <p:pic>
              <p:nvPicPr>
                <p:cNvPr id="543" name="Picture 542"/>
                <p:cNvPicPr>
                  <a:picLocks noChangeAspect="1"/>
                </p:cNvPicPr>
                <p:nvPr/>
              </p:nvPicPr>
              <p:blipFill>
                <a:blip r:embed="rId3"/>
                <a:stretch>
                  <a:fillRect/>
                </a:stretch>
              </p:blipFill>
              <p:spPr>
                <a:xfrm>
                  <a:off x="4359513" y="2946638"/>
                  <a:ext cx="172800" cy="172800"/>
                </a:xfrm>
                <a:prstGeom prst="rect">
                  <a:avLst/>
                </a:prstGeom>
              </p:spPr>
            </p:pic>
          </p:grpSp>
          <p:grpSp>
            <p:nvGrpSpPr>
              <p:cNvPr id="550" name="Group 549"/>
              <p:cNvGrpSpPr/>
              <p:nvPr/>
            </p:nvGrpSpPr>
            <p:grpSpPr>
              <a:xfrm>
                <a:off x="4604912" y="3296945"/>
                <a:ext cx="2135723" cy="478130"/>
                <a:chOff x="2395112" y="3294026"/>
                <a:chExt cx="2135723" cy="478130"/>
              </a:xfrm>
            </p:grpSpPr>
            <p:sp>
              <p:nvSpPr>
                <p:cNvPr id="551" name="Rounded Rectangle 550"/>
                <p:cNvSpPr/>
                <p:nvPr/>
              </p:nvSpPr>
              <p:spPr>
                <a:xfrm>
                  <a:off x="2395112" y="3294026"/>
                  <a:ext cx="2135723" cy="478130"/>
                </a:xfrm>
                <a:prstGeom prst="roundRect">
                  <a:avLst>
                    <a:gd name="adj" fmla="val 5174"/>
                  </a:avLst>
                </a:prstGeom>
                <a:solidFill>
                  <a:schemeClr val="accent1">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endParaRPr lang="en-US" sz="800" dirty="0">
                    <a:solidFill>
                      <a:schemeClr val="tx1">
                        <a:lumMod val="60000"/>
                        <a:lumOff val="40000"/>
                      </a:schemeClr>
                    </a:solidFill>
                    <a:latin typeface="Roboto Light"/>
                    <a:cs typeface="Roboto Light"/>
                  </a:endParaRPr>
                </a:p>
              </p:txBody>
            </p:sp>
            <p:sp>
              <p:nvSpPr>
                <p:cNvPr id="552" name="Rounded Rectangle 551"/>
                <p:cNvSpPr/>
                <p:nvPr/>
              </p:nvSpPr>
              <p:spPr>
                <a:xfrm>
                  <a:off x="4412742" y="3683899"/>
                  <a:ext cx="57917" cy="5762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3" name="Rounded Rectangle 552"/>
                <p:cNvSpPr/>
                <p:nvPr/>
              </p:nvSpPr>
              <p:spPr>
                <a:xfrm>
                  <a:off x="3417294"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4" name="Rounded Rectangle 553"/>
                <p:cNvSpPr/>
                <p:nvPr/>
              </p:nvSpPr>
              <p:spPr>
                <a:xfrm>
                  <a:off x="3178468" y="3441426"/>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5" name="Rounded Rectangle 554"/>
                <p:cNvSpPr/>
                <p:nvPr/>
              </p:nvSpPr>
              <p:spPr>
                <a:xfrm>
                  <a:off x="2943726"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6" name="Rounded Rectangle 555"/>
                <p:cNvSpPr/>
                <p:nvPr/>
              </p:nvSpPr>
              <p:spPr>
                <a:xfrm>
                  <a:off x="2708529"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57" name="Rounded Rectangle 556"/>
                <p:cNvSpPr/>
                <p:nvPr/>
              </p:nvSpPr>
              <p:spPr>
                <a:xfrm>
                  <a:off x="2473332" y="3442341"/>
                  <a:ext cx="219010" cy="120345"/>
                </a:xfrm>
                <a:prstGeom prst="roundRect">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cxnSp>
          <p:nvCxnSpPr>
            <p:cNvPr id="126" name="Curved Connector 125"/>
            <p:cNvCxnSpPr>
              <a:stCxn id="575" idx="0"/>
              <a:endCxn id="557" idx="2"/>
            </p:cNvCxnSpPr>
            <p:nvPr/>
          </p:nvCxnSpPr>
          <p:spPr>
            <a:xfrm rot="16200000" flipV="1">
              <a:off x="5306123" y="3626841"/>
              <a:ext cx="796315" cy="704199"/>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574" idx="0"/>
              <a:endCxn id="556" idx="2"/>
            </p:cNvCxnSpPr>
            <p:nvPr/>
          </p:nvCxnSpPr>
          <p:spPr>
            <a:xfrm rot="16200000" flipV="1">
              <a:off x="5542676" y="3625484"/>
              <a:ext cx="797230" cy="707828"/>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1" name="Curved Connector 120"/>
            <p:cNvCxnSpPr>
              <a:stCxn id="554" idx="0"/>
              <a:endCxn id="377" idx="2"/>
            </p:cNvCxnSpPr>
            <p:nvPr/>
          </p:nvCxnSpPr>
          <p:spPr>
            <a:xfrm rot="5400000" flipH="1" flipV="1">
              <a:off x="6089094" y="2487731"/>
              <a:ext cx="940014" cy="1003571"/>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2" name="Curved Connector 121"/>
            <p:cNvCxnSpPr>
              <a:stCxn id="553" idx="0"/>
              <a:endCxn id="378" idx="2"/>
            </p:cNvCxnSpPr>
            <p:nvPr/>
          </p:nvCxnSpPr>
          <p:spPr>
            <a:xfrm rot="5400000" flipH="1" flipV="1">
              <a:off x="6260962" y="2555738"/>
              <a:ext cx="939880" cy="869520"/>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4" name="Curved Connector 123"/>
            <p:cNvCxnSpPr>
              <a:stCxn id="606" idx="0"/>
              <a:endCxn id="189" idx="2"/>
            </p:cNvCxnSpPr>
            <p:nvPr/>
          </p:nvCxnSpPr>
          <p:spPr>
            <a:xfrm rot="16200000" flipV="1">
              <a:off x="3096323" y="3623922"/>
              <a:ext cx="796315" cy="704199"/>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605" idx="0"/>
              <a:endCxn id="188" idx="2"/>
            </p:cNvCxnSpPr>
            <p:nvPr/>
          </p:nvCxnSpPr>
          <p:spPr>
            <a:xfrm rot="16200000" flipV="1">
              <a:off x="3332876" y="3622565"/>
              <a:ext cx="797230" cy="707828"/>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186" idx="0"/>
              <a:endCxn id="352" idx="2"/>
            </p:cNvCxnSpPr>
            <p:nvPr/>
          </p:nvCxnSpPr>
          <p:spPr>
            <a:xfrm rot="5400000" flipH="1" flipV="1">
              <a:off x="3887085" y="2478427"/>
              <a:ext cx="938609" cy="1017747"/>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0" name="Curved Connector 119"/>
            <p:cNvCxnSpPr>
              <a:stCxn id="185" idx="0"/>
              <a:endCxn id="353" idx="2"/>
            </p:cNvCxnSpPr>
            <p:nvPr/>
          </p:nvCxnSpPr>
          <p:spPr>
            <a:xfrm rot="5400000" flipH="1" flipV="1">
              <a:off x="4058953" y="2546434"/>
              <a:ext cx="938475" cy="883696"/>
            </a:xfrm>
            <a:prstGeom prst="curvedConnector3">
              <a:avLst>
                <a:gd name="adj1" fmla="val 50000"/>
              </a:avLst>
            </a:prstGeom>
            <a:ln w="12700" cmpd="sng">
              <a:solidFill>
                <a:schemeClr val="bg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633" name="Group 632"/>
          <p:cNvGrpSpPr/>
          <p:nvPr/>
        </p:nvGrpSpPr>
        <p:grpSpPr>
          <a:xfrm>
            <a:off x="7358855" y="4524320"/>
            <a:ext cx="1527783" cy="142518"/>
            <a:chOff x="7358855" y="4524320"/>
            <a:chExt cx="1527783" cy="142518"/>
          </a:xfrm>
        </p:grpSpPr>
        <p:sp>
          <p:nvSpPr>
            <p:cNvPr id="624" name="Rounded Rectangle 623"/>
            <p:cNvSpPr/>
            <p:nvPr/>
          </p:nvSpPr>
          <p:spPr>
            <a:xfrm>
              <a:off x="7795356" y="4524320"/>
              <a:ext cx="1091282"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smtClean="0">
                  <a:solidFill>
                    <a:schemeClr val="tx1"/>
                  </a:solidFill>
                  <a:latin typeface="Roboto Light"/>
                  <a:cs typeface="Roboto Light"/>
                </a:rPr>
                <a:t>XCubeDAS XD5300</a:t>
              </a:r>
            </a:p>
          </p:txBody>
        </p:sp>
        <p:cxnSp>
          <p:nvCxnSpPr>
            <p:cNvPr id="625" name="Elbow Connector 293"/>
            <p:cNvCxnSpPr>
              <a:stCxn id="567" idx="3"/>
              <a:endCxn id="624" idx="1"/>
            </p:cNvCxnSpPr>
            <p:nvPr/>
          </p:nvCxnSpPr>
          <p:spPr>
            <a:xfrm flipV="1">
              <a:off x="7358855" y="4595579"/>
              <a:ext cx="436501" cy="66"/>
            </a:xfrm>
            <a:prstGeom prst="straightConnector1">
              <a:avLst/>
            </a:prstGeom>
            <a:ln w="6350" cmpd="sng">
              <a:solidFill>
                <a:schemeClr val="bg2"/>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939869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p:tgtEl>
                                          <p:spTgt spid="84"/>
                                        </p:tgtEl>
                                        <p:attrNameLst>
                                          <p:attrName>ppt_y</p:attrName>
                                        </p:attrNameLst>
                                      </p:cBhvr>
                                      <p:tavLst>
                                        <p:tav tm="0">
                                          <p:val>
                                            <p:strVal val="#ppt_y+#ppt_h*1.125000"/>
                                          </p:val>
                                        </p:tav>
                                        <p:tav tm="100000">
                                          <p:val>
                                            <p:strVal val="#ppt_y"/>
                                          </p:val>
                                        </p:tav>
                                      </p:tavLst>
                                    </p:anim>
                                    <p:animEffect transition="in" filter="wipe(up)">
                                      <p:cBhvr>
                                        <p:cTn id="8" dur="500"/>
                                        <p:tgtEl>
                                          <p:spTgt spid="8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additive="base">
                                        <p:cTn id="12" dur="500"/>
                                        <p:tgtEl>
                                          <p:spTgt spid="86"/>
                                        </p:tgtEl>
                                        <p:attrNameLst>
                                          <p:attrName>ppt_y</p:attrName>
                                        </p:attrNameLst>
                                      </p:cBhvr>
                                      <p:tavLst>
                                        <p:tav tm="0">
                                          <p:val>
                                            <p:strVal val="#ppt_y+#ppt_h*1.125000"/>
                                          </p:val>
                                        </p:tav>
                                        <p:tav tm="100000">
                                          <p:val>
                                            <p:strVal val="#ppt_y"/>
                                          </p:val>
                                        </p:tav>
                                      </p:tavLst>
                                    </p:anim>
                                    <p:animEffect transition="in" filter="wipe(up)">
                                      <p:cBhvr>
                                        <p:cTn id="13" dur="500"/>
                                        <p:tgtEl>
                                          <p:spTgt spid="8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additive="base">
                                        <p:cTn id="16" dur="500"/>
                                        <p:tgtEl>
                                          <p:spTgt spid="85"/>
                                        </p:tgtEl>
                                        <p:attrNameLst>
                                          <p:attrName>ppt_y</p:attrName>
                                        </p:attrNameLst>
                                      </p:cBhvr>
                                      <p:tavLst>
                                        <p:tav tm="0">
                                          <p:val>
                                            <p:strVal val="#ppt_y+#ppt_h*1.125000"/>
                                          </p:val>
                                        </p:tav>
                                        <p:tav tm="100000">
                                          <p:val>
                                            <p:strVal val="#ppt_y"/>
                                          </p:val>
                                        </p:tav>
                                      </p:tavLst>
                                    </p:anim>
                                    <p:animEffect transition="in" filter="wipe(up)">
                                      <p:cBhvr>
                                        <p:cTn id="17" dur="500"/>
                                        <p:tgtEl>
                                          <p:spTgt spid="85"/>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634"/>
                                        </p:tgtEl>
                                        <p:attrNameLst>
                                          <p:attrName>style.visibility</p:attrName>
                                        </p:attrNameLst>
                                      </p:cBhvr>
                                      <p:to>
                                        <p:strVal val="visible"/>
                                      </p:to>
                                    </p:set>
                                    <p:anim calcmode="lin" valueType="num">
                                      <p:cBhvr additive="base">
                                        <p:cTn id="26" dur="500"/>
                                        <p:tgtEl>
                                          <p:spTgt spid="634"/>
                                        </p:tgtEl>
                                        <p:attrNameLst>
                                          <p:attrName>ppt_y</p:attrName>
                                        </p:attrNameLst>
                                      </p:cBhvr>
                                      <p:tavLst>
                                        <p:tav tm="0">
                                          <p:val>
                                            <p:strVal val="#ppt_y+#ppt_h*1.125000"/>
                                          </p:val>
                                        </p:tav>
                                        <p:tav tm="100000">
                                          <p:val>
                                            <p:strVal val="#ppt_y"/>
                                          </p:val>
                                        </p:tav>
                                      </p:tavLst>
                                    </p:anim>
                                    <p:animEffect transition="in" filter="wipe(up)">
                                      <p:cBhvr>
                                        <p:cTn id="27" dur="500"/>
                                        <p:tgtEl>
                                          <p:spTgt spid="634"/>
                                        </p:tgtEl>
                                      </p:cBhvr>
                                    </p:animEffect>
                                  </p:childTnLst>
                                </p:cTn>
                              </p:par>
                            </p:childTnLst>
                          </p:cTn>
                        </p:par>
                        <p:par>
                          <p:cTn id="28" fill="hold">
                            <p:stCondLst>
                              <p:cond delay="2000"/>
                            </p:stCondLst>
                            <p:childTnLst>
                              <p:par>
                                <p:cTn id="29" presetID="12" presetClass="entr" presetSubtype="4" fill="hold" nodeType="afterEffect">
                                  <p:stCondLst>
                                    <p:cond delay="0"/>
                                  </p:stCondLst>
                                  <p:childTnLst>
                                    <p:set>
                                      <p:cBhvr>
                                        <p:cTn id="30" dur="1" fill="hold">
                                          <p:stCondLst>
                                            <p:cond delay="0"/>
                                          </p:stCondLst>
                                        </p:cTn>
                                        <p:tgtEl>
                                          <p:spTgt spid="628"/>
                                        </p:tgtEl>
                                        <p:attrNameLst>
                                          <p:attrName>style.visibility</p:attrName>
                                        </p:attrNameLst>
                                      </p:cBhvr>
                                      <p:to>
                                        <p:strVal val="visible"/>
                                      </p:to>
                                    </p:set>
                                    <p:anim calcmode="lin" valueType="num">
                                      <p:cBhvr additive="base">
                                        <p:cTn id="31" dur="500"/>
                                        <p:tgtEl>
                                          <p:spTgt spid="628"/>
                                        </p:tgtEl>
                                        <p:attrNameLst>
                                          <p:attrName>ppt_y</p:attrName>
                                        </p:attrNameLst>
                                      </p:cBhvr>
                                      <p:tavLst>
                                        <p:tav tm="0">
                                          <p:val>
                                            <p:strVal val="#ppt_y+#ppt_h*1.125000"/>
                                          </p:val>
                                        </p:tav>
                                        <p:tav tm="100000">
                                          <p:val>
                                            <p:strVal val="#ppt_y"/>
                                          </p:val>
                                        </p:tav>
                                      </p:tavLst>
                                    </p:anim>
                                    <p:animEffect transition="in" filter="wipe(up)">
                                      <p:cBhvr>
                                        <p:cTn id="32" dur="500"/>
                                        <p:tgtEl>
                                          <p:spTgt spid="628"/>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629"/>
                                        </p:tgtEl>
                                        <p:attrNameLst>
                                          <p:attrName>style.visibility</p:attrName>
                                        </p:attrNameLst>
                                      </p:cBhvr>
                                      <p:to>
                                        <p:strVal val="visible"/>
                                      </p:to>
                                    </p:set>
                                    <p:anim calcmode="lin" valueType="num">
                                      <p:cBhvr additive="base">
                                        <p:cTn id="36" dur="500"/>
                                        <p:tgtEl>
                                          <p:spTgt spid="629"/>
                                        </p:tgtEl>
                                        <p:attrNameLst>
                                          <p:attrName>ppt_y</p:attrName>
                                        </p:attrNameLst>
                                      </p:cBhvr>
                                      <p:tavLst>
                                        <p:tav tm="0">
                                          <p:val>
                                            <p:strVal val="#ppt_y+#ppt_h*1.125000"/>
                                          </p:val>
                                        </p:tav>
                                        <p:tav tm="100000">
                                          <p:val>
                                            <p:strVal val="#ppt_y"/>
                                          </p:val>
                                        </p:tav>
                                      </p:tavLst>
                                    </p:anim>
                                    <p:animEffect transition="in" filter="wipe(up)">
                                      <p:cBhvr>
                                        <p:cTn id="37" dur="500"/>
                                        <p:tgtEl>
                                          <p:spTgt spid="629"/>
                                        </p:tgtEl>
                                      </p:cBhvr>
                                    </p:animEffect>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630"/>
                                        </p:tgtEl>
                                        <p:attrNameLst>
                                          <p:attrName>style.visibility</p:attrName>
                                        </p:attrNameLst>
                                      </p:cBhvr>
                                      <p:to>
                                        <p:strVal val="visible"/>
                                      </p:to>
                                    </p:set>
                                    <p:anim calcmode="lin" valueType="num">
                                      <p:cBhvr additive="base">
                                        <p:cTn id="41" dur="500"/>
                                        <p:tgtEl>
                                          <p:spTgt spid="630"/>
                                        </p:tgtEl>
                                        <p:attrNameLst>
                                          <p:attrName>ppt_y</p:attrName>
                                        </p:attrNameLst>
                                      </p:cBhvr>
                                      <p:tavLst>
                                        <p:tav tm="0">
                                          <p:val>
                                            <p:strVal val="#ppt_y+#ppt_h*1.125000"/>
                                          </p:val>
                                        </p:tav>
                                        <p:tav tm="100000">
                                          <p:val>
                                            <p:strVal val="#ppt_y"/>
                                          </p:val>
                                        </p:tav>
                                      </p:tavLst>
                                    </p:anim>
                                    <p:animEffect transition="in" filter="wipe(up)">
                                      <p:cBhvr>
                                        <p:cTn id="42" dur="500"/>
                                        <p:tgtEl>
                                          <p:spTgt spid="630"/>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631"/>
                                        </p:tgtEl>
                                        <p:attrNameLst>
                                          <p:attrName>style.visibility</p:attrName>
                                        </p:attrNameLst>
                                      </p:cBhvr>
                                      <p:to>
                                        <p:strVal val="visible"/>
                                      </p:to>
                                    </p:set>
                                    <p:anim calcmode="lin" valueType="num">
                                      <p:cBhvr additive="base">
                                        <p:cTn id="46" dur="500"/>
                                        <p:tgtEl>
                                          <p:spTgt spid="631"/>
                                        </p:tgtEl>
                                        <p:attrNameLst>
                                          <p:attrName>ppt_y</p:attrName>
                                        </p:attrNameLst>
                                      </p:cBhvr>
                                      <p:tavLst>
                                        <p:tav tm="0">
                                          <p:val>
                                            <p:strVal val="#ppt_y+#ppt_h*1.125000"/>
                                          </p:val>
                                        </p:tav>
                                        <p:tav tm="100000">
                                          <p:val>
                                            <p:strVal val="#ppt_y"/>
                                          </p:val>
                                        </p:tav>
                                      </p:tavLst>
                                    </p:anim>
                                    <p:animEffect transition="in" filter="wipe(up)">
                                      <p:cBhvr>
                                        <p:cTn id="47" dur="500"/>
                                        <p:tgtEl>
                                          <p:spTgt spid="631"/>
                                        </p:tgtEl>
                                      </p:cBhvr>
                                    </p:animEffect>
                                  </p:childTnLst>
                                </p:cTn>
                              </p:par>
                            </p:childTnLst>
                          </p:cTn>
                        </p:par>
                        <p:par>
                          <p:cTn id="48" fill="hold">
                            <p:stCondLst>
                              <p:cond delay="4000"/>
                            </p:stCondLst>
                            <p:childTnLst>
                              <p:par>
                                <p:cTn id="49" presetID="12" presetClass="entr" presetSubtype="4" fill="hold" nodeType="afterEffect">
                                  <p:stCondLst>
                                    <p:cond delay="0"/>
                                  </p:stCondLst>
                                  <p:childTnLst>
                                    <p:set>
                                      <p:cBhvr>
                                        <p:cTn id="50" dur="1" fill="hold">
                                          <p:stCondLst>
                                            <p:cond delay="0"/>
                                          </p:stCondLst>
                                        </p:cTn>
                                        <p:tgtEl>
                                          <p:spTgt spid="632"/>
                                        </p:tgtEl>
                                        <p:attrNameLst>
                                          <p:attrName>style.visibility</p:attrName>
                                        </p:attrNameLst>
                                      </p:cBhvr>
                                      <p:to>
                                        <p:strVal val="visible"/>
                                      </p:to>
                                    </p:set>
                                    <p:anim calcmode="lin" valueType="num">
                                      <p:cBhvr additive="base">
                                        <p:cTn id="51" dur="500"/>
                                        <p:tgtEl>
                                          <p:spTgt spid="632"/>
                                        </p:tgtEl>
                                        <p:attrNameLst>
                                          <p:attrName>ppt_y</p:attrName>
                                        </p:attrNameLst>
                                      </p:cBhvr>
                                      <p:tavLst>
                                        <p:tav tm="0">
                                          <p:val>
                                            <p:strVal val="#ppt_y+#ppt_h*1.125000"/>
                                          </p:val>
                                        </p:tav>
                                        <p:tav tm="100000">
                                          <p:val>
                                            <p:strVal val="#ppt_y"/>
                                          </p:val>
                                        </p:tav>
                                      </p:tavLst>
                                    </p:anim>
                                    <p:animEffect transition="in" filter="wipe(up)">
                                      <p:cBhvr>
                                        <p:cTn id="52" dur="500"/>
                                        <p:tgtEl>
                                          <p:spTgt spid="632"/>
                                        </p:tgtEl>
                                      </p:cBhvr>
                                    </p:animEffect>
                                  </p:childTnLst>
                                </p:cTn>
                              </p:par>
                            </p:childTnLst>
                          </p:cTn>
                        </p:par>
                        <p:par>
                          <p:cTn id="53" fill="hold">
                            <p:stCondLst>
                              <p:cond delay="4500"/>
                            </p:stCondLst>
                            <p:childTnLst>
                              <p:par>
                                <p:cTn id="54" presetID="12" presetClass="entr" presetSubtype="4" fill="hold" nodeType="afterEffect">
                                  <p:stCondLst>
                                    <p:cond delay="0"/>
                                  </p:stCondLst>
                                  <p:childTnLst>
                                    <p:set>
                                      <p:cBhvr>
                                        <p:cTn id="55" dur="1" fill="hold">
                                          <p:stCondLst>
                                            <p:cond delay="0"/>
                                          </p:stCondLst>
                                        </p:cTn>
                                        <p:tgtEl>
                                          <p:spTgt spid="633"/>
                                        </p:tgtEl>
                                        <p:attrNameLst>
                                          <p:attrName>style.visibility</p:attrName>
                                        </p:attrNameLst>
                                      </p:cBhvr>
                                      <p:to>
                                        <p:strVal val="visible"/>
                                      </p:to>
                                    </p:set>
                                    <p:anim calcmode="lin" valueType="num">
                                      <p:cBhvr additive="base">
                                        <p:cTn id="56" dur="500"/>
                                        <p:tgtEl>
                                          <p:spTgt spid="633"/>
                                        </p:tgtEl>
                                        <p:attrNameLst>
                                          <p:attrName>ppt_y</p:attrName>
                                        </p:attrNameLst>
                                      </p:cBhvr>
                                      <p:tavLst>
                                        <p:tav tm="0">
                                          <p:val>
                                            <p:strVal val="#ppt_y+#ppt_h*1.125000"/>
                                          </p:val>
                                        </p:tav>
                                        <p:tav tm="100000">
                                          <p:val>
                                            <p:strVal val="#ppt_y"/>
                                          </p:val>
                                        </p:tav>
                                      </p:tavLst>
                                    </p:anim>
                                    <p:animEffect transition="in" filter="wipe(up)">
                                      <p:cBhvr>
                                        <p:cTn id="57"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4" grpId="0" animBg="1"/>
      <p:bldP spid="8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Active-Active Storage Controllers</a:t>
            </a:r>
            <a:endParaRPr lang="en-US" sz="2800" dirty="0">
              <a:latin typeface="Roboto Thin"/>
              <a:cs typeface="Roboto Thin"/>
            </a:endParaRPr>
          </a:p>
        </p:txBody>
      </p:sp>
      <p:grpSp>
        <p:nvGrpSpPr>
          <p:cNvPr id="13" name="Group 12"/>
          <p:cNvGrpSpPr>
            <a:grpSpLocks noChangeAspect="1"/>
          </p:cNvGrpSpPr>
          <p:nvPr/>
        </p:nvGrpSpPr>
        <p:grpSpPr>
          <a:xfrm>
            <a:off x="326110" y="428403"/>
            <a:ext cx="360000" cy="213237"/>
            <a:chOff x="7390122" y="2457451"/>
            <a:chExt cx="721907" cy="427604"/>
          </a:xfrm>
        </p:grpSpPr>
        <p:grpSp>
          <p:nvGrpSpPr>
            <p:cNvPr id="14" name="Group 13"/>
            <p:cNvGrpSpPr/>
            <p:nvPr/>
          </p:nvGrpSpPr>
          <p:grpSpPr>
            <a:xfrm>
              <a:off x="7390122" y="2457451"/>
              <a:ext cx="718732" cy="160904"/>
              <a:chOff x="7390122" y="2457451"/>
              <a:chExt cx="718732" cy="160904"/>
            </a:xfrm>
          </p:grpSpPr>
          <p:sp>
            <p:nvSpPr>
              <p:cNvPr id="22" name="Rounded Rectangle 21"/>
              <p:cNvSpPr/>
              <p:nvPr/>
            </p:nvSpPr>
            <p:spPr>
              <a:xfrm>
                <a:off x="7390122" y="2457451"/>
                <a:ext cx="718732" cy="160904"/>
              </a:xfrm>
              <a:prstGeom prst="roundRect">
                <a:avLst>
                  <a:gd name="adj" fmla="val 5174"/>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500" dirty="0">
                  <a:solidFill>
                    <a:srgbClr val="FFFFFF"/>
                  </a:solidFill>
                  <a:latin typeface="Roboto Thin"/>
                  <a:cs typeface="Roboto Thin"/>
                </a:endParaRPr>
              </a:p>
            </p:txBody>
          </p:sp>
          <p:sp>
            <p:nvSpPr>
              <p:cNvPr id="23" name="Rounded Rectangle 22"/>
              <p:cNvSpPr/>
              <p:nvPr/>
            </p:nvSpPr>
            <p:spPr>
              <a:xfrm>
                <a:off x="7433461" y="2504810"/>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sp>
            <p:nvSpPr>
              <p:cNvPr id="24" name="Rounded Rectangle 23"/>
              <p:cNvSpPr/>
              <p:nvPr/>
            </p:nvSpPr>
            <p:spPr>
              <a:xfrm>
                <a:off x="7682588" y="2504453"/>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grpSp>
            <p:nvGrpSpPr>
              <p:cNvPr id="25" name="Group 24"/>
              <p:cNvGrpSpPr/>
              <p:nvPr/>
            </p:nvGrpSpPr>
            <p:grpSpPr>
              <a:xfrm>
                <a:off x="7991763" y="2531775"/>
                <a:ext cx="36371" cy="82357"/>
                <a:chOff x="8080023" y="1429143"/>
                <a:chExt cx="108032" cy="244621"/>
              </a:xfrm>
              <a:noFill/>
            </p:grpSpPr>
            <p:sp>
              <p:nvSpPr>
                <p:cNvPr id="26" name="Rounded Rectangle 25"/>
                <p:cNvSpPr/>
                <p:nvPr/>
              </p:nvSpPr>
              <p:spPr>
                <a:xfrm>
                  <a:off x="8080055" y="1429143"/>
                  <a:ext cx="108000" cy="108000"/>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sp>
              <p:nvSpPr>
                <p:cNvPr id="27" name="Rounded Rectangle 26"/>
                <p:cNvSpPr/>
                <p:nvPr/>
              </p:nvSpPr>
              <p:spPr>
                <a:xfrm>
                  <a:off x="8080023" y="1565764"/>
                  <a:ext cx="108000" cy="108000"/>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grpSp>
        </p:grpSp>
        <p:grpSp>
          <p:nvGrpSpPr>
            <p:cNvPr id="15" name="Group 14"/>
            <p:cNvGrpSpPr/>
            <p:nvPr/>
          </p:nvGrpSpPr>
          <p:grpSpPr>
            <a:xfrm>
              <a:off x="7393297" y="2724151"/>
              <a:ext cx="718732" cy="160904"/>
              <a:chOff x="7390122" y="2489201"/>
              <a:chExt cx="718732" cy="160904"/>
            </a:xfrm>
          </p:grpSpPr>
          <p:sp>
            <p:nvSpPr>
              <p:cNvPr id="16" name="Rounded Rectangle 15"/>
              <p:cNvSpPr/>
              <p:nvPr/>
            </p:nvSpPr>
            <p:spPr>
              <a:xfrm>
                <a:off x="7390122" y="2489201"/>
                <a:ext cx="718732" cy="160904"/>
              </a:xfrm>
              <a:prstGeom prst="roundRect">
                <a:avLst>
                  <a:gd name="adj" fmla="val 5174"/>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500" dirty="0">
                  <a:solidFill>
                    <a:srgbClr val="FFFFFF"/>
                  </a:solidFill>
                  <a:latin typeface="Roboto Thin"/>
                  <a:cs typeface="Roboto Thin"/>
                </a:endParaRPr>
              </a:p>
            </p:txBody>
          </p:sp>
          <p:sp>
            <p:nvSpPr>
              <p:cNvPr id="17" name="Rounded Rectangle 16"/>
              <p:cNvSpPr/>
              <p:nvPr/>
            </p:nvSpPr>
            <p:spPr>
              <a:xfrm>
                <a:off x="7433461" y="2536560"/>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sp>
            <p:nvSpPr>
              <p:cNvPr id="18" name="Rounded Rectangle 17"/>
              <p:cNvSpPr/>
              <p:nvPr/>
            </p:nvSpPr>
            <p:spPr>
              <a:xfrm>
                <a:off x="7682588" y="2536203"/>
                <a:ext cx="242405" cy="60601"/>
              </a:xfrm>
              <a:prstGeom prst="roundRect">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600" dirty="0">
                  <a:solidFill>
                    <a:srgbClr val="FFFFFF"/>
                  </a:solidFill>
                  <a:latin typeface="Roboto Light"/>
                  <a:cs typeface="Roboto Light"/>
                </a:endParaRPr>
              </a:p>
            </p:txBody>
          </p:sp>
          <p:grpSp>
            <p:nvGrpSpPr>
              <p:cNvPr id="19" name="Group 18"/>
              <p:cNvGrpSpPr/>
              <p:nvPr/>
            </p:nvGrpSpPr>
            <p:grpSpPr>
              <a:xfrm>
                <a:off x="7991763" y="2563527"/>
                <a:ext cx="36371" cy="82357"/>
                <a:chOff x="8080023" y="1523453"/>
                <a:chExt cx="108032" cy="244620"/>
              </a:xfrm>
              <a:noFill/>
            </p:grpSpPr>
            <p:sp>
              <p:nvSpPr>
                <p:cNvPr id="20" name="Rounded Rectangle 19"/>
                <p:cNvSpPr/>
                <p:nvPr/>
              </p:nvSpPr>
              <p:spPr>
                <a:xfrm>
                  <a:off x="8080056" y="1523453"/>
                  <a:ext cx="107999" cy="108001"/>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sp>
              <p:nvSpPr>
                <p:cNvPr id="21" name="Rounded Rectangle 20"/>
                <p:cNvSpPr/>
                <p:nvPr/>
              </p:nvSpPr>
              <p:spPr>
                <a:xfrm>
                  <a:off x="8080023" y="1660072"/>
                  <a:ext cx="107999" cy="108001"/>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500" dirty="0">
                    <a:solidFill>
                      <a:srgbClr val="FFFFFF"/>
                    </a:solidFill>
                  </a:endParaRPr>
                </a:p>
              </p:txBody>
            </p:sp>
          </p:grpSp>
        </p:grpSp>
      </p:grpSp>
      <p:grpSp>
        <p:nvGrpSpPr>
          <p:cNvPr id="3" name="Group 2"/>
          <p:cNvGrpSpPr/>
          <p:nvPr/>
        </p:nvGrpSpPr>
        <p:grpSpPr>
          <a:xfrm>
            <a:off x="4858153" y="2016545"/>
            <a:ext cx="3360503" cy="2292958"/>
            <a:chOff x="5003684" y="2175305"/>
            <a:chExt cx="3360503" cy="2292958"/>
          </a:xfrm>
        </p:grpSpPr>
        <p:pic>
          <p:nvPicPr>
            <p:cNvPr id="2" name="Picture 1"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3684" y="2197226"/>
              <a:ext cx="1672521" cy="2271037"/>
            </a:xfrm>
            <a:prstGeom prst="rect">
              <a:avLst/>
            </a:prstGeom>
          </p:spPr>
        </p:pic>
        <p:pic>
          <p:nvPicPr>
            <p:cNvPr id="5" name="Picture 4" descr="controller.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91666" y="2175305"/>
              <a:ext cx="1672521" cy="2271037"/>
            </a:xfrm>
            <a:prstGeom prst="rect">
              <a:avLst/>
            </a:prstGeom>
          </p:spPr>
        </p:pic>
      </p:grpSp>
      <p:grpSp>
        <p:nvGrpSpPr>
          <p:cNvPr id="30" name="Group 29"/>
          <p:cNvGrpSpPr/>
          <p:nvPr/>
        </p:nvGrpSpPr>
        <p:grpSpPr>
          <a:xfrm>
            <a:off x="5845138" y="1376923"/>
            <a:ext cx="1079060" cy="489758"/>
            <a:chOff x="5611098" y="1693402"/>
            <a:chExt cx="1079060" cy="489758"/>
          </a:xfrm>
        </p:grpSpPr>
        <p:sp>
          <p:nvSpPr>
            <p:cNvPr id="4" name="Rounded Rectangular Callout 3"/>
            <p:cNvSpPr/>
            <p:nvPr/>
          </p:nvSpPr>
          <p:spPr>
            <a:xfrm>
              <a:off x="5611098" y="1693402"/>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2000" b="1" dirty="0" smtClean="0">
                  <a:solidFill>
                    <a:schemeClr val="tx2"/>
                  </a:solidFill>
                  <a:latin typeface="Roboto Thin"/>
                  <a:cs typeface="Roboto Thin"/>
                </a:rPr>
                <a:t>Hello </a:t>
              </a:r>
              <a:endParaRPr lang="en-US" sz="2000" b="1" dirty="0">
                <a:solidFill>
                  <a:schemeClr val="tx2"/>
                </a:solidFill>
                <a:latin typeface="Roboto Thin"/>
                <a:cs typeface="Roboto Thin"/>
              </a:endParaRPr>
            </a:p>
          </p:txBody>
        </p:sp>
        <p:pic>
          <p:nvPicPr>
            <p:cNvPr id="28" name="Picture 27"/>
            <p:cNvPicPr>
              <a:picLocks noChangeAspect="1"/>
            </p:cNvPicPr>
            <p:nvPr/>
          </p:nvPicPr>
          <p:blipFill>
            <a:blip r:embed="rId4"/>
            <a:stretch>
              <a:fillRect/>
            </a:stretch>
          </p:blipFill>
          <p:spPr>
            <a:xfrm>
              <a:off x="6343254" y="1802895"/>
              <a:ext cx="252000" cy="252000"/>
            </a:xfrm>
            <a:prstGeom prst="rect">
              <a:avLst/>
            </a:prstGeom>
          </p:spPr>
        </p:pic>
      </p:grpSp>
      <p:grpSp>
        <p:nvGrpSpPr>
          <p:cNvPr id="31" name="Group 30"/>
          <p:cNvGrpSpPr/>
          <p:nvPr/>
        </p:nvGrpSpPr>
        <p:grpSpPr>
          <a:xfrm>
            <a:off x="7524786" y="1379906"/>
            <a:ext cx="1079060" cy="489758"/>
            <a:chOff x="7290746" y="1696385"/>
            <a:chExt cx="1079060" cy="489758"/>
          </a:xfrm>
        </p:grpSpPr>
        <p:sp>
          <p:nvSpPr>
            <p:cNvPr id="9" name="Rounded Rectangular Callout 8"/>
            <p:cNvSpPr/>
            <p:nvPr/>
          </p:nvSpPr>
          <p:spPr>
            <a:xfrm>
              <a:off x="7290746" y="1696385"/>
              <a:ext cx="1079060" cy="489758"/>
            </a:xfrm>
            <a:prstGeom prst="wedgeRoundRectCallout">
              <a:avLst>
                <a:gd name="adj1" fmla="val -28627"/>
                <a:gd name="adj2" fmla="val 65278"/>
                <a:gd name="adj3" fmla="val 16667"/>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r>
                <a:rPr lang="en-US" sz="2000" b="1" dirty="0" smtClean="0">
                  <a:solidFill>
                    <a:schemeClr val="tx2"/>
                  </a:solidFill>
                  <a:latin typeface="Roboto Thin"/>
                  <a:cs typeface="Roboto Thin"/>
                </a:rPr>
                <a:t>Hello </a:t>
              </a:r>
              <a:endParaRPr lang="en-US" sz="2000" b="1" dirty="0">
                <a:solidFill>
                  <a:schemeClr val="tx2"/>
                </a:solidFill>
                <a:latin typeface="Roboto Thin"/>
                <a:cs typeface="Roboto Thin"/>
              </a:endParaRPr>
            </a:p>
          </p:txBody>
        </p:sp>
        <p:pic>
          <p:nvPicPr>
            <p:cNvPr id="29" name="Picture 28"/>
            <p:cNvPicPr>
              <a:picLocks noChangeAspect="1"/>
            </p:cNvPicPr>
            <p:nvPr/>
          </p:nvPicPr>
          <p:blipFill>
            <a:blip r:embed="rId4"/>
            <a:stretch>
              <a:fillRect/>
            </a:stretch>
          </p:blipFill>
          <p:spPr>
            <a:xfrm>
              <a:off x="8010877" y="1810696"/>
              <a:ext cx="252000" cy="252000"/>
            </a:xfrm>
            <a:prstGeom prst="rect">
              <a:avLst/>
            </a:prstGeom>
          </p:spPr>
        </p:pic>
      </p:grpSp>
      <p:grpSp>
        <p:nvGrpSpPr>
          <p:cNvPr id="12" name="Group 11"/>
          <p:cNvGrpSpPr/>
          <p:nvPr/>
        </p:nvGrpSpPr>
        <p:grpSpPr>
          <a:xfrm>
            <a:off x="-44010" y="1887148"/>
            <a:ext cx="3537846" cy="2431431"/>
            <a:chOff x="-44010" y="2082045"/>
            <a:chExt cx="3537846" cy="2431431"/>
          </a:xfrm>
        </p:grpSpPr>
        <p:sp>
          <p:nvSpPr>
            <p:cNvPr id="33" name="Rectangle 32"/>
            <p:cNvSpPr/>
            <p:nvPr/>
          </p:nvSpPr>
          <p:spPr>
            <a:xfrm>
              <a:off x="0" y="2890043"/>
              <a:ext cx="3313363" cy="392415"/>
            </a:xfrm>
            <a:prstGeom prst="rect">
              <a:avLst/>
            </a:prstGeom>
          </p:spPr>
          <p:txBody>
            <a:bodyPr wrap="square" lIns="0" tIns="0" rIns="0" bIns="0">
              <a:spAutoFit/>
            </a:bodyPr>
            <a:lstStyle/>
            <a:p>
              <a:pPr algn="r">
                <a:lnSpc>
                  <a:spcPct val="150000"/>
                </a:lnSpc>
              </a:pPr>
              <a:r>
                <a:rPr lang="en-US" dirty="0" smtClean="0">
                  <a:solidFill>
                    <a:schemeClr val="accent3">
                      <a:lumMod val="75000"/>
                    </a:schemeClr>
                  </a:solidFill>
                  <a:latin typeface="Roboto Thin"/>
                  <a:ea typeface="Open Sans Extrabold" pitchFamily="34" charset="0"/>
                  <a:cs typeface="Roboto Thin"/>
                </a:rPr>
                <a:t>Failover in Seconds</a:t>
              </a:r>
              <a:endParaRPr lang="en-US" sz="1100" dirty="0">
                <a:solidFill>
                  <a:schemeClr val="accent3">
                    <a:lumMod val="75000"/>
                  </a:schemeClr>
                </a:solidFill>
                <a:latin typeface="Roboto Thin"/>
                <a:ea typeface="Open Sans Extrabold" pitchFamily="34" charset="0"/>
                <a:cs typeface="Roboto Thin"/>
              </a:endParaRPr>
            </a:p>
          </p:txBody>
        </p:sp>
        <p:sp>
          <p:nvSpPr>
            <p:cNvPr id="35" name="Oval 34"/>
            <p:cNvSpPr/>
            <p:nvPr/>
          </p:nvSpPr>
          <p:spPr>
            <a:xfrm>
              <a:off x="3373060" y="3113554"/>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37" name="Rectangle 36"/>
            <p:cNvSpPr/>
            <p:nvPr/>
          </p:nvSpPr>
          <p:spPr>
            <a:xfrm>
              <a:off x="-44010" y="2482029"/>
              <a:ext cx="3359630" cy="392415"/>
            </a:xfrm>
            <a:prstGeom prst="rect">
              <a:avLst/>
            </a:prstGeom>
          </p:spPr>
          <p:txBody>
            <a:bodyPr wrap="square" lIns="0" tIns="0" rIns="0" bIns="0">
              <a:spAutoFit/>
            </a:bodyPr>
            <a:lstStyle/>
            <a:p>
              <a:pPr algn="r">
                <a:lnSpc>
                  <a:spcPct val="150000"/>
                </a:lnSpc>
              </a:pPr>
              <a:r>
                <a:rPr lang="en-US" dirty="0" smtClean="0">
                  <a:solidFill>
                    <a:schemeClr val="accent2">
                      <a:lumMod val="75000"/>
                    </a:schemeClr>
                  </a:solidFill>
                  <a:latin typeface="Roboto Thin"/>
                  <a:ea typeface="Open Sans Extrabold" pitchFamily="34" charset="0"/>
                  <a:cs typeface="Roboto Thin"/>
                </a:rPr>
                <a:t>Double the Performance</a:t>
              </a:r>
            </a:p>
          </p:txBody>
        </p:sp>
        <p:sp>
          <p:nvSpPr>
            <p:cNvPr id="39" name="Oval 38"/>
            <p:cNvSpPr/>
            <p:nvPr/>
          </p:nvSpPr>
          <p:spPr>
            <a:xfrm>
              <a:off x="3370480" y="2685314"/>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1" name="Rectangle 40"/>
            <p:cNvSpPr/>
            <p:nvPr/>
          </p:nvSpPr>
          <p:spPr>
            <a:xfrm>
              <a:off x="1" y="2082045"/>
              <a:ext cx="3316288" cy="392415"/>
            </a:xfrm>
            <a:prstGeom prst="rect">
              <a:avLst/>
            </a:prstGeom>
          </p:spPr>
          <p:txBody>
            <a:bodyPr wrap="square" lIns="0" tIns="0" rIns="0" bIns="0">
              <a:spAutoFit/>
            </a:bodyPr>
            <a:lstStyle/>
            <a:p>
              <a:pPr algn="r">
                <a:lnSpc>
                  <a:spcPct val="150000"/>
                </a:lnSpc>
              </a:pPr>
              <a:r>
                <a:rPr lang="en-US" dirty="0" smtClean="0">
                  <a:solidFill>
                    <a:schemeClr val="accent1">
                      <a:lumMod val="75000"/>
                    </a:schemeClr>
                  </a:solidFill>
                  <a:latin typeface="Roboto Thin"/>
                  <a:ea typeface="Open Sans Extrabold" pitchFamily="34" charset="0"/>
                  <a:cs typeface="Roboto Thin"/>
                </a:rPr>
                <a:t>Completely Synchronize</a:t>
              </a:r>
            </a:p>
          </p:txBody>
        </p:sp>
        <p:sp>
          <p:nvSpPr>
            <p:cNvPr id="43" name="Oval 42"/>
            <p:cNvSpPr/>
            <p:nvPr/>
          </p:nvSpPr>
          <p:spPr>
            <a:xfrm>
              <a:off x="3379536" y="2288243"/>
              <a:ext cx="114300" cy="1143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5" name="Rectangle 44"/>
            <p:cNvSpPr/>
            <p:nvPr/>
          </p:nvSpPr>
          <p:spPr>
            <a:xfrm>
              <a:off x="1" y="3299306"/>
              <a:ext cx="3316288" cy="392415"/>
            </a:xfrm>
            <a:prstGeom prst="rect">
              <a:avLst/>
            </a:prstGeom>
          </p:spPr>
          <p:txBody>
            <a:bodyPr wrap="square" lIns="0" tIns="0" rIns="0" bIns="0">
              <a:spAutoFit/>
            </a:bodyPr>
            <a:lstStyle/>
            <a:p>
              <a:pPr algn="r">
                <a:lnSpc>
                  <a:spcPct val="150000"/>
                </a:lnSpc>
              </a:pPr>
              <a:r>
                <a:rPr lang="en-US" dirty="0" smtClean="0">
                  <a:solidFill>
                    <a:schemeClr val="accent4">
                      <a:lumMod val="75000"/>
                    </a:schemeClr>
                  </a:solidFill>
                  <a:latin typeface="Roboto Thin"/>
                  <a:ea typeface="Open Sans Extrabold" pitchFamily="34" charset="0"/>
                  <a:cs typeface="Roboto Thin"/>
                </a:rPr>
                <a:t>Automatic Failback</a:t>
              </a:r>
            </a:p>
          </p:txBody>
        </p:sp>
        <p:sp>
          <p:nvSpPr>
            <p:cNvPr id="47" name="Oval 46"/>
            <p:cNvSpPr/>
            <p:nvPr/>
          </p:nvSpPr>
          <p:spPr>
            <a:xfrm>
              <a:off x="3379536" y="3526867"/>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60" name="Oval 59"/>
            <p:cNvSpPr/>
            <p:nvPr/>
          </p:nvSpPr>
          <p:spPr>
            <a:xfrm>
              <a:off x="3379536" y="3944257"/>
              <a:ext cx="114300" cy="1143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65" name="Rectangle 64"/>
            <p:cNvSpPr/>
            <p:nvPr/>
          </p:nvSpPr>
          <p:spPr>
            <a:xfrm>
              <a:off x="1" y="3717181"/>
              <a:ext cx="3316288" cy="392415"/>
            </a:xfrm>
            <a:prstGeom prst="rect">
              <a:avLst/>
            </a:prstGeom>
          </p:spPr>
          <p:txBody>
            <a:bodyPr wrap="square" lIns="0" tIns="0" rIns="0" bIns="0">
              <a:spAutoFit/>
            </a:bodyPr>
            <a:lstStyle/>
            <a:p>
              <a:pPr algn="r">
                <a:lnSpc>
                  <a:spcPct val="150000"/>
                </a:lnSpc>
              </a:pPr>
              <a:r>
                <a:rPr lang="en-US" dirty="0" smtClean="0">
                  <a:solidFill>
                    <a:schemeClr val="accent5">
                      <a:lumMod val="75000"/>
                    </a:schemeClr>
                  </a:solidFill>
                  <a:latin typeface="Roboto Thin"/>
                  <a:ea typeface="Open Sans Extrabold" pitchFamily="34" charset="0"/>
                  <a:cs typeface="Roboto Thin"/>
                </a:rPr>
                <a:t>IO Takeover in Seconds</a:t>
              </a:r>
            </a:p>
          </p:txBody>
        </p:sp>
        <p:sp>
          <p:nvSpPr>
            <p:cNvPr id="46" name="Oval 45"/>
            <p:cNvSpPr/>
            <p:nvPr/>
          </p:nvSpPr>
          <p:spPr>
            <a:xfrm>
              <a:off x="3374761" y="4348137"/>
              <a:ext cx="114300" cy="1143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sp>
          <p:nvSpPr>
            <p:cNvPr id="49" name="Rectangle 48"/>
            <p:cNvSpPr/>
            <p:nvPr/>
          </p:nvSpPr>
          <p:spPr>
            <a:xfrm>
              <a:off x="-4774" y="4121061"/>
              <a:ext cx="3316288" cy="392415"/>
            </a:xfrm>
            <a:prstGeom prst="rect">
              <a:avLst/>
            </a:prstGeom>
          </p:spPr>
          <p:txBody>
            <a:bodyPr wrap="square" lIns="0" tIns="0" rIns="0" bIns="0">
              <a:spAutoFit/>
            </a:bodyPr>
            <a:lstStyle/>
            <a:p>
              <a:pPr algn="r">
                <a:lnSpc>
                  <a:spcPct val="150000"/>
                </a:lnSpc>
              </a:pPr>
              <a:r>
                <a:rPr lang="en-US" dirty="0" smtClean="0">
                  <a:solidFill>
                    <a:schemeClr val="accent6">
                      <a:lumMod val="75000"/>
                    </a:schemeClr>
                  </a:solidFill>
                  <a:latin typeface="Roboto Thin"/>
                  <a:ea typeface="Open Sans Extrabold" pitchFamily="34" charset="0"/>
                  <a:cs typeface="Roboto Thin"/>
                </a:rPr>
                <a:t>Hot Swappable</a:t>
              </a:r>
            </a:p>
          </p:txBody>
        </p:sp>
      </p:grpSp>
      <p:grpSp>
        <p:nvGrpSpPr>
          <p:cNvPr id="32" name="Group 31"/>
          <p:cNvGrpSpPr/>
          <p:nvPr/>
        </p:nvGrpSpPr>
        <p:grpSpPr>
          <a:xfrm>
            <a:off x="3484781" y="2150497"/>
            <a:ext cx="1373373" cy="2059892"/>
            <a:chOff x="3484781" y="2150497"/>
            <a:chExt cx="1373373" cy="2059892"/>
          </a:xfrm>
        </p:grpSpPr>
        <p:cxnSp>
          <p:nvCxnSpPr>
            <p:cNvPr id="36" name="Elbow Connector 35"/>
            <p:cNvCxnSpPr>
              <a:stCxn id="2" idx="1"/>
              <a:endCxn id="35" idx="6"/>
            </p:cNvCxnSpPr>
            <p:nvPr/>
          </p:nvCxnSpPr>
          <p:spPr>
            <a:xfrm rot="10800000">
              <a:off x="3487361" y="2975807"/>
              <a:ext cx="1370793" cy="19817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2" idx="1"/>
              <a:endCxn id="39" idx="6"/>
            </p:cNvCxnSpPr>
            <p:nvPr/>
          </p:nvCxnSpPr>
          <p:spPr>
            <a:xfrm rot="10800000">
              <a:off x="3484781" y="2547567"/>
              <a:ext cx="1373373" cy="62641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2" idx="1"/>
              <a:endCxn id="43" idx="6"/>
            </p:cNvCxnSpPr>
            <p:nvPr/>
          </p:nvCxnSpPr>
          <p:spPr>
            <a:xfrm rot="10800000">
              <a:off x="3493837" y="2150497"/>
              <a:ext cx="1364317" cy="1023489"/>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 idx="1"/>
              <a:endCxn id="47" idx="6"/>
            </p:cNvCxnSpPr>
            <p:nvPr/>
          </p:nvCxnSpPr>
          <p:spPr>
            <a:xfrm rot="10800000" flipV="1">
              <a:off x="3493837" y="3173984"/>
              <a:ext cx="1364317" cy="21513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 idx="1"/>
              <a:endCxn id="60" idx="6"/>
            </p:cNvCxnSpPr>
            <p:nvPr/>
          </p:nvCxnSpPr>
          <p:spPr>
            <a:xfrm rot="10800000" flipV="1">
              <a:off x="3493837" y="3173984"/>
              <a:ext cx="1364317" cy="63252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2" idx="1"/>
              <a:endCxn id="46" idx="6"/>
            </p:cNvCxnSpPr>
            <p:nvPr/>
          </p:nvCxnSpPr>
          <p:spPr>
            <a:xfrm rot="10800000" flipV="1">
              <a:off x="3489061" y="3173984"/>
              <a:ext cx="1369092" cy="103640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40835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900" decel="100000" fill="hold"/>
                                        <p:tgtEl>
                                          <p:spTgt spid="3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5" fill="hold">
                            <p:stCondLst>
                              <p:cond delay="2000"/>
                            </p:stCondLst>
                            <p:childTnLst>
                              <p:par>
                                <p:cTn id="26" presetID="37"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900" decel="100000" fill="hold"/>
                                        <p:tgtEl>
                                          <p:spTgt spid="3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32" fill="hold">
                            <p:stCondLst>
                              <p:cond delay="3000"/>
                            </p:stCondLst>
                            <p:childTnLst>
                              <p:par>
                                <p:cTn id="33" presetID="9"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par>
                                <p:cTn id="36" presetID="9"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smtClean="0">
                <a:latin typeface="Roboto Thin"/>
                <a:cs typeface="Roboto Thin"/>
              </a:rPr>
              <a:t>Front View</a:t>
            </a:r>
            <a:endParaRPr lang="en-US" dirty="0">
              <a:latin typeface="Roboto Thin"/>
              <a:cs typeface="Roboto Thin"/>
            </a:endParaRPr>
          </a:p>
        </p:txBody>
      </p:sp>
      <p:sp>
        <p:nvSpPr>
          <p:cNvPr id="4" name="Text Placeholder 3"/>
          <p:cNvSpPr>
            <a:spLocks noGrp="1"/>
          </p:cNvSpPr>
          <p:nvPr>
            <p:ph type="body" sz="quarter" idx="3"/>
          </p:nvPr>
        </p:nvSpPr>
        <p:spPr>
          <a:xfrm>
            <a:off x="257330" y="2847945"/>
            <a:ext cx="4212083" cy="479822"/>
          </a:xfrm>
        </p:spPr>
        <p:txBody>
          <a:bodyPr/>
          <a:lstStyle/>
          <a:p>
            <a:pPr algn="ctr"/>
            <a:r>
              <a:rPr lang="en-US" dirty="0" smtClean="0">
                <a:latin typeface="Roboto Thin"/>
                <a:cs typeface="Roboto Thin"/>
              </a:rPr>
              <a:t>Rear View</a:t>
            </a:r>
            <a:endParaRPr lang="en-US" dirty="0">
              <a:latin typeface="Roboto Thin"/>
              <a:cs typeface="Roboto Thin"/>
            </a:endParaRPr>
          </a:p>
        </p:txBody>
      </p:sp>
      <p:sp>
        <p:nvSpPr>
          <p:cNvPr id="14" name="Rounded Rectangle 13"/>
          <p:cNvSpPr/>
          <p:nvPr/>
        </p:nvSpPr>
        <p:spPr>
          <a:xfrm>
            <a:off x="871888" y="1306513"/>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sp>
        <p:nvSpPr>
          <p:cNvPr id="15" name="Rounded Rectangle 14"/>
          <p:cNvSpPr/>
          <p:nvPr/>
        </p:nvSpPr>
        <p:spPr>
          <a:xfrm>
            <a:off x="934742" y="135732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6" name="Rounded Rectangle 15"/>
          <p:cNvSpPr/>
          <p:nvPr/>
        </p:nvSpPr>
        <p:spPr>
          <a:xfrm>
            <a:off x="931646" y="15409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7" name="Rounded Rectangle 16"/>
          <p:cNvSpPr/>
          <p:nvPr/>
        </p:nvSpPr>
        <p:spPr>
          <a:xfrm>
            <a:off x="930605" y="172076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8" name="Rounded Rectangle 17"/>
          <p:cNvSpPr/>
          <p:nvPr/>
        </p:nvSpPr>
        <p:spPr>
          <a:xfrm>
            <a:off x="929840" y="190217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19" name="Rounded Rectangle 18"/>
          <p:cNvSpPr/>
          <p:nvPr/>
        </p:nvSpPr>
        <p:spPr>
          <a:xfrm>
            <a:off x="1683477" y="1356996"/>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0" name="Rounded Rectangle 19"/>
          <p:cNvSpPr/>
          <p:nvPr/>
        </p:nvSpPr>
        <p:spPr>
          <a:xfrm>
            <a:off x="1680381" y="15406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1" name="Rounded Rectangle 20"/>
          <p:cNvSpPr/>
          <p:nvPr/>
        </p:nvSpPr>
        <p:spPr>
          <a:xfrm>
            <a:off x="1679340" y="1720432"/>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2" name="Rounded Rectangle 21"/>
          <p:cNvSpPr/>
          <p:nvPr/>
        </p:nvSpPr>
        <p:spPr>
          <a:xfrm>
            <a:off x="1678576" y="190184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3" name="Rounded Rectangle 22"/>
          <p:cNvSpPr/>
          <p:nvPr/>
        </p:nvSpPr>
        <p:spPr>
          <a:xfrm>
            <a:off x="2432213" y="135666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4" name="Rounded Rectangle 23"/>
          <p:cNvSpPr/>
          <p:nvPr/>
        </p:nvSpPr>
        <p:spPr>
          <a:xfrm>
            <a:off x="2429116" y="154026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5" name="Rounded Rectangle 24"/>
          <p:cNvSpPr/>
          <p:nvPr/>
        </p:nvSpPr>
        <p:spPr>
          <a:xfrm>
            <a:off x="2428076" y="1720101"/>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6" name="Rounded Rectangle 25"/>
          <p:cNvSpPr/>
          <p:nvPr/>
        </p:nvSpPr>
        <p:spPr>
          <a:xfrm>
            <a:off x="2427311" y="19015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7" name="Rounded Rectangle 26"/>
          <p:cNvSpPr/>
          <p:nvPr/>
        </p:nvSpPr>
        <p:spPr>
          <a:xfrm>
            <a:off x="3178356" y="135467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8" name="Rounded Rectangle 27"/>
          <p:cNvSpPr/>
          <p:nvPr/>
        </p:nvSpPr>
        <p:spPr>
          <a:xfrm>
            <a:off x="3175260" y="15382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29" name="Rounded Rectangle 28"/>
          <p:cNvSpPr/>
          <p:nvPr/>
        </p:nvSpPr>
        <p:spPr>
          <a:xfrm>
            <a:off x="3174219" y="1718110"/>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0" name="Rounded Rectangle 29"/>
          <p:cNvSpPr/>
          <p:nvPr/>
        </p:nvSpPr>
        <p:spPr>
          <a:xfrm>
            <a:off x="3173455" y="1899519"/>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1" name="Rounded Rectangle 30"/>
          <p:cNvSpPr/>
          <p:nvPr/>
        </p:nvSpPr>
        <p:spPr>
          <a:xfrm>
            <a:off x="931520" y="2082878"/>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2" name="Rounded Rectangle 31"/>
          <p:cNvSpPr/>
          <p:nvPr/>
        </p:nvSpPr>
        <p:spPr>
          <a:xfrm>
            <a:off x="930755" y="226428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3" name="Rounded Rectangle 32"/>
          <p:cNvSpPr/>
          <p:nvPr/>
        </p:nvSpPr>
        <p:spPr>
          <a:xfrm>
            <a:off x="1680255" y="2082547"/>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4" name="Rounded Rectangle 33"/>
          <p:cNvSpPr/>
          <p:nvPr/>
        </p:nvSpPr>
        <p:spPr>
          <a:xfrm>
            <a:off x="1679491" y="226395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5" name="Rounded Rectangle 34"/>
          <p:cNvSpPr/>
          <p:nvPr/>
        </p:nvSpPr>
        <p:spPr>
          <a:xfrm>
            <a:off x="2428991" y="2082215"/>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6" name="Rounded Rectangle 35"/>
          <p:cNvSpPr/>
          <p:nvPr/>
        </p:nvSpPr>
        <p:spPr>
          <a:xfrm>
            <a:off x="2428226" y="22636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7" name="Rounded Rectangle 36"/>
          <p:cNvSpPr/>
          <p:nvPr/>
        </p:nvSpPr>
        <p:spPr>
          <a:xfrm>
            <a:off x="3175134" y="2080224"/>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38" name="Rounded Rectangle 37"/>
          <p:cNvSpPr/>
          <p:nvPr/>
        </p:nvSpPr>
        <p:spPr>
          <a:xfrm>
            <a:off x="3174370" y="2261633"/>
            <a:ext cx="688350" cy="144243"/>
          </a:xfrm>
          <a:prstGeom prst="roundRect">
            <a:avLst/>
          </a:prstGeom>
          <a:solidFill>
            <a:srgbClr val="8BC34A"/>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accent3">
                  <a:lumMod val="50000"/>
                </a:schemeClr>
              </a:solidFill>
              <a:latin typeface="Roboto Thin"/>
              <a:cs typeface="Roboto Thin"/>
            </a:endParaRPr>
          </a:p>
        </p:txBody>
      </p:sp>
      <p:sp>
        <p:nvSpPr>
          <p:cNvPr id="40" name="Rounded Rectangle 39"/>
          <p:cNvSpPr/>
          <p:nvPr/>
        </p:nvSpPr>
        <p:spPr>
          <a:xfrm>
            <a:off x="784910" y="3320290"/>
            <a:ext cx="3060000" cy="1147812"/>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accent3">
                  <a:lumMod val="50000"/>
                </a:schemeClr>
              </a:solidFill>
              <a:latin typeface="Roboto Thin"/>
              <a:cs typeface="Roboto Thin"/>
            </a:endParaRPr>
          </a:p>
        </p:txBody>
      </p:sp>
      <p:grpSp>
        <p:nvGrpSpPr>
          <p:cNvPr id="41" name="Group 40"/>
          <p:cNvGrpSpPr>
            <a:grpSpLocks noChangeAspect="1"/>
          </p:cNvGrpSpPr>
          <p:nvPr/>
        </p:nvGrpSpPr>
        <p:grpSpPr>
          <a:xfrm>
            <a:off x="1512219" y="3476315"/>
            <a:ext cx="1620000" cy="362674"/>
            <a:chOff x="6359025" y="1227245"/>
            <a:chExt cx="2134800" cy="477924"/>
          </a:xfrm>
        </p:grpSpPr>
        <p:sp>
          <p:nvSpPr>
            <p:cNvPr id="42" name="Rounded Rectangle 41"/>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43" name="Group 42"/>
            <p:cNvGrpSpPr/>
            <p:nvPr/>
          </p:nvGrpSpPr>
          <p:grpSpPr>
            <a:xfrm>
              <a:off x="6402878" y="1320760"/>
              <a:ext cx="720000" cy="180000"/>
              <a:chOff x="6402878" y="1323935"/>
              <a:chExt cx="720000" cy="180000"/>
            </a:xfrm>
          </p:grpSpPr>
          <p:sp>
            <p:nvSpPr>
              <p:cNvPr id="60" name="Rounded Rectangle 59"/>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61" name="Group 60"/>
              <p:cNvGrpSpPr/>
              <p:nvPr/>
            </p:nvGrpSpPr>
            <p:grpSpPr>
              <a:xfrm>
                <a:off x="6479855" y="1360449"/>
                <a:ext cx="558850" cy="108000"/>
                <a:chOff x="6479855" y="1360449"/>
                <a:chExt cx="558850" cy="108000"/>
              </a:xfrm>
            </p:grpSpPr>
            <p:sp>
              <p:nvSpPr>
                <p:cNvPr id="62" name="Rounded Rectangle 61"/>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3" name="Rounded Rectangle 62"/>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4" name="Rounded Rectangle 63"/>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65" name="Rounded Rectangle 64"/>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4" name="Group 43"/>
            <p:cNvGrpSpPr/>
            <p:nvPr/>
          </p:nvGrpSpPr>
          <p:grpSpPr>
            <a:xfrm>
              <a:off x="7161703" y="1319700"/>
              <a:ext cx="720000" cy="180000"/>
              <a:chOff x="6402878" y="1323935"/>
              <a:chExt cx="720000" cy="180000"/>
            </a:xfrm>
          </p:grpSpPr>
          <p:sp>
            <p:nvSpPr>
              <p:cNvPr id="54" name="Rounded Rectangle 53"/>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55" name="Group 54"/>
              <p:cNvGrpSpPr/>
              <p:nvPr/>
            </p:nvGrpSpPr>
            <p:grpSpPr>
              <a:xfrm>
                <a:off x="6479855" y="1360449"/>
                <a:ext cx="558850" cy="108000"/>
                <a:chOff x="6479855" y="1360449"/>
                <a:chExt cx="558850" cy="108000"/>
              </a:xfrm>
            </p:grpSpPr>
            <p:sp>
              <p:nvSpPr>
                <p:cNvPr id="56" name="Rounded Rectangle 55"/>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7" name="Rounded Rectangle 56"/>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8" name="Rounded Rectangle 57"/>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9" name="Rounded Rectangle 58"/>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45" name="Group 44"/>
            <p:cNvGrpSpPr/>
            <p:nvPr/>
          </p:nvGrpSpPr>
          <p:grpSpPr>
            <a:xfrm>
              <a:off x="8080023" y="1429143"/>
              <a:ext cx="108032" cy="244621"/>
              <a:chOff x="8080023" y="1429143"/>
              <a:chExt cx="108032" cy="244621"/>
            </a:xfrm>
          </p:grpSpPr>
          <p:sp>
            <p:nvSpPr>
              <p:cNvPr id="52" name="Rounded Rectangle 51"/>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3" name="Rounded Rectangle 52"/>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46" name="Group 45"/>
            <p:cNvGrpSpPr/>
            <p:nvPr/>
          </p:nvGrpSpPr>
          <p:grpSpPr>
            <a:xfrm>
              <a:off x="7937180" y="1429079"/>
              <a:ext cx="474175" cy="247835"/>
              <a:chOff x="7937180" y="1429079"/>
              <a:chExt cx="474175" cy="247835"/>
            </a:xfrm>
          </p:grpSpPr>
          <p:sp>
            <p:nvSpPr>
              <p:cNvPr id="47" name="Rounded Rectangle 46"/>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8" name="Rounded Rectangle 47"/>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49" name="Rounded Rectangle 48"/>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0" name="Rounded Rectangle 49"/>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51" name="Rounded Rectangle 50"/>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6" name="Group 65"/>
          <p:cNvGrpSpPr>
            <a:grpSpLocks noChangeAspect="1"/>
          </p:cNvGrpSpPr>
          <p:nvPr/>
        </p:nvGrpSpPr>
        <p:grpSpPr>
          <a:xfrm>
            <a:off x="1510683" y="3875366"/>
            <a:ext cx="1620000" cy="362674"/>
            <a:chOff x="6359025" y="1227245"/>
            <a:chExt cx="2134800" cy="477924"/>
          </a:xfrm>
        </p:grpSpPr>
        <p:sp>
          <p:nvSpPr>
            <p:cNvPr id="67" name="Rounded Rectangle 66"/>
            <p:cNvSpPr/>
            <p:nvPr/>
          </p:nvSpPr>
          <p:spPr>
            <a:xfrm>
              <a:off x="6359025" y="1227245"/>
              <a:ext cx="2134800" cy="477924"/>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68" name="Group 67"/>
            <p:cNvGrpSpPr/>
            <p:nvPr/>
          </p:nvGrpSpPr>
          <p:grpSpPr>
            <a:xfrm>
              <a:off x="6402878" y="1320760"/>
              <a:ext cx="720000" cy="180000"/>
              <a:chOff x="6402878" y="1323935"/>
              <a:chExt cx="720000" cy="180000"/>
            </a:xfrm>
          </p:grpSpPr>
          <p:sp>
            <p:nvSpPr>
              <p:cNvPr id="85" name="Rounded Rectangle 84"/>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6" name="Group 85"/>
              <p:cNvGrpSpPr/>
              <p:nvPr/>
            </p:nvGrpSpPr>
            <p:grpSpPr>
              <a:xfrm>
                <a:off x="6479855" y="1360449"/>
                <a:ext cx="558850" cy="108000"/>
                <a:chOff x="6479855" y="1360449"/>
                <a:chExt cx="558850" cy="108000"/>
              </a:xfrm>
            </p:grpSpPr>
            <p:sp>
              <p:nvSpPr>
                <p:cNvPr id="87" name="Rounded Rectangle 86"/>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8" name="Rounded Rectangle 87"/>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9" name="Rounded Rectangle 88"/>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90" name="Rounded Rectangle 89"/>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69" name="Group 68"/>
            <p:cNvGrpSpPr/>
            <p:nvPr/>
          </p:nvGrpSpPr>
          <p:grpSpPr>
            <a:xfrm>
              <a:off x="7161703" y="1319700"/>
              <a:ext cx="720000" cy="180000"/>
              <a:chOff x="6402878" y="1323935"/>
              <a:chExt cx="720000" cy="180000"/>
            </a:xfrm>
          </p:grpSpPr>
          <p:sp>
            <p:nvSpPr>
              <p:cNvPr id="79" name="Rounded Rectangle 78"/>
              <p:cNvSpPr/>
              <p:nvPr/>
            </p:nvSpPr>
            <p:spPr>
              <a:xfrm>
                <a:off x="6402878" y="1323935"/>
                <a:ext cx="720000" cy="180000"/>
              </a:xfrm>
              <a:prstGeom prst="round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36000" bIns="45720" numCol="1" spcCol="0" rtlCol="0" fromWordArt="0" anchor="ctr" anchorCtr="0" forceAA="0" compatLnSpc="1">
                <a:prstTxWarp prst="textNoShape">
                  <a:avLst/>
                </a:prstTxWarp>
                <a:noAutofit/>
              </a:bodyPr>
              <a:lstStyle/>
              <a:p>
                <a:pPr algn="r"/>
                <a:endParaRPr lang="en-US" sz="1100" dirty="0">
                  <a:solidFill>
                    <a:schemeClr val="tx1"/>
                  </a:solidFill>
                  <a:latin typeface="Roboto Light"/>
                  <a:cs typeface="Roboto Light"/>
                </a:endParaRPr>
              </a:p>
            </p:txBody>
          </p:sp>
          <p:grpSp>
            <p:nvGrpSpPr>
              <p:cNvPr id="80" name="Group 79"/>
              <p:cNvGrpSpPr/>
              <p:nvPr/>
            </p:nvGrpSpPr>
            <p:grpSpPr>
              <a:xfrm>
                <a:off x="6479855" y="1360449"/>
                <a:ext cx="558850" cy="108000"/>
                <a:chOff x="6479855" y="1360449"/>
                <a:chExt cx="558850" cy="108000"/>
              </a:xfrm>
            </p:grpSpPr>
            <p:sp>
              <p:nvSpPr>
                <p:cNvPr id="81" name="Rounded Rectangle 80"/>
                <p:cNvSpPr/>
                <p:nvPr/>
              </p:nvSpPr>
              <p:spPr>
                <a:xfrm>
                  <a:off x="647985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2" name="Rounded Rectangle 81"/>
                <p:cNvSpPr/>
                <p:nvPr/>
              </p:nvSpPr>
              <p:spPr>
                <a:xfrm>
                  <a:off x="663543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3" name="Rounded Rectangle 82"/>
                <p:cNvSpPr/>
                <p:nvPr/>
              </p:nvSpPr>
              <p:spPr>
                <a:xfrm>
                  <a:off x="6781480"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84" name="Rounded Rectangle 83"/>
                <p:cNvSpPr/>
                <p:nvPr/>
              </p:nvSpPr>
              <p:spPr>
                <a:xfrm>
                  <a:off x="6930705" y="1360449"/>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70" name="Group 69"/>
            <p:cNvGrpSpPr/>
            <p:nvPr/>
          </p:nvGrpSpPr>
          <p:grpSpPr>
            <a:xfrm>
              <a:off x="8080023" y="1429143"/>
              <a:ext cx="108032" cy="244621"/>
              <a:chOff x="8080023" y="1429143"/>
              <a:chExt cx="108032" cy="244621"/>
            </a:xfrm>
          </p:grpSpPr>
          <p:sp>
            <p:nvSpPr>
              <p:cNvPr id="77" name="Rounded Rectangle 76"/>
              <p:cNvSpPr/>
              <p:nvPr/>
            </p:nvSpPr>
            <p:spPr>
              <a:xfrm>
                <a:off x="8080055" y="1429143"/>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8" name="Rounded Rectangle 77"/>
              <p:cNvSpPr/>
              <p:nvPr/>
            </p:nvSpPr>
            <p:spPr>
              <a:xfrm>
                <a:off x="8080023" y="1565764"/>
                <a:ext cx="108000" cy="108000"/>
              </a:xfrm>
              <a:prstGeom prst="roundRect">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nvGrpSpPr>
            <p:cNvPr id="71" name="Group 70"/>
            <p:cNvGrpSpPr/>
            <p:nvPr/>
          </p:nvGrpSpPr>
          <p:grpSpPr>
            <a:xfrm>
              <a:off x="7937180" y="1429079"/>
              <a:ext cx="474175" cy="247835"/>
              <a:chOff x="7937180" y="1429079"/>
              <a:chExt cx="474175" cy="247835"/>
            </a:xfrm>
          </p:grpSpPr>
          <p:sp>
            <p:nvSpPr>
              <p:cNvPr id="72" name="Rounded Rectangle 71"/>
              <p:cNvSpPr/>
              <p:nvPr/>
            </p:nvSpPr>
            <p:spPr>
              <a:xfrm>
                <a:off x="7937180" y="1429079"/>
                <a:ext cx="108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3" name="Rounded Rectangle 72"/>
              <p:cNvSpPr/>
              <p:nvPr/>
            </p:nvSpPr>
            <p:spPr>
              <a:xfrm>
                <a:off x="7937180" y="155306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4" name="Rounded Rectangle 73"/>
              <p:cNvSpPr/>
              <p:nvPr/>
            </p:nvSpPr>
            <p:spPr>
              <a:xfrm>
                <a:off x="7937180" y="1622914"/>
                <a:ext cx="108000" cy="54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5" name="Rounded Rectangle 74"/>
              <p:cNvSpPr/>
              <p:nvPr/>
            </p:nvSpPr>
            <p:spPr>
              <a:xfrm>
                <a:off x="8216580" y="1562589"/>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sp>
            <p:nvSpPr>
              <p:cNvPr id="76" name="Rounded Rectangle 75"/>
              <p:cNvSpPr/>
              <p:nvPr/>
            </p:nvSpPr>
            <p:spPr>
              <a:xfrm>
                <a:off x="8321355" y="1563638"/>
                <a:ext cx="90000" cy="108000"/>
              </a:xfrm>
              <a:prstGeom prst="roundRect">
                <a:avLst/>
              </a:prstGeom>
              <a:solidFill>
                <a:schemeClr val="bg2">
                  <a:lumMod val="20000"/>
                  <a:lumOff val="8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900" dirty="0">
                  <a:solidFill>
                    <a:schemeClr val="tx1"/>
                  </a:solidFill>
                </a:endParaRPr>
              </a:p>
            </p:txBody>
          </p:sp>
        </p:grpSp>
      </p:grpSp>
      <p:grpSp>
        <p:nvGrpSpPr>
          <p:cNvPr id="91" name="Group 90"/>
          <p:cNvGrpSpPr/>
          <p:nvPr/>
        </p:nvGrpSpPr>
        <p:grpSpPr>
          <a:xfrm>
            <a:off x="836608" y="3423650"/>
            <a:ext cx="640800" cy="532800"/>
            <a:chOff x="5984874" y="1193824"/>
            <a:chExt cx="640800" cy="532800"/>
          </a:xfrm>
        </p:grpSpPr>
        <p:sp>
          <p:nvSpPr>
            <p:cNvPr id="92" name="Rounded Rectangle 91"/>
            <p:cNvSpPr>
              <a:spLocks noChangeAspect="1"/>
            </p:cNvSpPr>
            <p:nvPr/>
          </p:nvSpPr>
          <p:spPr>
            <a:xfrm>
              <a:off x="5984874" y="1193824"/>
              <a:ext cx="640800" cy="5328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93" name="Group 92"/>
            <p:cNvGrpSpPr>
              <a:grpSpLocks noChangeAspect="1"/>
            </p:cNvGrpSpPr>
            <p:nvPr/>
          </p:nvGrpSpPr>
          <p:grpSpPr>
            <a:xfrm>
              <a:off x="6089566" y="1250141"/>
              <a:ext cx="429934" cy="424139"/>
              <a:chOff x="7597988" y="2659462"/>
              <a:chExt cx="840375" cy="827675"/>
            </a:xfrm>
          </p:grpSpPr>
          <p:sp>
            <p:nvSpPr>
              <p:cNvPr id="94" name="Hexagon 93"/>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Hexagon 94"/>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Hexagon 95"/>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Hexagon 96"/>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Hexagon 97"/>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Hexagon 98"/>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Hexagon 99"/>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Hexagon 100"/>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Hexagon 101"/>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Hexagon 102"/>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Hexagon 103"/>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Hexagon 104"/>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Hexagon 105"/>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Hexagon 106"/>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Hexagon 107"/>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Hexagon 108"/>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Hexagon 109"/>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Hexagon 110"/>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Hexagon 111"/>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Hexagon 112"/>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Hexagon 113"/>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Hexagon 114"/>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Hexagon 115"/>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Hexagon 116"/>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Hexagon 117"/>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Hexagon 118"/>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Hexagon 119"/>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Hexagon 120"/>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Hexagon 121"/>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Hexagon 122"/>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24" name="Group 123"/>
          <p:cNvGrpSpPr/>
          <p:nvPr/>
        </p:nvGrpSpPr>
        <p:grpSpPr>
          <a:xfrm>
            <a:off x="1223960" y="4093576"/>
            <a:ext cx="252000" cy="324000"/>
            <a:chOff x="6372226" y="1863750"/>
            <a:chExt cx="252000" cy="324000"/>
          </a:xfrm>
        </p:grpSpPr>
        <p:sp>
          <p:nvSpPr>
            <p:cNvPr id="125" name="Rounded Rectangle 124"/>
            <p:cNvSpPr>
              <a:spLocks/>
            </p:cNvSpPr>
            <p:nvPr/>
          </p:nvSpPr>
          <p:spPr>
            <a:xfrm>
              <a:off x="6372226" y="1863750"/>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6" name="Picture 125"/>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6407150" y="1933575"/>
              <a:ext cx="180000" cy="180000"/>
            </a:xfrm>
            <a:prstGeom prst="rect">
              <a:avLst/>
            </a:prstGeom>
          </p:spPr>
        </p:pic>
      </p:grpSp>
      <p:grpSp>
        <p:nvGrpSpPr>
          <p:cNvPr id="127" name="Group 126"/>
          <p:cNvGrpSpPr/>
          <p:nvPr/>
        </p:nvGrpSpPr>
        <p:grpSpPr>
          <a:xfrm>
            <a:off x="3551235" y="4091764"/>
            <a:ext cx="252000" cy="324000"/>
            <a:chOff x="8699501" y="1861938"/>
            <a:chExt cx="252000" cy="324000"/>
          </a:xfrm>
        </p:grpSpPr>
        <p:sp>
          <p:nvSpPr>
            <p:cNvPr id="128" name="Rounded Rectangle 127"/>
            <p:cNvSpPr>
              <a:spLocks/>
            </p:cNvSpPr>
            <p:nvPr/>
          </p:nvSpPr>
          <p:spPr>
            <a:xfrm>
              <a:off x="8699501" y="1861938"/>
              <a:ext cx="252000" cy="324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29" name="Picture 128"/>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rot="16200000">
              <a:off x="8734425" y="1934063"/>
              <a:ext cx="180000" cy="180000"/>
            </a:xfrm>
            <a:prstGeom prst="rect">
              <a:avLst/>
            </a:prstGeom>
          </p:spPr>
        </p:pic>
      </p:grpSp>
      <p:grpSp>
        <p:nvGrpSpPr>
          <p:cNvPr id="130" name="Group 129"/>
          <p:cNvGrpSpPr/>
          <p:nvPr/>
        </p:nvGrpSpPr>
        <p:grpSpPr>
          <a:xfrm>
            <a:off x="839785" y="3988801"/>
            <a:ext cx="360000" cy="432000"/>
            <a:chOff x="5988051" y="1758975"/>
            <a:chExt cx="360000" cy="432000"/>
          </a:xfrm>
        </p:grpSpPr>
        <p:sp>
          <p:nvSpPr>
            <p:cNvPr id="131" name="Rounded Rectangle 130"/>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2" name="Picture 131" descr="powercore.png"/>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3" name="Group 132"/>
          <p:cNvGrpSpPr/>
          <p:nvPr/>
        </p:nvGrpSpPr>
        <p:grpSpPr>
          <a:xfrm>
            <a:off x="3167060" y="3987089"/>
            <a:ext cx="360000" cy="432000"/>
            <a:chOff x="5988051" y="1758975"/>
            <a:chExt cx="360000" cy="432000"/>
          </a:xfrm>
        </p:grpSpPr>
        <p:sp>
          <p:nvSpPr>
            <p:cNvPr id="134" name="Rounded Rectangle 133"/>
            <p:cNvSpPr/>
            <p:nvPr/>
          </p:nvSpPr>
          <p:spPr>
            <a:xfrm>
              <a:off x="5988051" y="1758975"/>
              <a:ext cx="360000" cy="432000"/>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pic>
          <p:nvPicPr>
            <p:cNvPr id="135" name="Picture 134" descr="powercore.png"/>
            <p:cNvPicPr>
              <a:picLocks noChangeAspect="1"/>
            </p:cNvPicPr>
            <p:nvPr/>
          </p:nvPicPr>
          <p:blipFill>
            <a:blip r:embed="rId6">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6150" y="1846488"/>
              <a:ext cx="187660" cy="252000"/>
            </a:xfrm>
            <a:prstGeom prst="rect">
              <a:avLst/>
            </a:prstGeom>
          </p:spPr>
        </p:pic>
      </p:grpSp>
      <p:grpSp>
        <p:nvGrpSpPr>
          <p:cNvPr id="136" name="Group 135"/>
          <p:cNvGrpSpPr/>
          <p:nvPr/>
        </p:nvGrpSpPr>
        <p:grpSpPr>
          <a:xfrm>
            <a:off x="3163883" y="3420471"/>
            <a:ext cx="640800" cy="532799"/>
            <a:chOff x="8312149" y="1190645"/>
            <a:chExt cx="640800" cy="532799"/>
          </a:xfrm>
        </p:grpSpPr>
        <p:sp>
          <p:nvSpPr>
            <p:cNvPr id="137" name="Rounded Rectangle 136"/>
            <p:cNvSpPr>
              <a:spLocks noChangeAspect="1"/>
            </p:cNvSpPr>
            <p:nvPr/>
          </p:nvSpPr>
          <p:spPr>
            <a:xfrm>
              <a:off x="8312149" y="1190645"/>
              <a:ext cx="640800" cy="532799"/>
            </a:xfrm>
            <a:prstGeom prst="roundRect">
              <a:avLst>
                <a:gd name="adj" fmla="val 5174"/>
              </a:avLst>
            </a:prstGeom>
            <a:solidFill>
              <a:schemeClr val="accent3">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endParaRPr lang="en-US" sz="800" dirty="0">
                <a:solidFill>
                  <a:schemeClr val="bg1"/>
                </a:solidFill>
                <a:latin typeface="Roboto Thin"/>
                <a:cs typeface="Roboto Thin"/>
              </a:endParaRPr>
            </a:p>
          </p:txBody>
        </p:sp>
        <p:grpSp>
          <p:nvGrpSpPr>
            <p:cNvPr id="138" name="Group 137"/>
            <p:cNvGrpSpPr>
              <a:grpSpLocks noChangeAspect="1"/>
            </p:cNvGrpSpPr>
            <p:nvPr/>
          </p:nvGrpSpPr>
          <p:grpSpPr>
            <a:xfrm>
              <a:off x="8416841" y="1248430"/>
              <a:ext cx="429934" cy="424139"/>
              <a:chOff x="7597988" y="2659462"/>
              <a:chExt cx="840375" cy="827675"/>
            </a:xfrm>
          </p:grpSpPr>
          <p:sp>
            <p:nvSpPr>
              <p:cNvPr id="139" name="Hexagon 138"/>
              <p:cNvSpPr/>
              <p:nvPr/>
            </p:nvSpPr>
            <p:spPr>
              <a:xfrm>
                <a:off x="7597988"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Hexagon 139"/>
              <p:cNvSpPr/>
              <p:nvPr/>
            </p:nvSpPr>
            <p:spPr>
              <a:xfrm>
                <a:off x="77408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Hexagon 140"/>
              <p:cNvSpPr/>
              <p:nvPr/>
            </p:nvSpPr>
            <p:spPr>
              <a:xfrm>
                <a:off x="788056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Hexagon 141"/>
              <p:cNvSpPr/>
              <p:nvPr/>
            </p:nvSpPr>
            <p:spPr>
              <a:xfrm>
                <a:off x="8023438"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Hexagon 142"/>
              <p:cNvSpPr/>
              <p:nvPr/>
            </p:nvSpPr>
            <p:spPr>
              <a:xfrm>
                <a:off x="8166313" y="27197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Hexagon 143"/>
              <p:cNvSpPr/>
              <p:nvPr/>
            </p:nvSpPr>
            <p:spPr>
              <a:xfrm>
                <a:off x="8312363" y="26594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Hexagon 144"/>
              <p:cNvSpPr/>
              <p:nvPr/>
            </p:nvSpPr>
            <p:spPr>
              <a:xfrm>
                <a:off x="7597988"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Hexagon 145"/>
              <p:cNvSpPr/>
              <p:nvPr/>
            </p:nvSpPr>
            <p:spPr>
              <a:xfrm>
                <a:off x="77408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Hexagon 146"/>
              <p:cNvSpPr/>
              <p:nvPr/>
            </p:nvSpPr>
            <p:spPr>
              <a:xfrm>
                <a:off x="788056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Hexagon 147"/>
              <p:cNvSpPr/>
              <p:nvPr/>
            </p:nvSpPr>
            <p:spPr>
              <a:xfrm>
                <a:off x="8023438"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Hexagon 148"/>
              <p:cNvSpPr/>
              <p:nvPr/>
            </p:nvSpPr>
            <p:spPr>
              <a:xfrm>
                <a:off x="8166313" y="28817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Hexagon 149"/>
              <p:cNvSpPr/>
              <p:nvPr/>
            </p:nvSpPr>
            <p:spPr>
              <a:xfrm>
                <a:off x="8312363" y="28213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Hexagon 150"/>
              <p:cNvSpPr/>
              <p:nvPr/>
            </p:nvSpPr>
            <p:spPr>
              <a:xfrm>
                <a:off x="7597988"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Hexagon 151"/>
              <p:cNvSpPr/>
              <p:nvPr/>
            </p:nvSpPr>
            <p:spPr>
              <a:xfrm>
                <a:off x="77408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Hexagon 152"/>
              <p:cNvSpPr/>
              <p:nvPr/>
            </p:nvSpPr>
            <p:spPr>
              <a:xfrm>
                <a:off x="788056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Hexagon 153"/>
              <p:cNvSpPr/>
              <p:nvPr/>
            </p:nvSpPr>
            <p:spPr>
              <a:xfrm>
                <a:off x="8023438"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Hexagon 154"/>
              <p:cNvSpPr/>
              <p:nvPr/>
            </p:nvSpPr>
            <p:spPr>
              <a:xfrm>
                <a:off x="8166313" y="30372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Hexagon 155"/>
              <p:cNvSpPr/>
              <p:nvPr/>
            </p:nvSpPr>
            <p:spPr>
              <a:xfrm>
                <a:off x="8312363" y="297696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Hexagon 156"/>
              <p:cNvSpPr/>
              <p:nvPr/>
            </p:nvSpPr>
            <p:spPr>
              <a:xfrm>
                <a:off x="7597988"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Hexagon 157"/>
              <p:cNvSpPr/>
              <p:nvPr/>
            </p:nvSpPr>
            <p:spPr>
              <a:xfrm>
                <a:off x="77408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Hexagon 158"/>
              <p:cNvSpPr/>
              <p:nvPr/>
            </p:nvSpPr>
            <p:spPr>
              <a:xfrm>
                <a:off x="788056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Hexagon 159"/>
              <p:cNvSpPr/>
              <p:nvPr/>
            </p:nvSpPr>
            <p:spPr>
              <a:xfrm>
                <a:off x="8023438"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Hexagon 160"/>
              <p:cNvSpPr/>
              <p:nvPr/>
            </p:nvSpPr>
            <p:spPr>
              <a:xfrm>
                <a:off x="8166313" y="31992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Hexagon 161"/>
              <p:cNvSpPr/>
              <p:nvPr/>
            </p:nvSpPr>
            <p:spPr>
              <a:xfrm>
                <a:off x="8312363" y="313888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Hexagon 162"/>
              <p:cNvSpPr/>
              <p:nvPr/>
            </p:nvSpPr>
            <p:spPr>
              <a:xfrm>
                <a:off x="7597988"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Hexagon 163"/>
              <p:cNvSpPr/>
              <p:nvPr/>
            </p:nvSpPr>
            <p:spPr>
              <a:xfrm>
                <a:off x="77408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Hexagon 164"/>
              <p:cNvSpPr/>
              <p:nvPr/>
            </p:nvSpPr>
            <p:spPr>
              <a:xfrm>
                <a:off x="788056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Hexagon 165"/>
              <p:cNvSpPr/>
              <p:nvPr/>
            </p:nvSpPr>
            <p:spPr>
              <a:xfrm>
                <a:off x="8023438"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Hexagon 166"/>
              <p:cNvSpPr/>
              <p:nvPr/>
            </p:nvSpPr>
            <p:spPr>
              <a:xfrm>
                <a:off x="8166313" y="3361137"/>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8" name="Hexagon 167"/>
              <p:cNvSpPr/>
              <p:nvPr/>
            </p:nvSpPr>
            <p:spPr>
              <a:xfrm>
                <a:off x="8312363" y="3300812"/>
                <a:ext cx="126000" cy="126000"/>
              </a:xfrm>
              <a:prstGeom prst="hexagon">
                <a:avLst/>
              </a:prstGeom>
              <a:solidFill>
                <a:schemeClr val="bg2">
                  <a:lumMod val="20000"/>
                  <a:lumOff val="8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70" name="Rectangle 169"/>
          <p:cNvSpPr/>
          <p:nvPr/>
        </p:nvSpPr>
        <p:spPr>
          <a:xfrm>
            <a:off x="3176" y="279735"/>
            <a:ext cx="9140824" cy="531875"/>
          </a:xfrm>
          <a:prstGeom prst="rect">
            <a:avLst/>
          </a:prstGeom>
          <a:gradFill flip="none" rotWithShape="1">
            <a:gsLst>
              <a:gs pos="100000">
                <a:schemeClr val="accent5"/>
              </a:gs>
              <a:gs pos="0">
                <a:srgbClr val="4CAF50"/>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Title 6"/>
          <p:cNvSpPr txBox="1">
            <a:spLocks/>
          </p:cNvSpPr>
          <p:nvPr/>
        </p:nvSpPr>
        <p:spPr>
          <a:xfrm>
            <a:off x="724854" y="307702"/>
            <a:ext cx="8419146"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Hot Swappable Modular Design</a:t>
            </a:r>
            <a:endParaRPr lang="en-US" sz="2800" dirty="0">
              <a:latin typeface="Roboto Thin"/>
              <a:cs typeface="Roboto Thin"/>
            </a:endParaRPr>
          </a:p>
        </p:txBody>
      </p:sp>
      <p:pic>
        <p:nvPicPr>
          <p:cNvPr id="194" name="Picture 1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37" y="356973"/>
            <a:ext cx="360000" cy="360000"/>
          </a:xfrm>
          <a:prstGeom prst="rect">
            <a:avLst/>
          </a:prstGeom>
        </p:spPr>
      </p:pic>
      <p:grpSp>
        <p:nvGrpSpPr>
          <p:cNvPr id="234" name="Group 233"/>
          <p:cNvGrpSpPr/>
          <p:nvPr/>
        </p:nvGrpSpPr>
        <p:grpSpPr>
          <a:xfrm>
            <a:off x="4632532" y="1437039"/>
            <a:ext cx="4511469" cy="2829265"/>
            <a:chOff x="4632532" y="1437039"/>
            <a:chExt cx="4511469" cy="2829265"/>
          </a:xfrm>
        </p:grpSpPr>
        <p:sp>
          <p:nvSpPr>
            <p:cNvPr id="195" name="Rectangle 194"/>
            <p:cNvSpPr/>
            <p:nvPr/>
          </p:nvSpPr>
          <p:spPr>
            <a:xfrm>
              <a:off x="4632532" y="2471356"/>
              <a:ext cx="720000" cy="36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Rectangle 195"/>
            <p:cNvSpPr/>
            <p:nvPr/>
          </p:nvSpPr>
          <p:spPr>
            <a:xfrm>
              <a:off x="4632684" y="1982878"/>
              <a:ext cx="720000" cy="36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Rectangle 196"/>
            <p:cNvSpPr/>
            <p:nvPr/>
          </p:nvSpPr>
          <p:spPr>
            <a:xfrm>
              <a:off x="4632684" y="1531395"/>
              <a:ext cx="720000" cy="36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0" name="Group 209"/>
            <p:cNvGrpSpPr/>
            <p:nvPr/>
          </p:nvGrpSpPr>
          <p:grpSpPr>
            <a:xfrm>
              <a:off x="6000745" y="1886786"/>
              <a:ext cx="3143255" cy="392415"/>
              <a:chOff x="7350034" y="2237460"/>
              <a:chExt cx="3143255" cy="392415"/>
            </a:xfrm>
          </p:grpSpPr>
          <p:sp>
            <p:nvSpPr>
              <p:cNvPr id="198" name="Rectangle 197"/>
              <p:cNvSpPr/>
              <p:nvPr/>
            </p:nvSpPr>
            <p:spPr>
              <a:xfrm>
                <a:off x="7517871" y="2237460"/>
                <a:ext cx="2975418"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Storage Controllers</a:t>
                </a:r>
              </a:p>
            </p:txBody>
          </p:sp>
          <p:sp>
            <p:nvSpPr>
              <p:cNvPr id="200" name="Oval 199"/>
              <p:cNvSpPr/>
              <p:nvPr/>
            </p:nvSpPr>
            <p:spPr>
              <a:xfrm>
                <a:off x="7350034"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1" name="Elbow Connector 200"/>
            <p:cNvCxnSpPr>
              <a:stCxn id="196" idx="3"/>
              <a:endCxn id="200" idx="2"/>
            </p:cNvCxnSpPr>
            <p:nvPr/>
          </p:nvCxnSpPr>
          <p:spPr>
            <a:xfrm flipV="1">
              <a:off x="5352684" y="2158921"/>
              <a:ext cx="648061" cy="3957"/>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nvGrpSpPr>
            <p:cNvPr id="169" name="Group 168"/>
            <p:cNvGrpSpPr/>
            <p:nvPr/>
          </p:nvGrpSpPr>
          <p:grpSpPr>
            <a:xfrm>
              <a:off x="5995968" y="1437039"/>
              <a:ext cx="3148033" cy="392415"/>
              <a:chOff x="7345257" y="1091254"/>
              <a:chExt cx="3148033" cy="392415"/>
            </a:xfrm>
          </p:grpSpPr>
          <p:sp>
            <p:nvSpPr>
              <p:cNvPr id="202" name="Rectangle 201"/>
              <p:cNvSpPr/>
              <p:nvPr/>
            </p:nvSpPr>
            <p:spPr>
              <a:xfrm>
                <a:off x="7513094" y="1091254"/>
                <a:ext cx="2980196"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HDD/SSD Trays</a:t>
                </a:r>
              </a:p>
            </p:txBody>
          </p:sp>
          <p:sp>
            <p:nvSpPr>
              <p:cNvPr id="204" name="Oval 203"/>
              <p:cNvSpPr/>
              <p:nvPr/>
            </p:nvSpPr>
            <p:spPr>
              <a:xfrm>
                <a:off x="7345257"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5" name="Elbow Connector 204"/>
            <p:cNvCxnSpPr>
              <a:stCxn id="197" idx="3"/>
              <a:endCxn id="204" idx="2"/>
            </p:cNvCxnSpPr>
            <p:nvPr/>
          </p:nvCxnSpPr>
          <p:spPr>
            <a:xfrm flipV="1">
              <a:off x="5352684" y="1709174"/>
              <a:ext cx="643284" cy="2221"/>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p:cNvGrpSpPr/>
            <p:nvPr/>
          </p:nvGrpSpPr>
          <p:grpSpPr>
            <a:xfrm>
              <a:off x="5993049" y="2378223"/>
              <a:ext cx="3150951" cy="392415"/>
              <a:chOff x="7342338" y="3136853"/>
              <a:chExt cx="3150951" cy="392415"/>
            </a:xfrm>
          </p:grpSpPr>
          <p:sp>
            <p:nvSpPr>
              <p:cNvPr id="206" name="Rectangle 205"/>
              <p:cNvSpPr/>
              <p:nvPr/>
            </p:nvSpPr>
            <p:spPr>
              <a:xfrm>
                <a:off x="7510175" y="3136853"/>
                <a:ext cx="2983114" cy="392415"/>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FANs</a:t>
                </a:r>
              </a:p>
            </p:txBody>
          </p:sp>
          <p:sp>
            <p:nvSpPr>
              <p:cNvPr id="208" name="Oval 207"/>
              <p:cNvSpPr/>
              <p:nvPr/>
            </p:nvSpPr>
            <p:spPr>
              <a:xfrm>
                <a:off x="7342338"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09" name="Elbow Connector 208"/>
            <p:cNvCxnSpPr>
              <a:stCxn id="195" idx="3"/>
              <a:endCxn id="208" idx="2"/>
            </p:cNvCxnSpPr>
            <p:nvPr/>
          </p:nvCxnSpPr>
          <p:spPr>
            <a:xfrm flipV="1">
              <a:off x="5352532" y="2650358"/>
              <a:ext cx="640517" cy="998"/>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4634044" y="3906304"/>
              <a:ext cx="720000" cy="360000"/>
            </a:xfrm>
            <a:prstGeom prst="rect">
              <a:avLst/>
            </a:prstGeom>
            <a:solidFill>
              <a:schemeClr val="accent4">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Rectangle 218"/>
            <p:cNvSpPr/>
            <p:nvPr/>
          </p:nvSpPr>
          <p:spPr>
            <a:xfrm>
              <a:off x="4634196" y="3417826"/>
              <a:ext cx="720000" cy="360000"/>
            </a:xfrm>
            <a:prstGeom prst="rect">
              <a:avLst/>
            </a:prstGeom>
            <a:solidFill>
              <a:schemeClr val="accent3">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Rectangle 219"/>
            <p:cNvSpPr/>
            <p:nvPr/>
          </p:nvSpPr>
          <p:spPr>
            <a:xfrm>
              <a:off x="4634196" y="2966343"/>
              <a:ext cx="720000" cy="360000"/>
            </a:xfrm>
            <a:prstGeom prst="rect">
              <a:avLst/>
            </a:prstGeom>
            <a:solidFill>
              <a:schemeClr val="accent2">
                <a:alpha val="62000"/>
              </a:schemeClr>
            </a:solidFill>
            <a:ln w="6350">
              <a:noFill/>
            </a:ln>
            <a:effectLst/>
            <a:scene3d>
              <a:camera prst="isometricTopU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1" name="Group 220"/>
            <p:cNvGrpSpPr/>
            <p:nvPr/>
          </p:nvGrpSpPr>
          <p:grpSpPr>
            <a:xfrm>
              <a:off x="6002257" y="3328148"/>
              <a:ext cx="3141743" cy="392415"/>
              <a:chOff x="7350034" y="2237460"/>
              <a:chExt cx="3141743" cy="392415"/>
            </a:xfrm>
          </p:grpSpPr>
          <p:sp>
            <p:nvSpPr>
              <p:cNvPr id="222" name="Rectangle 221"/>
              <p:cNvSpPr/>
              <p:nvPr/>
            </p:nvSpPr>
            <p:spPr>
              <a:xfrm>
                <a:off x="7517871" y="2237460"/>
                <a:ext cx="2973906" cy="392415"/>
              </a:xfrm>
              <a:prstGeom prst="rect">
                <a:avLst/>
              </a:prstGeom>
            </p:spPr>
            <p:txBody>
              <a:bodyPr wrap="square" lIns="0" tIns="0" rIns="0" bIns="0">
                <a:spAutoFit/>
              </a:bodyPr>
              <a:lstStyle/>
              <a:p>
                <a:pPr>
                  <a:lnSpc>
                    <a:spcPct val="150000"/>
                  </a:lnSpc>
                </a:pPr>
                <a:r>
                  <a:rPr lang="en-US" dirty="0" smtClean="0">
                    <a:solidFill>
                      <a:schemeClr val="accent3">
                        <a:lumMod val="75000"/>
                      </a:schemeClr>
                    </a:solidFill>
                    <a:latin typeface="Roboto Thin"/>
                    <a:ea typeface="Open Sans Extrabold" pitchFamily="34" charset="0"/>
                    <a:cs typeface="Roboto Thin"/>
                  </a:rPr>
                  <a:t>C2F</a:t>
                </a:r>
              </a:p>
            </p:txBody>
          </p:sp>
          <p:sp>
            <p:nvSpPr>
              <p:cNvPr id="223" name="Oval 222"/>
              <p:cNvSpPr/>
              <p:nvPr/>
            </p:nvSpPr>
            <p:spPr>
              <a:xfrm>
                <a:off x="7350034" y="2452445"/>
                <a:ext cx="114300" cy="1143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24" name="Elbow Connector 223"/>
            <p:cNvCxnSpPr>
              <a:stCxn id="219" idx="3"/>
              <a:endCxn id="223" idx="2"/>
            </p:cNvCxnSpPr>
            <p:nvPr/>
          </p:nvCxnSpPr>
          <p:spPr>
            <a:xfrm>
              <a:off x="5354196" y="3597826"/>
              <a:ext cx="648061" cy="2457"/>
            </a:xfrm>
            <a:prstGeom prst="bentConnector3">
              <a:avLst>
                <a:gd name="adj1" fmla="val 50000"/>
              </a:avLst>
            </a:prstGeom>
            <a:ln>
              <a:solidFill>
                <a:schemeClr val="accent3">
                  <a:alpha val="62000"/>
                </a:schemeClr>
              </a:solidFill>
            </a:ln>
          </p:spPr>
          <p:style>
            <a:lnRef idx="1">
              <a:schemeClr val="accent1"/>
            </a:lnRef>
            <a:fillRef idx="0">
              <a:schemeClr val="accent1"/>
            </a:fillRef>
            <a:effectRef idx="0">
              <a:schemeClr val="accent1"/>
            </a:effectRef>
            <a:fontRef idx="minor">
              <a:schemeClr val="tx1"/>
            </a:fontRef>
          </p:style>
        </p:cxnSp>
        <p:grpSp>
          <p:nvGrpSpPr>
            <p:cNvPr id="225" name="Group 224"/>
            <p:cNvGrpSpPr/>
            <p:nvPr/>
          </p:nvGrpSpPr>
          <p:grpSpPr>
            <a:xfrm>
              <a:off x="5997480" y="2871987"/>
              <a:ext cx="3146521" cy="392415"/>
              <a:chOff x="7345257" y="1091254"/>
              <a:chExt cx="3146521" cy="392415"/>
            </a:xfrm>
          </p:grpSpPr>
          <p:sp>
            <p:nvSpPr>
              <p:cNvPr id="226" name="Rectangle 225"/>
              <p:cNvSpPr/>
              <p:nvPr/>
            </p:nvSpPr>
            <p:spPr>
              <a:xfrm>
                <a:off x="7513094" y="1091254"/>
                <a:ext cx="2978684" cy="392415"/>
              </a:xfrm>
              <a:prstGeom prst="rect">
                <a:avLst/>
              </a:prstGeom>
            </p:spPr>
            <p:txBody>
              <a:bodyPr wrap="square" lIns="0" tIns="0" rIns="0" bIns="0">
                <a:spAutoFit/>
              </a:bodyPr>
              <a:lstStyle/>
              <a:p>
                <a:pPr>
                  <a:lnSpc>
                    <a:spcPct val="150000"/>
                  </a:lnSpc>
                </a:pPr>
                <a:r>
                  <a:rPr lang="en-US" dirty="0" smtClean="0">
                    <a:solidFill>
                      <a:schemeClr val="accent2">
                        <a:lumMod val="75000"/>
                      </a:schemeClr>
                    </a:solidFill>
                    <a:latin typeface="Roboto Thin"/>
                    <a:ea typeface="Open Sans Extrabold" pitchFamily="34" charset="0"/>
                    <a:cs typeface="Roboto Thin"/>
                  </a:rPr>
                  <a:t>PSUs</a:t>
                </a:r>
              </a:p>
            </p:txBody>
          </p:sp>
          <p:sp>
            <p:nvSpPr>
              <p:cNvPr id="227" name="Oval 226"/>
              <p:cNvSpPr/>
              <p:nvPr/>
            </p:nvSpPr>
            <p:spPr>
              <a:xfrm>
                <a:off x="7345257" y="1306239"/>
                <a:ext cx="114300" cy="114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28" name="Elbow Connector 227"/>
            <p:cNvCxnSpPr>
              <a:stCxn id="220" idx="3"/>
              <a:endCxn id="227" idx="2"/>
            </p:cNvCxnSpPr>
            <p:nvPr/>
          </p:nvCxnSpPr>
          <p:spPr>
            <a:xfrm flipV="1">
              <a:off x="5354196" y="3144122"/>
              <a:ext cx="643284" cy="2221"/>
            </a:xfrm>
            <a:prstGeom prst="bentConnector3">
              <a:avLst>
                <a:gd name="adj1" fmla="val 50000"/>
              </a:avLst>
            </a:prstGeom>
            <a:ln>
              <a:solidFill>
                <a:schemeClr val="accent2">
                  <a:alpha val="62000"/>
                </a:schemeClr>
              </a:solidFill>
            </a:ln>
          </p:spPr>
          <p:style>
            <a:lnRef idx="1">
              <a:schemeClr val="accent1"/>
            </a:lnRef>
            <a:fillRef idx="0">
              <a:schemeClr val="accent1"/>
            </a:fillRef>
            <a:effectRef idx="0">
              <a:schemeClr val="accent1"/>
            </a:effectRef>
            <a:fontRef idx="minor">
              <a:schemeClr val="tx1"/>
            </a:fontRef>
          </p:style>
        </p:cxnSp>
        <p:grpSp>
          <p:nvGrpSpPr>
            <p:cNvPr id="229" name="Group 228"/>
            <p:cNvGrpSpPr/>
            <p:nvPr/>
          </p:nvGrpSpPr>
          <p:grpSpPr>
            <a:xfrm>
              <a:off x="5994561" y="3813171"/>
              <a:ext cx="3149439" cy="392415"/>
              <a:chOff x="7342338" y="3136853"/>
              <a:chExt cx="3149439" cy="392415"/>
            </a:xfrm>
          </p:grpSpPr>
          <p:sp>
            <p:nvSpPr>
              <p:cNvPr id="230" name="Rectangle 229"/>
              <p:cNvSpPr/>
              <p:nvPr/>
            </p:nvSpPr>
            <p:spPr>
              <a:xfrm>
                <a:off x="7510175" y="3136853"/>
                <a:ext cx="2981602" cy="392415"/>
              </a:xfrm>
              <a:prstGeom prst="rect">
                <a:avLst/>
              </a:prstGeom>
            </p:spPr>
            <p:txBody>
              <a:bodyPr wrap="square" lIns="0" tIns="0" rIns="0" bIns="0">
                <a:spAutoFit/>
              </a:bodyPr>
              <a:lstStyle/>
              <a:p>
                <a:pPr>
                  <a:lnSpc>
                    <a:spcPct val="150000"/>
                  </a:lnSpc>
                </a:pPr>
                <a:r>
                  <a:rPr lang="en-US" dirty="0" smtClean="0">
                    <a:solidFill>
                      <a:schemeClr val="accent4">
                        <a:lumMod val="75000"/>
                      </a:schemeClr>
                    </a:solidFill>
                    <a:latin typeface="Roboto Thin"/>
                    <a:ea typeface="Open Sans Extrabold" pitchFamily="34" charset="0"/>
                    <a:cs typeface="Roboto Thin"/>
                  </a:rPr>
                  <a:t>SCM/BBM</a:t>
                </a:r>
              </a:p>
            </p:txBody>
          </p:sp>
          <p:sp>
            <p:nvSpPr>
              <p:cNvPr id="231" name="Oval 230"/>
              <p:cNvSpPr/>
              <p:nvPr/>
            </p:nvSpPr>
            <p:spPr>
              <a:xfrm>
                <a:off x="7342338" y="3351838"/>
                <a:ext cx="114300" cy="1143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Thin"/>
                  <a:cs typeface="Roboto Thin"/>
                </a:endParaRPr>
              </a:p>
            </p:txBody>
          </p:sp>
        </p:grpSp>
        <p:cxnSp>
          <p:nvCxnSpPr>
            <p:cNvPr id="232" name="Elbow Connector 231"/>
            <p:cNvCxnSpPr>
              <a:stCxn id="218" idx="3"/>
              <a:endCxn id="231" idx="2"/>
            </p:cNvCxnSpPr>
            <p:nvPr/>
          </p:nvCxnSpPr>
          <p:spPr>
            <a:xfrm flipV="1">
              <a:off x="5354044" y="4085306"/>
              <a:ext cx="640517" cy="998"/>
            </a:xfrm>
            <a:prstGeom prst="bentConnector3">
              <a:avLst>
                <a:gd name="adj1" fmla="val 50000"/>
              </a:avLst>
            </a:prstGeom>
            <a:ln>
              <a:solidFill>
                <a:schemeClr val="accent4">
                  <a:alpha val="62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67180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p:tgtEl>
                                          <p:spTgt spid="170"/>
                                        </p:tgtEl>
                                        <p:attrNameLst>
                                          <p:attrName>ppt_y</p:attrName>
                                        </p:attrNameLst>
                                      </p:cBhvr>
                                      <p:tavLst>
                                        <p:tav tm="0">
                                          <p:val>
                                            <p:strVal val="#ppt_y+#ppt_h*1.125000"/>
                                          </p:val>
                                        </p:tav>
                                        <p:tav tm="100000">
                                          <p:val>
                                            <p:strVal val="#ppt_y"/>
                                          </p:val>
                                        </p:tav>
                                      </p:tavLst>
                                    </p:anim>
                                    <p:animEffect transition="in" filter="wipe(up)">
                                      <p:cBhvr>
                                        <p:cTn id="8" dur="500"/>
                                        <p:tgtEl>
                                          <p:spTgt spid="170"/>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additive="base">
                                        <p:cTn id="12" dur="500"/>
                                        <p:tgtEl>
                                          <p:spTgt spid="194"/>
                                        </p:tgtEl>
                                        <p:attrNameLst>
                                          <p:attrName>ppt_y</p:attrName>
                                        </p:attrNameLst>
                                      </p:cBhvr>
                                      <p:tavLst>
                                        <p:tav tm="0">
                                          <p:val>
                                            <p:strVal val="#ppt_y+#ppt_h*1.125000"/>
                                          </p:val>
                                        </p:tav>
                                        <p:tav tm="100000">
                                          <p:val>
                                            <p:strVal val="#ppt_y"/>
                                          </p:val>
                                        </p:tav>
                                      </p:tavLst>
                                    </p:anim>
                                    <p:animEffect transition="in" filter="wipe(up)">
                                      <p:cBhvr>
                                        <p:cTn id="13" dur="500"/>
                                        <p:tgtEl>
                                          <p:spTgt spid="19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71"/>
                                        </p:tgtEl>
                                        <p:attrNameLst>
                                          <p:attrName>style.visibility</p:attrName>
                                        </p:attrNameLst>
                                      </p:cBhvr>
                                      <p:to>
                                        <p:strVal val="visible"/>
                                      </p:to>
                                    </p:set>
                                    <p:anim calcmode="lin" valueType="num">
                                      <p:cBhvr additive="base">
                                        <p:cTn id="16" dur="500"/>
                                        <p:tgtEl>
                                          <p:spTgt spid="171"/>
                                        </p:tgtEl>
                                        <p:attrNameLst>
                                          <p:attrName>ppt_y</p:attrName>
                                        </p:attrNameLst>
                                      </p:cBhvr>
                                      <p:tavLst>
                                        <p:tav tm="0">
                                          <p:val>
                                            <p:strVal val="#ppt_y+#ppt_h*1.125000"/>
                                          </p:val>
                                        </p:tav>
                                        <p:tav tm="100000">
                                          <p:val>
                                            <p:strVal val="#ppt_y"/>
                                          </p:val>
                                        </p:tav>
                                      </p:tavLst>
                                    </p:anim>
                                    <p:animEffect transition="in" filter="wipe(up)">
                                      <p:cBhvr>
                                        <p:cTn id="17" dur="500"/>
                                        <p:tgtEl>
                                          <p:spTgt spid="171"/>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234"/>
                                        </p:tgtEl>
                                        <p:attrNameLst>
                                          <p:attrName>style.visibility</p:attrName>
                                        </p:attrNameLst>
                                      </p:cBhvr>
                                      <p:to>
                                        <p:strVal val="visible"/>
                                      </p:to>
                                    </p:set>
                                    <p:anim calcmode="lin" valueType="num">
                                      <p:cBhvr additive="base">
                                        <p:cTn id="21" dur="500"/>
                                        <p:tgtEl>
                                          <p:spTgt spid="234"/>
                                        </p:tgtEl>
                                        <p:attrNameLst>
                                          <p:attrName>ppt_y</p:attrName>
                                        </p:attrNameLst>
                                      </p:cBhvr>
                                      <p:tavLst>
                                        <p:tav tm="0">
                                          <p:val>
                                            <p:strVal val="#ppt_y+#ppt_h*1.125000"/>
                                          </p:val>
                                        </p:tav>
                                        <p:tav tm="100000">
                                          <p:val>
                                            <p:strVal val="#ppt_y"/>
                                          </p:val>
                                        </p:tav>
                                      </p:tavLst>
                                    </p:anim>
                                    <p:animEffect transition="in" filter="wipe(up)">
                                      <p:cBhvr>
                                        <p:cTn id="22" dur="500"/>
                                        <p:tgtEl>
                                          <p:spTgt spid="23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0" end="0"/>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0" end="0"/>
                                            </p:txEl>
                                          </p:spTgt>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ppt_y</p:attrName>
                                        </p:attrNameLst>
                                      </p:cBhvr>
                                      <p:tavLst>
                                        <p:tav tm="0">
                                          <p:val>
                                            <p:strVal val="#ppt_y+#ppt_h*1.125000"/>
                                          </p:val>
                                        </p:tav>
                                        <p:tav tm="100000">
                                          <p:val>
                                            <p:strVal val="#ppt_y"/>
                                          </p:val>
                                        </p:tav>
                                      </p:tavLst>
                                    </p:anim>
                                    <p:animEffect transition="in" filter="wipe(up)">
                                      <p:cBhvr>
                                        <p:cTn id="35" dur="500"/>
                                        <p:tgtEl>
                                          <p:spTgt spid="14"/>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p:tgtEl>
                                          <p:spTgt spid="40"/>
                                        </p:tgtEl>
                                        <p:attrNameLst>
                                          <p:attrName>ppt_y</p:attrName>
                                        </p:attrNameLst>
                                      </p:cBhvr>
                                      <p:tavLst>
                                        <p:tav tm="0">
                                          <p:val>
                                            <p:strVal val="#ppt_y+#ppt_h*1.125000"/>
                                          </p:val>
                                        </p:tav>
                                        <p:tav tm="100000">
                                          <p:val>
                                            <p:strVal val="#ppt_y"/>
                                          </p:val>
                                        </p:tav>
                                      </p:tavLst>
                                    </p:anim>
                                    <p:animEffect transition="in" filter="wipe(up)">
                                      <p:cBhvr>
                                        <p:cTn id="39" dur="500"/>
                                        <p:tgtEl>
                                          <p:spTgt spid="40"/>
                                        </p:tgtEl>
                                      </p:cBhvr>
                                    </p:animEffect>
                                  </p:childTnLst>
                                </p:cTn>
                              </p:par>
                            </p:childTnLst>
                          </p:cTn>
                        </p:par>
                        <p:par>
                          <p:cTn id="40" fill="hold">
                            <p:stCondLst>
                              <p:cond delay="2000"/>
                            </p:stCondLst>
                            <p:childTnLst>
                              <p:par>
                                <p:cTn id="41" presetID="1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ppt_y</p:attrName>
                                        </p:attrNameLst>
                                      </p:cBhvr>
                                      <p:tavLst>
                                        <p:tav tm="0">
                                          <p:val>
                                            <p:strVal val="#ppt_y+#ppt_h*1.125000"/>
                                          </p:val>
                                        </p:tav>
                                        <p:tav tm="100000">
                                          <p:val>
                                            <p:strVal val="#ppt_y"/>
                                          </p:val>
                                        </p:tav>
                                      </p:tavLst>
                                    </p:anim>
                                    <p:animEffect transition="in" filter="wipe(up)">
                                      <p:cBhvr>
                                        <p:cTn id="44" dur="500"/>
                                        <p:tgtEl>
                                          <p:spTgt spid="1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ppt_y</p:attrName>
                                        </p:attrNameLst>
                                      </p:cBhvr>
                                      <p:tavLst>
                                        <p:tav tm="0">
                                          <p:val>
                                            <p:strVal val="#ppt_y+#ppt_h*1.125000"/>
                                          </p:val>
                                        </p:tav>
                                        <p:tav tm="100000">
                                          <p:val>
                                            <p:strVal val="#ppt_y"/>
                                          </p:val>
                                        </p:tav>
                                      </p:tavLst>
                                    </p:anim>
                                    <p:animEffect transition="in" filter="wipe(up)">
                                      <p:cBhvr>
                                        <p:cTn id="48" dur="500"/>
                                        <p:tgtEl>
                                          <p:spTgt spid="1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p:tgtEl>
                                          <p:spTgt spid="23"/>
                                        </p:tgtEl>
                                        <p:attrNameLst>
                                          <p:attrName>ppt_y</p:attrName>
                                        </p:attrNameLst>
                                      </p:cBhvr>
                                      <p:tavLst>
                                        <p:tav tm="0">
                                          <p:val>
                                            <p:strVal val="#ppt_y+#ppt_h*1.125000"/>
                                          </p:val>
                                        </p:tav>
                                        <p:tav tm="100000">
                                          <p:val>
                                            <p:strVal val="#ppt_y"/>
                                          </p:val>
                                        </p:tav>
                                      </p:tavLst>
                                    </p:anim>
                                    <p:animEffect transition="in" filter="wipe(up)">
                                      <p:cBhvr>
                                        <p:cTn id="52" dur="500"/>
                                        <p:tgtEl>
                                          <p:spTgt spid="23"/>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p:tgtEl>
                                          <p:spTgt spid="41"/>
                                        </p:tgtEl>
                                        <p:attrNameLst>
                                          <p:attrName>ppt_y</p:attrName>
                                        </p:attrNameLst>
                                      </p:cBhvr>
                                      <p:tavLst>
                                        <p:tav tm="0">
                                          <p:val>
                                            <p:strVal val="#ppt_y+#ppt_h*1.125000"/>
                                          </p:val>
                                        </p:tav>
                                        <p:tav tm="100000">
                                          <p:val>
                                            <p:strVal val="#ppt_y"/>
                                          </p:val>
                                        </p:tav>
                                      </p:tavLst>
                                    </p:anim>
                                    <p:animEffect transition="in" filter="wipe(up)">
                                      <p:cBhvr>
                                        <p:cTn id="60" dur="500"/>
                                        <p:tgtEl>
                                          <p:spTgt spid="41"/>
                                        </p:tgtEl>
                                      </p:cBhvr>
                                    </p:animEffect>
                                  </p:childTnLst>
                                </p:cTn>
                              </p:par>
                            </p:childTnLst>
                          </p:cTn>
                        </p:par>
                        <p:par>
                          <p:cTn id="61" fill="hold">
                            <p:stCondLst>
                              <p:cond delay="2500"/>
                            </p:stCondLst>
                            <p:childTnLst>
                              <p:par>
                                <p:cTn id="62" presetID="12" presetClass="entr" presetSubtype="4"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ppt_y</p:attrName>
                                        </p:attrNameLst>
                                      </p:cBhvr>
                                      <p:tavLst>
                                        <p:tav tm="0">
                                          <p:val>
                                            <p:strVal val="#ppt_y+#ppt_h*1.125000"/>
                                          </p:val>
                                        </p:tav>
                                        <p:tav tm="100000">
                                          <p:val>
                                            <p:strVal val="#ppt_y"/>
                                          </p:val>
                                        </p:tav>
                                      </p:tavLst>
                                    </p:anim>
                                    <p:animEffect transition="in" filter="wipe(up)">
                                      <p:cBhvr>
                                        <p:cTn id="65" dur="500"/>
                                        <p:tgtEl>
                                          <p:spTgt spid="16"/>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p:tgtEl>
                                          <p:spTgt spid="20"/>
                                        </p:tgtEl>
                                        <p:attrNameLst>
                                          <p:attrName>ppt_y</p:attrName>
                                        </p:attrNameLst>
                                      </p:cBhvr>
                                      <p:tavLst>
                                        <p:tav tm="0">
                                          <p:val>
                                            <p:strVal val="#ppt_y+#ppt_h*1.125000"/>
                                          </p:val>
                                        </p:tav>
                                        <p:tav tm="100000">
                                          <p:val>
                                            <p:strVal val="#ppt_y"/>
                                          </p:val>
                                        </p:tav>
                                      </p:tavLst>
                                    </p:anim>
                                    <p:animEffect transition="in" filter="wipe(up)">
                                      <p:cBhvr>
                                        <p:cTn id="69" dur="500"/>
                                        <p:tgtEl>
                                          <p:spTgt spid="20"/>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p:tgtEl>
                                          <p:spTgt spid="24"/>
                                        </p:tgtEl>
                                        <p:attrNameLst>
                                          <p:attrName>ppt_y</p:attrName>
                                        </p:attrNameLst>
                                      </p:cBhvr>
                                      <p:tavLst>
                                        <p:tav tm="0">
                                          <p:val>
                                            <p:strVal val="#ppt_y+#ppt_h*1.125000"/>
                                          </p:val>
                                        </p:tav>
                                        <p:tav tm="100000">
                                          <p:val>
                                            <p:strVal val="#ppt_y"/>
                                          </p:val>
                                        </p:tav>
                                      </p:tavLst>
                                    </p:anim>
                                    <p:animEffect transition="in" filter="wipe(up)">
                                      <p:cBhvr>
                                        <p:cTn id="73" dur="500"/>
                                        <p:tgtEl>
                                          <p:spTgt spid="24"/>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p:tgtEl>
                                          <p:spTgt spid="28"/>
                                        </p:tgtEl>
                                        <p:attrNameLst>
                                          <p:attrName>ppt_y</p:attrName>
                                        </p:attrNameLst>
                                      </p:cBhvr>
                                      <p:tavLst>
                                        <p:tav tm="0">
                                          <p:val>
                                            <p:strVal val="#ppt_y+#ppt_h*1.125000"/>
                                          </p:val>
                                        </p:tav>
                                        <p:tav tm="100000">
                                          <p:val>
                                            <p:strVal val="#ppt_y"/>
                                          </p:val>
                                        </p:tav>
                                      </p:tavLst>
                                    </p:anim>
                                    <p:animEffect transition="in" filter="wipe(up)">
                                      <p:cBhvr>
                                        <p:cTn id="77" dur="500"/>
                                        <p:tgtEl>
                                          <p:spTgt spid="28"/>
                                        </p:tgtEl>
                                      </p:cBhvr>
                                    </p:animEffect>
                                  </p:childTnLst>
                                </p:cTn>
                              </p:par>
                              <p:par>
                                <p:cTn id="78" presetID="12" presetClass="entr" presetSubtype="4"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 calcmode="lin" valueType="num">
                                      <p:cBhvr additive="base">
                                        <p:cTn id="80" dur="500"/>
                                        <p:tgtEl>
                                          <p:spTgt spid="66"/>
                                        </p:tgtEl>
                                        <p:attrNameLst>
                                          <p:attrName>ppt_y</p:attrName>
                                        </p:attrNameLst>
                                      </p:cBhvr>
                                      <p:tavLst>
                                        <p:tav tm="0">
                                          <p:val>
                                            <p:strVal val="#ppt_y+#ppt_h*1.125000"/>
                                          </p:val>
                                        </p:tav>
                                        <p:tav tm="100000">
                                          <p:val>
                                            <p:strVal val="#ppt_y"/>
                                          </p:val>
                                        </p:tav>
                                      </p:tavLst>
                                    </p:anim>
                                    <p:animEffect transition="in" filter="wipe(up)">
                                      <p:cBhvr>
                                        <p:cTn id="81" dur="500"/>
                                        <p:tgtEl>
                                          <p:spTgt spid="66"/>
                                        </p:tgtEl>
                                      </p:cBhvr>
                                    </p:animEffect>
                                  </p:childTnLst>
                                </p:cTn>
                              </p:par>
                            </p:childTnLst>
                          </p:cTn>
                        </p:par>
                        <p:par>
                          <p:cTn id="82" fill="hold">
                            <p:stCondLst>
                              <p:cond delay="3000"/>
                            </p:stCondLst>
                            <p:childTnLst>
                              <p:par>
                                <p:cTn id="83" presetID="12" presetClass="entr" presetSubtype="4"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p:tgtEl>
                                          <p:spTgt spid="17"/>
                                        </p:tgtEl>
                                        <p:attrNameLst>
                                          <p:attrName>ppt_y</p:attrName>
                                        </p:attrNameLst>
                                      </p:cBhvr>
                                      <p:tavLst>
                                        <p:tav tm="0">
                                          <p:val>
                                            <p:strVal val="#ppt_y+#ppt_h*1.125000"/>
                                          </p:val>
                                        </p:tav>
                                        <p:tav tm="100000">
                                          <p:val>
                                            <p:strVal val="#ppt_y"/>
                                          </p:val>
                                        </p:tav>
                                      </p:tavLst>
                                    </p:anim>
                                    <p:animEffect transition="in" filter="wipe(up)">
                                      <p:cBhvr>
                                        <p:cTn id="86" dur="500"/>
                                        <p:tgtEl>
                                          <p:spTgt spid="17"/>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p:tgtEl>
                                          <p:spTgt spid="21"/>
                                        </p:tgtEl>
                                        <p:attrNameLst>
                                          <p:attrName>ppt_y</p:attrName>
                                        </p:attrNameLst>
                                      </p:cBhvr>
                                      <p:tavLst>
                                        <p:tav tm="0">
                                          <p:val>
                                            <p:strVal val="#ppt_y+#ppt_h*1.125000"/>
                                          </p:val>
                                        </p:tav>
                                        <p:tav tm="100000">
                                          <p:val>
                                            <p:strVal val="#ppt_y"/>
                                          </p:val>
                                        </p:tav>
                                      </p:tavLst>
                                    </p:anim>
                                    <p:animEffect transition="in" filter="wipe(up)">
                                      <p:cBhvr>
                                        <p:cTn id="90" dur="500"/>
                                        <p:tgtEl>
                                          <p:spTgt spid="21"/>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p:tgtEl>
                                          <p:spTgt spid="25"/>
                                        </p:tgtEl>
                                        <p:attrNameLst>
                                          <p:attrName>ppt_y</p:attrName>
                                        </p:attrNameLst>
                                      </p:cBhvr>
                                      <p:tavLst>
                                        <p:tav tm="0">
                                          <p:val>
                                            <p:strVal val="#ppt_y+#ppt_h*1.125000"/>
                                          </p:val>
                                        </p:tav>
                                        <p:tav tm="100000">
                                          <p:val>
                                            <p:strVal val="#ppt_y"/>
                                          </p:val>
                                        </p:tav>
                                      </p:tavLst>
                                    </p:anim>
                                    <p:animEffect transition="in" filter="wipe(up)">
                                      <p:cBhvr>
                                        <p:cTn id="94" dur="500"/>
                                        <p:tgtEl>
                                          <p:spTgt spid="25"/>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p:tgtEl>
                                          <p:spTgt spid="29"/>
                                        </p:tgtEl>
                                        <p:attrNameLst>
                                          <p:attrName>ppt_y</p:attrName>
                                        </p:attrNameLst>
                                      </p:cBhvr>
                                      <p:tavLst>
                                        <p:tav tm="0">
                                          <p:val>
                                            <p:strVal val="#ppt_y+#ppt_h*1.125000"/>
                                          </p:val>
                                        </p:tav>
                                        <p:tav tm="100000">
                                          <p:val>
                                            <p:strVal val="#ppt_y"/>
                                          </p:val>
                                        </p:tav>
                                      </p:tavLst>
                                    </p:anim>
                                    <p:animEffect transition="in" filter="wipe(up)">
                                      <p:cBhvr>
                                        <p:cTn id="98" dur="500"/>
                                        <p:tgtEl>
                                          <p:spTgt spid="29"/>
                                        </p:tgtEl>
                                      </p:cBhvr>
                                    </p:animEffect>
                                  </p:childTnLst>
                                </p:cTn>
                              </p:par>
                              <p:par>
                                <p:cTn id="99" presetID="12" presetClass="entr" presetSubtype="4" fill="hold" nodeType="withEffect">
                                  <p:stCondLst>
                                    <p:cond delay="0"/>
                                  </p:stCondLst>
                                  <p:childTnLst>
                                    <p:set>
                                      <p:cBhvr>
                                        <p:cTn id="100" dur="1" fill="hold">
                                          <p:stCondLst>
                                            <p:cond delay="0"/>
                                          </p:stCondLst>
                                        </p:cTn>
                                        <p:tgtEl>
                                          <p:spTgt spid="91"/>
                                        </p:tgtEl>
                                        <p:attrNameLst>
                                          <p:attrName>style.visibility</p:attrName>
                                        </p:attrNameLst>
                                      </p:cBhvr>
                                      <p:to>
                                        <p:strVal val="visible"/>
                                      </p:to>
                                    </p:set>
                                    <p:anim calcmode="lin" valueType="num">
                                      <p:cBhvr additive="base">
                                        <p:cTn id="101" dur="500"/>
                                        <p:tgtEl>
                                          <p:spTgt spid="91"/>
                                        </p:tgtEl>
                                        <p:attrNameLst>
                                          <p:attrName>ppt_y</p:attrName>
                                        </p:attrNameLst>
                                      </p:cBhvr>
                                      <p:tavLst>
                                        <p:tav tm="0">
                                          <p:val>
                                            <p:strVal val="#ppt_y+#ppt_h*1.125000"/>
                                          </p:val>
                                        </p:tav>
                                        <p:tav tm="100000">
                                          <p:val>
                                            <p:strVal val="#ppt_y"/>
                                          </p:val>
                                        </p:tav>
                                      </p:tavLst>
                                    </p:anim>
                                    <p:animEffect transition="in" filter="wipe(up)">
                                      <p:cBhvr>
                                        <p:cTn id="102" dur="500"/>
                                        <p:tgtEl>
                                          <p:spTgt spid="91"/>
                                        </p:tgtEl>
                                      </p:cBhvr>
                                    </p:animEffect>
                                  </p:childTnLst>
                                </p:cTn>
                              </p:par>
                              <p:par>
                                <p:cTn id="103" presetID="12" presetClass="entr" presetSubtype="4" fill="hold" nodeType="withEffect">
                                  <p:stCondLst>
                                    <p:cond delay="0"/>
                                  </p:stCondLst>
                                  <p:childTnLst>
                                    <p:set>
                                      <p:cBhvr>
                                        <p:cTn id="104" dur="1" fill="hold">
                                          <p:stCondLst>
                                            <p:cond delay="0"/>
                                          </p:stCondLst>
                                        </p:cTn>
                                        <p:tgtEl>
                                          <p:spTgt spid="136"/>
                                        </p:tgtEl>
                                        <p:attrNameLst>
                                          <p:attrName>style.visibility</p:attrName>
                                        </p:attrNameLst>
                                      </p:cBhvr>
                                      <p:to>
                                        <p:strVal val="visible"/>
                                      </p:to>
                                    </p:set>
                                    <p:anim calcmode="lin" valueType="num">
                                      <p:cBhvr additive="base">
                                        <p:cTn id="105" dur="500"/>
                                        <p:tgtEl>
                                          <p:spTgt spid="136"/>
                                        </p:tgtEl>
                                        <p:attrNameLst>
                                          <p:attrName>ppt_y</p:attrName>
                                        </p:attrNameLst>
                                      </p:cBhvr>
                                      <p:tavLst>
                                        <p:tav tm="0">
                                          <p:val>
                                            <p:strVal val="#ppt_y+#ppt_h*1.125000"/>
                                          </p:val>
                                        </p:tav>
                                        <p:tav tm="100000">
                                          <p:val>
                                            <p:strVal val="#ppt_y"/>
                                          </p:val>
                                        </p:tav>
                                      </p:tavLst>
                                    </p:anim>
                                    <p:animEffect transition="in" filter="wipe(up)">
                                      <p:cBhvr>
                                        <p:cTn id="106" dur="500"/>
                                        <p:tgtEl>
                                          <p:spTgt spid="136"/>
                                        </p:tgtEl>
                                      </p:cBhvr>
                                    </p:animEffect>
                                  </p:childTnLst>
                                </p:cTn>
                              </p:par>
                            </p:childTnLst>
                          </p:cTn>
                        </p:par>
                        <p:par>
                          <p:cTn id="107" fill="hold">
                            <p:stCondLst>
                              <p:cond delay="3500"/>
                            </p:stCondLst>
                            <p:childTnLst>
                              <p:par>
                                <p:cTn id="108" presetID="12" presetClass="entr" presetSubtype="4"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anim calcmode="lin" valueType="num">
                                      <p:cBhvr additive="base">
                                        <p:cTn id="110" dur="500"/>
                                        <p:tgtEl>
                                          <p:spTgt spid="18"/>
                                        </p:tgtEl>
                                        <p:attrNameLst>
                                          <p:attrName>ppt_y</p:attrName>
                                        </p:attrNameLst>
                                      </p:cBhvr>
                                      <p:tavLst>
                                        <p:tav tm="0">
                                          <p:val>
                                            <p:strVal val="#ppt_y+#ppt_h*1.125000"/>
                                          </p:val>
                                        </p:tav>
                                        <p:tav tm="100000">
                                          <p:val>
                                            <p:strVal val="#ppt_y"/>
                                          </p:val>
                                        </p:tav>
                                      </p:tavLst>
                                    </p:anim>
                                    <p:animEffect transition="in" filter="wipe(up)">
                                      <p:cBhvr>
                                        <p:cTn id="111" dur="500"/>
                                        <p:tgtEl>
                                          <p:spTgt spid="18"/>
                                        </p:tgtEl>
                                      </p:cBhvr>
                                    </p:animEffect>
                                  </p:childTnLst>
                                </p:cTn>
                              </p:par>
                              <p:par>
                                <p:cTn id="112" presetID="12" presetClass="entr" presetSubtype="4"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 calcmode="lin" valueType="num">
                                      <p:cBhvr additive="base">
                                        <p:cTn id="114" dur="500"/>
                                        <p:tgtEl>
                                          <p:spTgt spid="22"/>
                                        </p:tgtEl>
                                        <p:attrNameLst>
                                          <p:attrName>ppt_y</p:attrName>
                                        </p:attrNameLst>
                                      </p:cBhvr>
                                      <p:tavLst>
                                        <p:tav tm="0">
                                          <p:val>
                                            <p:strVal val="#ppt_y+#ppt_h*1.125000"/>
                                          </p:val>
                                        </p:tav>
                                        <p:tav tm="100000">
                                          <p:val>
                                            <p:strVal val="#ppt_y"/>
                                          </p:val>
                                        </p:tav>
                                      </p:tavLst>
                                    </p:anim>
                                    <p:animEffect transition="in" filter="wipe(up)">
                                      <p:cBhvr>
                                        <p:cTn id="115" dur="500"/>
                                        <p:tgtEl>
                                          <p:spTgt spid="22"/>
                                        </p:tgtEl>
                                      </p:cBhvr>
                                    </p:animEffect>
                                  </p:childTnLst>
                                </p:cTn>
                              </p:par>
                              <p:par>
                                <p:cTn id="116" presetID="12" presetClass="entr" presetSubtype="4"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p:tgtEl>
                                          <p:spTgt spid="26"/>
                                        </p:tgtEl>
                                        <p:attrNameLst>
                                          <p:attrName>ppt_y</p:attrName>
                                        </p:attrNameLst>
                                      </p:cBhvr>
                                      <p:tavLst>
                                        <p:tav tm="0">
                                          <p:val>
                                            <p:strVal val="#ppt_y+#ppt_h*1.125000"/>
                                          </p:val>
                                        </p:tav>
                                        <p:tav tm="100000">
                                          <p:val>
                                            <p:strVal val="#ppt_y"/>
                                          </p:val>
                                        </p:tav>
                                      </p:tavLst>
                                    </p:anim>
                                    <p:animEffect transition="in" filter="wipe(up)">
                                      <p:cBhvr>
                                        <p:cTn id="119" dur="500"/>
                                        <p:tgtEl>
                                          <p:spTgt spid="26"/>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p:tgtEl>
                                          <p:spTgt spid="30"/>
                                        </p:tgtEl>
                                        <p:attrNameLst>
                                          <p:attrName>ppt_y</p:attrName>
                                        </p:attrNameLst>
                                      </p:cBhvr>
                                      <p:tavLst>
                                        <p:tav tm="0">
                                          <p:val>
                                            <p:strVal val="#ppt_y+#ppt_h*1.125000"/>
                                          </p:val>
                                        </p:tav>
                                        <p:tav tm="100000">
                                          <p:val>
                                            <p:strVal val="#ppt_y"/>
                                          </p:val>
                                        </p:tav>
                                      </p:tavLst>
                                    </p:anim>
                                    <p:animEffect transition="in" filter="wipe(up)">
                                      <p:cBhvr>
                                        <p:cTn id="123" dur="500"/>
                                        <p:tgtEl>
                                          <p:spTgt spid="30"/>
                                        </p:tgtEl>
                                      </p:cBhvr>
                                    </p:animEffect>
                                  </p:childTnLst>
                                </p:cTn>
                              </p:par>
                              <p:par>
                                <p:cTn id="124" presetID="12" presetClass="entr" presetSubtype="4" fill="hold" nodeType="withEffect">
                                  <p:stCondLst>
                                    <p:cond delay="0"/>
                                  </p:stCondLst>
                                  <p:childTnLst>
                                    <p:set>
                                      <p:cBhvr>
                                        <p:cTn id="125" dur="1" fill="hold">
                                          <p:stCondLst>
                                            <p:cond delay="0"/>
                                          </p:stCondLst>
                                        </p:cTn>
                                        <p:tgtEl>
                                          <p:spTgt spid="130"/>
                                        </p:tgtEl>
                                        <p:attrNameLst>
                                          <p:attrName>style.visibility</p:attrName>
                                        </p:attrNameLst>
                                      </p:cBhvr>
                                      <p:to>
                                        <p:strVal val="visible"/>
                                      </p:to>
                                    </p:set>
                                    <p:anim calcmode="lin" valueType="num">
                                      <p:cBhvr additive="base">
                                        <p:cTn id="126" dur="500"/>
                                        <p:tgtEl>
                                          <p:spTgt spid="130"/>
                                        </p:tgtEl>
                                        <p:attrNameLst>
                                          <p:attrName>ppt_y</p:attrName>
                                        </p:attrNameLst>
                                      </p:cBhvr>
                                      <p:tavLst>
                                        <p:tav tm="0">
                                          <p:val>
                                            <p:strVal val="#ppt_y+#ppt_h*1.125000"/>
                                          </p:val>
                                        </p:tav>
                                        <p:tav tm="100000">
                                          <p:val>
                                            <p:strVal val="#ppt_y"/>
                                          </p:val>
                                        </p:tav>
                                      </p:tavLst>
                                    </p:anim>
                                    <p:animEffect transition="in" filter="wipe(up)">
                                      <p:cBhvr>
                                        <p:cTn id="127" dur="500"/>
                                        <p:tgtEl>
                                          <p:spTgt spid="130"/>
                                        </p:tgtEl>
                                      </p:cBhvr>
                                    </p:animEffect>
                                  </p:childTnLst>
                                </p:cTn>
                              </p:par>
                              <p:par>
                                <p:cTn id="128" presetID="12" presetClass="entr" presetSubtype="4" fill="hold" nodeType="withEffect">
                                  <p:stCondLst>
                                    <p:cond delay="0"/>
                                  </p:stCondLst>
                                  <p:childTnLst>
                                    <p:set>
                                      <p:cBhvr>
                                        <p:cTn id="129" dur="1" fill="hold">
                                          <p:stCondLst>
                                            <p:cond delay="0"/>
                                          </p:stCondLst>
                                        </p:cTn>
                                        <p:tgtEl>
                                          <p:spTgt spid="133"/>
                                        </p:tgtEl>
                                        <p:attrNameLst>
                                          <p:attrName>style.visibility</p:attrName>
                                        </p:attrNameLst>
                                      </p:cBhvr>
                                      <p:to>
                                        <p:strVal val="visible"/>
                                      </p:to>
                                    </p:set>
                                    <p:anim calcmode="lin" valueType="num">
                                      <p:cBhvr additive="base">
                                        <p:cTn id="130" dur="500"/>
                                        <p:tgtEl>
                                          <p:spTgt spid="133"/>
                                        </p:tgtEl>
                                        <p:attrNameLst>
                                          <p:attrName>ppt_y</p:attrName>
                                        </p:attrNameLst>
                                      </p:cBhvr>
                                      <p:tavLst>
                                        <p:tav tm="0">
                                          <p:val>
                                            <p:strVal val="#ppt_y+#ppt_h*1.125000"/>
                                          </p:val>
                                        </p:tav>
                                        <p:tav tm="100000">
                                          <p:val>
                                            <p:strVal val="#ppt_y"/>
                                          </p:val>
                                        </p:tav>
                                      </p:tavLst>
                                    </p:anim>
                                    <p:animEffect transition="in" filter="wipe(up)">
                                      <p:cBhvr>
                                        <p:cTn id="131" dur="500"/>
                                        <p:tgtEl>
                                          <p:spTgt spid="133"/>
                                        </p:tgtEl>
                                      </p:cBhvr>
                                    </p:animEffect>
                                  </p:childTnLst>
                                </p:cTn>
                              </p:par>
                            </p:childTnLst>
                          </p:cTn>
                        </p:par>
                        <p:par>
                          <p:cTn id="132" fill="hold">
                            <p:stCondLst>
                              <p:cond delay="4000"/>
                            </p:stCondLst>
                            <p:childTnLst>
                              <p:par>
                                <p:cTn id="133" presetID="12" presetClass="entr" presetSubtype="4"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additive="base">
                                        <p:cTn id="135" dur="500"/>
                                        <p:tgtEl>
                                          <p:spTgt spid="31"/>
                                        </p:tgtEl>
                                        <p:attrNameLst>
                                          <p:attrName>ppt_y</p:attrName>
                                        </p:attrNameLst>
                                      </p:cBhvr>
                                      <p:tavLst>
                                        <p:tav tm="0">
                                          <p:val>
                                            <p:strVal val="#ppt_y+#ppt_h*1.125000"/>
                                          </p:val>
                                        </p:tav>
                                        <p:tav tm="100000">
                                          <p:val>
                                            <p:strVal val="#ppt_y"/>
                                          </p:val>
                                        </p:tav>
                                      </p:tavLst>
                                    </p:anim>
                                    <p:animEffect transition="in" filter="wipe(up)">
                                      <p:cBhvr>
                                        <p:cTn id="136" dur="500"/>
                                        <p:tgtEl>
                                          <p:spTgt spid="31"/>
                                        </p:tgtEl>
                                      </p:cBhvr>
                                    </p:animEffect>
                                  </p:childTnLst>
                                </p:cTn>
                              </p:par>
                              <p:par>
                                <p:cTn id="137" presetID="12" presetClass="entr" presetSubtype="4" fill="hold" grpId="0" nodeType="with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p:tgtEl>
                                          <p:spTgt spid="33"/>
                                        </p:tgtEl>
                                        <p:attrNameLst>
                                          <p:attrName>ppt_y</p:attrName>
                                        </p:attrNameLst>
                                      </p:cBhvr>
                                      <p:tavLst>
                                        <p:tav tm="0">
                                          <p:val>
                                            <p:strVal val="#ppt_y+#ppt_h*1.125000"/>
                                          </p:val>
                                        </p:tav>
                                        <p:tav tm="100000">
                                          <p:val>
                                            <p:strVal val="#ppt_y"/>
                                          </p:val>
                                        </p:tav>
                                      </p:tavLst>
                                    </p:anim>
                                    <p:animEffect transition="in" filter="wipe(up)">
                                      <p:cBhvr>
                                        <p:cTn id="140" dur="500"/>
                                        <p:tgtEl>
                                          <p:spTgt spid="33"/>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 calcmode="lin" valueType="num">
                                      <p:cBhvr additive="base">
                                        <p:cTn id="143" dur="500"/>
                                        <p:tgtEl>
                                          <p:spTgt spid="35"/>
                                        </p:tgtEl>
                                        <p:attrNameLst>
                                          <p:attrName>ppt_y</p:attrName>
                                        </p:attrNameLst>
                                      </p:cBhvr>
                                      <p:tavLst>
                                        <p:tav tm="0">
                                          <p:val>
                                            <p:strVal val="#ppt_y+#ppt_h*1.125000"/>
                                          </p:val>
                                        </p:tav>
                                        <p:tav tm="100000">
                                          <p:val>
                                            <p:strVal val="#ppt_y"/>
                                          </p:val>
                                        </p:tav>
                                      </p:tavLst>
                                    </p:anim>
                                    <p:animEffect transition="in" filter="wipe(up)">
                                      <p:cBhvr>
                                        <p:cTn id="144" dur="500"/>
                                        <p:tgtEl>
                                          <p:spTgt spid="35"/>
                                        </p:tgtEl>
                                      </p:cBhvr>
                                    </p:animEffect>
                                  </p:childTnLst>
                                </p:cTn>
                              </p:par>
                              <p:par>
                                <p:cTn id="145" presetID="12" presetClass="entr" presetSubtype="4"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p:tgtEl>
                                          <p:spTgt spid="37"/>
                                        </p:tgtEl>
                                        <p:attrNameLst>
                                          <p:attrName>ppt_y</p:attrName>
                                        </p:attrNameLst>
                                      </p:cBhvr>
                                      <p:tavLst>
                                        <p:tav tm="0">
                                          <p:val>
                                            <p:strVal val="#ppt_y+#ppt_h*1.125000"/>
                                          </p:val>
                                        </p:tav>
                                        <p:tav tm="100000">
                                          <p:val>
                                            <p:strVal val="#ppt_y"/>
                                          </p:val>
                                        </p:tav>
                                      </p:tavLst>
                                    </p:anim>
                                    <p:animEffect transition="in" filter="wipe(up)">
                                      <p:cBhvr>
                                        <p:cTn id="148" dur="500"/>
                                        <p:tgtEl>
                                          <p:spTgt spid="37"/>
                                        </p:tgtEl>
                                      </p:cBhvr>
                                    </p:animEffect>
                                  </p:childTnLst>
                                </p:cTn>
                              </p:par>
                              <p:par>
                                <p:cTn id="149" presetID="12" presetClass="entr" presetSubtype="4" fill="hold" nodeType="withEffect">
                                  <p:stCondLst>
                                    <p:cond delay="0"/>
                                  </p:stCondLst>
                                  <p:childTnLst>
                                    <p:set>
                                      <p:cBhvr>
                                        <p:cTn id="150" dur="1" fill="hold">
                                          <p:stCondLst>
                                            <p:cond delay="0"/>
                                          </p:stCondLst>
                                        </p:cTn>
                                        <p:tgtEl>
                                          <p:spTgt spid="124"/>
                                        </p:tgtEl>
                                        <p:attrNameLst>
                                          <p:attrName>style.visibility</p:attrName>
                                        </p:attrNameLst>
                                      </p:cBhvr>
                                      <p:to>
                                        <p:strVal val="visible"/>
                                      </p:to>
                                    </p:set>
                                    <p:anim calcmode="lin" valueType="num">
                                      <p:cBhvr additive="base">
                                        <p:cTn id="151" dur="500"/>
                                        <p:tgtEl>
                                          <p:spTgt spid="124"/>
                                        </p:tgtEl>
                                        <p:attrNameLst>
                                          <p:attrName>ppt_y</p:attrName>
                                        </p:attrNameLst>
                                      </p:cBhvr>
                                      <p:tavLst>
                                        <p:tav tm="0">
                                          <p:val>
                                            <p:strVal val="#ppt_y+#ppt_h*1.125000"/>
                                          </p:val>
                                        </p:tav>
                                        <p:tav tm="100000">
                                          <p:val>
                                            <p:strVal val="#ppt_y"/>
                                          </p:val>
                                        </p:tav>
                                      </p:tavLst>
                                    </p:anim>
                                    <p:animEffect transition="in" filter="wipe(up)">
                                      <p:cBhvr>
                                        <p:cTn id="152" dur="500"/>
                                        <p:tgtEl>
                                          <p:spTgt spid="124"/>
                                        </p:tgtEl>
                                      </p:cBhvr>
                                    </p:animEffect>
                                  </p:childTnLst>
                                </p:cTn>
                              </p:par>
                            </p:childTnLst>
                          </p:cTn>
                        </p:par>
                        <p:par>
                          <p:cTn id="153" fill="hold">
                            <p:stCondLst>
                              <p:cond delay="4500"/>
                            </p:stCondLst>
                            <p:childTnLst>
                              <p:par>
                                <p:cTn id="154" presetID="12" presetClass="entr" presetSubtype="4" fill="hold" grpId="0" nodeType="after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additive="base">
                                        <p:cTn id="156" dur="500"/>
                                        <p:tgtEl>
                                          <p:spTgt spid="32"/>
                                        </p:tgtEl>
                                        <p:attrNameLst>
                                          <p:attrName>ppt_y</p:attrName>
                                        </p:attrNameLst>
                                      </p:cBhvr>
                                      <p:tavLst>
                                        <p:tav tm="0">
                                          <p:val>
                                            <p:strVal val="#ppt_y+#ppt_h*1.125000"/>
                                          </p:val>
                                        </p:tav>
                                        <p:tav tm="100000">
                                          <p:val>
                                            <p:strVal val="#ppt_y"/>
                                          </p:val>
                                        </p:tav>
                                      </p:tavLst>
                                    </p:anim>
                                    <p:animEffect transition="in" filter="wipe(up)">
                                      <p:cBhvr>
                                        <p:cTn id="157" dur="500"/>
                                        <p:tgtEl>
                                          <p:spTgt spid="32"/>
                                        </p:tgtEl>
                                      </p:cBhvr>
                                    </p:animEffect>
                                  </p:childTnLst>
                                </p:cTn>
                              </p:par>
                              <p:par>
                                <p:cTn id="158" presetID="12" presetClass="entr" presetSubtype="4" fill="hold" grpId="0" nodeType="withEffect">
                                  <p:stCondLst>
                                    <p:cond delay="0"/>
                                  </p:stCondLst>
                                  <p:childTnLst>
                                    <p:set>
                                      <p:cBhvr>
                                        <p:cTn id="159" dur="1" fill="hold">
                                          <p:stCondLst>
                                            <p:cond delay="0"/>
                                          </p:stCondLst>
                                        </p:cTn>
                                        <p:tgtEl>
                                          <p:spTgt spid="34"/>
                                        </p:tgtEl>
                                        <p:attrNameLst>
                                          <p:attrName>style.visibility</p:attrName>
                                        </p:attrNameLst>
                                      </p:cBhvr>
                                      <p:to>
                                        <p:strVal val="visible"/>
                                      </p:to>
                                    </p:set>
                                    <p:anim calcmode="lin" valueType="num">
                                      <p:cBhvr additive="base">
                                        <p:cTn id="160" dur="500"/>
                                        <p:tgtEl>
                                          <p:spTgt spid="34"/>
                                        </p:tgtEl>
                                        <p:attrNameLst>
                                          <p:attrName>ppt_y</p:attrName>
                                        </p:attrNameLst>
                                      </p:cBhvr>
                                      <p:tavLst>
                                        <p:tav tm="0">
                                          <p:val>
                                            <p:strVal val="#ppt_y+#ppt_h*1.125000"/>
                                          </p:val>
                                        </p:tav>
                                        <p:tav tm="100000">
                                          <p:val>
                                            <p:strVal val="#ppt_y"/>
                                          </p:val>
                                        </p:tav>
                                      </p:tavLst>
                                    </p:anim>
                                    <p:animEffect transition="in" filter="wipe(up)">
                                      <p:cBhvr>
                                        <p:cTn id="161" dur="500"/>
                                        <p:tgtEl>
                                          <p:spTgt spid="34"/>
                                        </p:tgtEl>
                                      </p:cBhvr>
                                    </p:animEffect>
                                  </p:childTnLst>
                                </p:cTn>
                              </p:par>
                              <p:par>
                                <p:cTn id="162" presetID="12" presetClass="entr" presetSubtype="4" fill="hold" grpId="0" nodeType="withEffect">
                                  <p:stCondLst>
                                    <p:cond delay="0"/>
                                  </p:stCondLst>
                                  <p:childTnLst>
                                    <p:set>
                                      <p:cBhvr>
                                        <p:cTn id="163" dur="1" fill="hold">
                                          <p:stCondLst>
                                            <p:cond delay="0"/>
                                          </p:stCondLst>
                                        </p:cTn>
                                        <p:tgtEl>
                                          <p:spTgt spid="36"/>
                                        </p:tgtEl>
                                        <p:attrNameLst>
                                          <p:attrName>style.visibility</p:attrName>
                                        </p:attrNameLst>
                                      </p:cBhvr>
                                      <p:to>
                                        <p:strVal val="visible"/>
                                      </p:to>
                                    </p:set>
                                    <p:anim calcmode="lin" valueType="num">
                                      <p:cBhvr additive="base">
                                        <p:cTn id="164" dur="500"/>
                                        <p:tgtEl>
                                          <p:spTgt spid="36"/>
                                        </p:tgtEl>
                                        <p:attrNameLst>
                                          <p:attrName>ppt_y</p:attrName>
                                        </p:attrNameLst>
                                      </p:cBhvr>
                                      <p:tavLst>
                                        <p:tav tm="0">
                                          <p:val>
                                            <p:strVal val="#ppt_y+#ppt_h*1.125000"/>
                                          </p:val>
                                        </p:tav>
                                        <p:tav tm="100000">
                                          <p:val>
                                            <p:strVal val="#ppt_y"/>
                                          </p:val>
                                        </p:tav>
                                      </p:tavLst>
                                    </p:anim>
                                    <p:animEffect transition="in" filter="wipe(up)">
                                      <p:cBhvr>
                                        <p:cTn id="165" dur="500"/>
                                        <p:tgtEl>
                                          <p:spTgt spid="36"/>
                                        </p:tgtEl>
                                      </p:cBhvr>
                                    </p:animEffect>
                                  </p:childTnLst>
                                </p:cTn>
                              </p:par>
                              <p:par>
                                <p:cTn id="166" presetID="12" presetClass="entr" presetSubtype="4" fill="hold" grpId="0" nodeType="withEffect">
                                  <p:stCondLst>
                                    <p:cond delay="0"/>
                                  </p:stCondLst>
                                  <p:childTnLst>
                                    <p:set>
                                      <p:cBhvr>
                                        <p:cTn id="167" dur="1" fill="hold">
                                          <p:stCondLst>
                                            <p:cond delay="0"/>
                                          </p:stCondLst>
                                        </p:cTn>
                                        <p:tgtEl>
                                          <p:spTgt spid="38"/>
                                        </p:tgtEl>
                                        <p:attrNameLst>
                                          <p:attrName>style.visibility</p:attrName>
                                        </p:attrNameLst>
                                      </p:cBhvr>
                                      <p:to>
                                        <p:strVal val="visible"/>
                                      </p:to>
                                    </p:set>
                                    <p:anim calcmode="lin" valueType="num">
                                      <p:cBhvr additive="base">
                                        <p:cTn id="168" dur="500"/>
                                        <p:tgtEl>
                                          <p:spTgt spid="38"/>
                                        </p:tgtEl>
                                        <p:attrNameLst>
                                          <p:attrName>ppt_y</p:attrName>
                                        </p:attrNameLst>
                                      </p:cBhvr>
                                      <p:tavLst>
                                        <p:tav tm="0">
                                          <p:val>
                                            <p:strVal val="#ppt_y+#ppt_h*1.125000"/>
                                          </p:val>
                                        </p:tav>
                                        <p:tav tm="100000">
                                          <p:val>
                                            <p:strVal val="#ppt_y"/>
                                          </p:val>
                                        </p:tav>
                                      </p:tavLst>
                                    </p:anim>
                                    <p:animEffect transition="in" filter="wipe(up)">
                                      <p:cBhvr>
                                        <p:cTn id="169" dur="500"/>
                                        <p:tgtEl>
                                          <p:spTgt spid="38"/>
                                        </p:tgtEl>
                                      </p:cBhvr>
                                    </p:animEffect>
                                  </p:childTnLst>
                                </p:cTn>
                              </p:par>
                              <p:par>
                                <p:cTn id="170" presetID="12" presetClass="entr" presetSubtype="4"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 calcmode="lin" valueType="num">
                                      <p:cBhvr additive="base">
                                        <p:cTn id="172" dur="500"/>
                                        <p:tgtEl>
                                          <p:spTgt spid="127"/>
                                        </p:tgtEl>
                                        <p:attrNameLst>
                                          <p:attrName>ppt_y</p:attrName>
                                        </p:attrNameLst>
                                      </p:cBhvr>
                                      <p:tavLst>
                                        <p:tav tm="0">
                                          <p:val>
                                            <p:strVal val="#ppt_y+#ppt_h*1.125000"/>
                                          </p:val>
                                        </p:tav>
                                        <p:tav tm="100000">
                                          <p:val>
                                            <p:strVal val="#ppt_y"/>
                                          </p:val>
                                        </p:tav>
                                      </p:tavLst>
                                    </p:anim>
                                    <p:animEffect transition="in" filter="wipe(up)">
                                      <p:cBhvr>
                                        <p:cTn id="17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P spid="170" grpId="0" animBg="1"/>
      <p:bldP spid="1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544099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0894349"/>
              </p:ext>
            </p:extLst>
          </p:nvPr>
        </p:nvGraphicFramePr>
        <p:xfrm>
          <a:off x="3963486" y="-4"/>
          <a:ext cx="1827083" cy="5143504"/>
        </p:xfrm>
        <a:graphic>
          <a:graphicData uri="http://schemas.openxmlformats.org/drawingml/2006/table">
            <a:tbl>
              <a:tblPr firstRow="1" bandRow="1">
                <a:tableStyleId>{5C22544A-7EE6-4342-B048-85BDC9FD1C3A}</a:tableStyleId>
              </a:tblPr>
              <a:tblGrid>
                <a:gridCol w="1827083"/>
              </a:tblGrid>
              <a:tr h="642938">
                <a:tc>
                  <a:txBody>
                    <a:bodyPr/>
                    <a:lstStyle/>
                    <a:p>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Performance</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Security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Protection</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r>
                        <a:rPr lang="en-US" sz="2400" dirty="0" smtClean="0">
                          <a:solidFill>
                            <a:schemeClr val="bg1"/>
                          </a:solidFill>
                          <a:latin typeface="Roboto Thin"/>
                          <a:cs typeface="Roboto Thin"/>
                        </a:rPr>
                        <a:t>Efficiency</a:t>
                      </a:r>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Management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Roboto Thin"/>
                          <a:cs typeface="Roboto Thin"/>
                        </a:rPr>
                        <a:t>Compatibility</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42938">
                <a:tc>
                  <a:txBody>
                    <a:bodyPr/>
                    <a:lstStyle/>
                    <a:p>
                      <a:endParaRPr lang="en-US" sz="2400" dirty="0">
                        <a:solidFill>
                          <a:schemeClr val="bg1"/>
                        </a:solidFill>
                        <a:latin typeface="Roboto Thin"/>
                        <a:cs typeface="Roboto Thin"/>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Group 4"/>
          <p:cNvGrpSpPr/>
          <p:nvPr/>
        </p:nvGrpSpPr>
        <p:grpSpPr>
          <a:xfrm>
            <a:off x="3425825" y="784128"/>
            <a:ext cx="371619" cy="3581938"/>
            <a:chOff x="3425825" y="784128"/>
            <a:chExt cx="371619" cy="3581938"/>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444" y="784128"/>
              <a:ext cx="360000" cy="3600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378" y="1426909"/>
              <a:ext cx="360000" cy="3600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112" y="2074464"/>
              <a:ext cx="360000" cy="3600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5825" y="2710958"/>
              <a:ext cx="360000" cy="36000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5825" y="3358512"/>
              <a:ext cx="360000" cy="360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5825" y="4006066"/>
              <a:ext cx="360000" cy="360000"/>
            </a:xfrm>
            <a:prstGeom prst="rect">
              <a:avLst/>
            </a:prstGeom>
          </p:spPr>
        </p:pic>
      </p:grpSp>
    </p:spTree>
    <p:extLst>
      <p:ext uri="{BB962C8B-B14F-4D97-AF65-F5344CB8AC3E}">
        <p14:creationId xmlns:p14="http://schemas.microsoft.com/office/powerpoint/2010/main" val="8724467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XCubeSAN Storage Systems</a:t>
            </a:r>
            <a:endParaRPr lang="en-US" dirty="0"/>
          </a:p>
        </p:txBody>
      </p:sp>
    </p:spTree>
    <p:extLst>
      <p:ext uri="{BB962C8B-B14F-4D97-AF65-F5344CB8AC3E}">
        <p14:creationId xmlns:p14="http://schemas.microsoft.com/office/powerpoint/2010/main" val="16737276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smtClean="0"/>
              <a:t>Complete Feature Sets</a:t>
            </a:r>
            <a:endParaRPr lang="id-ID" dirty="0"/>
          </a:p>
        </p:txBody>
      </p:sp>
      <p:sp>
        <p:nvSpPr>
          <p:cNvPr id="9" name="Shape 415"/>
          <p:cNvSpPr/>
          <p:nvPr/>
        </p:nvSpPr>
        <p:spPr>
          <a:xfrm>
            <a:off x="1162764" y="1861213"/>
            <a:ext cx="1305616" cy="981200"/>
          </a:xfrm>
          <a:custGeom>
            <a:avLst/>
            <a:gdLst/>
            <a:ahLst/>
            <a:cxnLst>
              <a:cxn ang="0">
                <a:pos x="wd2" y="hd2"/>
              </a:cxn>
              <a:cxn ang="5400000">
                <a:pos x="wd2" y="hd2"/>
              </a:cxn>
              <a:cxn ang="10800000">
                <a:pos x="wd2" y="hd2"/>
              </a:cxn>
              <a:cxn ang="16200000">
                <a:pos x="wd2" y="hd2"/>
              </a:cxn>
            </a:cxnLst>
            <a:rect l="0" t="0" r="r" b="b"/>
            <a:pathLst>
              <a:path w="21351" h="21262" extrusionOk="0">
                <a:moveTo>
                  <a:pt x="18518" y="18074"/>
                </a:moveTo>
                <a:cubicBezTo>
                  <a:pt x="19394" y="19369"/>
                  <a:pt x="20148" y="19818"/>
                  <a:pt x="20089" y="19886"/>
                </a:cubicBezTo>
                <a:cubicBezTo>
                  <a:pt x="20075" y="19988"/>
                  <a:pt x="19404" y="19346"/>
                  <a:pt x="18119" y="18989"/>
                </a:cubicBezTo>
                <a:cubicBezTo>
                  <a:pt x="16834" y="18599"/>
                  <a:pt x="14935" y="18494"/>
                  <a:pt x="12434" y="18937"/>
                </a:cubicBezTo>
                <a:cubicBezTo>
                  <a:pt x="10015" y="19277"/>
                  <a:pt x="7078" y="19303"/>
                  <a:pt x="5021" y="17019"/>
                </a:cubicBezTo>
                <a:cubicBezTo>
                  <a:pt x="2985" y="14953"/>
                  <a:pt x="1827" y="10576"/>
                  <a:pt x="3422" y="7135"/>
                </a:cubicBezTo>
                <a:cubicBezTo>
                  <a:pt x="4873" y="3585"/>
                  <a:pt x="8313" y="2724"/>
                  <a:pt x="10682" y="4029"/>
                </a:cubicBezTo>
                <a:cubicBezTo>
                  <a:pt x="13203" y="5247"/>
                  <a:pt x="14654" y="8629"/>
                  <a:pt x="15642" y="11576"/>
                </a:cubicBezTo>
                <a:cubicBezTo>
                  <a:pt x="16602" y="14668"/>
                  <a:pt x="17621" y="16794"/>
                  <a:pt x="18518" y="18074"/>
                </a:cubicBezTo>
                <a:close/>
                <a:moveTo>
                  <a:pt x="19178" y="19556"/>
                </a:moveTo>
                <a:cubicBezTo>
                  <a:pt x="20635" y="20176"/>
                  <a:pt x="21340" y="20882"/>
                  <a:pt x="21351" y="20851"/>
                </a:cubicBezTo>
                <a:cubicBezTo>
                  <a:pt x="21366" y="20823"/>
                  <a:pt x="20552" y="20368"/>
                  <a:pt x="19408" y="19011"/>
                </a:cubicBezTo>
                <a:cubicBezTo>
                  <a:pt x="18262" y="17657"/>
                  <a:pt x="17230" y="15142"/>
                  <a:pt x="16540" y="11196"/>
                </a:cubicBezTo>
                <a:cubicBezTo>
                  <a:pt x="16113" y="9241"/>
                  <a:pt x="15740" y="7172"/>
                  <a:pt x="14940" y="5319"/>
                </a:cubicBezTo>
                <a:cubicBezTo>
                  <a:pt x="14161" y="3472"/>
                  <a:pt x="12955" y="1840"/>
                  <a:pt x="11355" y="899"/>
                </a:cubicBezTo>
                <a:cubicBezTo>
                  <a:pt x="9773" y="-51"/>
                  <a:pt x="7795" y="-310"/>
                  <a:pt x="5870" y="421"/>
                </a:cubicBezTo>
                <a:cubicBezTo>
                  <a:pt x="3959" y="1131"/>
                  <a:pt x="2100" y="2831"/>
                  <a:pt x="1061" y="5329"/>
                </a:cubicBezTo>
                <a:cubicBezTo>
                  <a:pt x="-52" y="7770"/>
                  <a:pt x="-234" y="10753"/>
                  <a:pt x="257" y="13302"/>
                </a:cubicBezTo>
                <a:cubicBezTo>
                  <a:pt x="742" y="15876"/>
                  <a:pt x="1900" y="18016"/>
                  <a:pt x="3312" y="19357"/>
                </a:cubicBezTo>
                <a:cubicBezTo>
                  <a:pt x="4727" y="20723"/>
                  <a:pt x="6397" y="21290"/>
                  <a:pt x="7993" y="21260"/>
                </a:cubicBezTo>
                <a:cubicBezTo>
                  <a:pt x="9605" y="21252"/>
                  <a:pt x="11144" y="20646"/>
                  <a:pt x="12635" y="20158"/>
                </a:cubicBezTo>
                <a:cubicBezTo>
                  <a:pt x="15559" y="18976"/>
                  <a:pt x="17719" y="18904"/>
                  <a:pt x="19178" y="19556"/>
                </a:cubicBezTo>
                <a:close/>
              </a:path>
            </a:pathLst>
          </a:custGeom>
          <a:solidFill>
            <a:schemeClr val="accent2"/>
          </a:solidFill>
          <a:ln w="12700">
            <a:miter lim="400000"/>
          </a:ln>
        </p:spPr>
        <p:txBody>
          <a:bodyPr lIns="0" tIns="0" rIns="0" bIns="0" anchor="ctr"/>
          <a:lstStyle/>
          <a:p>
            <a:pPr lvl="0"/>
            <a:endParaRPr sz="1500">
              <a:latin typeface="Roboto Light"/>
              <a:cs typeface="Roboto Light"/>
            </a:endParaRPr>
          </a:p>
        </p:txBody>
      </p:sp>
      <p:sp>
        <p:nvSpPr>
          <p:cNvPr id="12" name="Shape 418"/>
          <p:cNvSpPr/>
          <p:nvPr/>
        </p:nvSpPr>
        <p:spPr>
          <a:xfrm>
            <a:off x="1914455" y="1424963"/>
            <a:ext cx="988571" cy="1432755"/>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chemeClr val="accent3"/>
          </a:solidFill>
          <a:ln w="12700">
            <a:miter lim="400000"/>
          </a:ln>
        </p:spPr>
        <p:txBody>
          <a:bodyPr lIns="0" tIns="0" rIns="0" bIns="0" anchor="ctr"/>
          <a:lstStyle/>
          <a:p>
            <a:pPr lvl="0"/>
            <a:endParaRPr sz="1500">
              <a:latin typeface="Roboto Light"/>
              <a:cs typeface="Roboto Light"/>
            </a:endParaRPr>
          </a:p>
        </p:txBody>
      </p:sp>
      <p:sp>
        <p:nvSpPr>
          <p:cNvPr id="15" name="Shape 421"/>
          <p:cNvSpPr/>
          <p:nvPr/>
        </p:nvSpPr>
        <p:spPr>
          <a:xfrm>
            <a:off x="2350703" y="1861213"/>
            <a:ext cx="1305620" cy="981200"/>
          </a:xfrm>
          <a:custGeom>
            <a:avLst/>
            <a:gdLst/>
            <a:ahLst/>
            <a:cxnLst>
              <a:cxn ang="0">
                <a:pos x="wd2" y="hd2"/>
              </a:cxn>
              <a:cxn ang="5400000">
                <a:pos x="wd2" y="hd2"/>
              </a:cxn>
              <a:cxn ang="10800000">
                <a:pos x="wd2" y="hd2"/>
              </a:cxn>
              <a:cxn ang="16200000">
                <a:pos x="wd2" y="hd2"/>
              </a:cxn>
            </a:cxnLst>
            <a:rect l="0" t="0" r="r" b="b"/>
            <a:pathLst>
              <a:path w="21352" h="21262" extrusionOk="0">
                <a:moveTo>
                  <a:pt x="5710" y="11576"/>
                </a:moveTo>
                <a:cubicBezTo>
                  <a:pt x="6698" y="8629"/>
                  <a:pt x="8149" y="5247"/>
                  <a:pt x="10670" y="4029"/>
                </a:cubicBezTo>
                <a:cubicBezTo>
                  <a:pt x="13039" y="2724"/>
                  <a:pt x="16479" y="3585"/>
                  <a:pt x="17930" y="7135"/>
                </a:cubicBezTo>
                <a:cubicBezTo>
                  <a:pt x="19525" y="10576"/>
                  <a:pt x="18368" y="14953"/>
                  <a:pt x="16331" y="17019"/>
                </a:cubicBezTo>
                <a:cubicBezTo>
                  <a:pt x="14274" y="19303"/>
                  <a:pt x="11337" y="19277"/>
                  <a:pt x="8918" y="18937"/>
                </a:cubicBezTo>
                <a:cubicBezTo>
                  <a:pt x="6417" y="18494"/>
                  <a:pt x="4518" y="18599"/>
                  <a:pt x="3232" y="18989"/>
                </a:cubicBezTo>
                <a:cubicBezTo>
                  <a:pt x="1948" y="19346"/>
                  <a:pt x="1277" y="19988"/>
                  <a:pt x="1262" y="19886"/>
                </a:cubicBezTo>
                <a:cubicBezTo>
                  <a:pt x="1203" y="19818"/>
                  <a:pt x="1958" y="19369"/>
                  <a:pt x="2834" y="18074"/>
                </a:cubicBezTo>
                <a:cubicBezTo>
                  <a:pt x="3731" y="16794"/>
                  <a:pt x="4750" y="14668"/>
                  <a:pt x="5710" y="11576"/>
                </a:cubicBezTo>
                <a:close/>
                <a:moveTo>
                  <a:pt x="8717" y="20158"/>
                </a:moveTo>
                <a:cubicBezTo>
                  <a:pt x="10208" y="20646"/>
                  <a:pt x="11747" y="21252"/>
                  <a:pt x="13358" y="21260"/>
                </a:cubicBezTo>
                <a:cubicBezTo>
                  <a:pt x="14955" y="21290"/>
                  <a:pt x="16625" y="20723"/>
                  <a:pt x="18040" y="19357"/>
                </a:cubicBezTo>
                <a:cubicBezTo>
                  <a:pt x="19452" y="18016"/>
                  <a:pt x="20610" y="15876"/>
                  <a:pt x="21095" y="13302"/>
                </a:cubicBezTo>
                <a:cubicBezTo>
                  <a:pt x="21586" y="10753"/>
                  <a:pt x="21404" y="7770"/>
                  <a:pt x="20291" y="5329"/>
                </a:cubicBezTo>
                <a:cubicBezTo>
                  <a:pt x="19252" y="2831"/>
                  <a:pt x="17393" y="1131"/>
                  <a:pt x="15482" y="421"/>
                </a:cubicBezTo>
                <a:cubicBezTo>
                  <a:pt x="13557" y="-310"/>
                  <a:pt x="11580" y="-51"/>
                  <a:pt x="9997" y="899"/>
                </a:cubicBezTo>
                <a:cubicBezTo>
                  <a:pt x="8397" y="1840"/>
                  <a:pt x="7191" y="3472"/>
                  <a:pt x="6412" y="5319"/>
                </a:cubicBezTo>
                <a:cubicBezTo>
                  <a:pt x="5612" y="7172"/>
                  <a:pt x="5239" y="9241"/>
                  <a:pt x="4812" y="11196"/>
                </a:cubicBezTo>
                <a:cubicBezTo>
                  <a:pt x="4122" y="15142"/>
                  <a:pt x="3090" y="17657"/>
                  <a:pt x="1944" y="19011"/>
                </a:cubicBezTo>
                <a:cubicBezTo>
                  <a:pt x="800" y="20368"/>
                  <a:pt x="-14" y="20823"/>
                  <a:pt x="1" y="20851"/>
                </a:cubicBezTo>
                <a:cubicBezTo>
                  <a:pt x="12" y="20882"/>
                  <a:pt x="716" y="20176"/>
                  <a:pt x="2174" y="19556"/>
                </a:cubicBezTo>
                <a:cubicBezTo>
                  <a:pt x="3633" y="18904"/>
                  <a:pt x="5793" y="18976"/>
                  <a:pt x="8717" y="20158"/>
                </a:cubicBezTo>
                <a:close/>
              </a:path>
            </a:pathLst>
          </a:custGeom>
          <a:solidFill>
            <a:schemeClr val="accent4"/>
          </a:solidFill>
          <a:ln w="12700">
            <a:miter lim="400000"/>
          </a:ln>
        </p:spPr>
        <p:txBody>
          <a:bodyPr lIns="0" tIns="0" rIns="0" bIns="0" anchor="ctr"/>
          <a:lstStyle/>
          <a:p>
            <a:pPr lvl="0"/>
            <a:endParaRPr sz="1500">
              <a:latin typeface="Roboto Light"/>
              <a:cs typeface="Roboto Light"/>
            </a:endParaRPr>
          </a:p>
        </p:txBody>
      </p:sp>
      <p:sp>
        <p:nvSpPr>
          <p:cNvPr id="18" name="Shape 424"/>
          <p:cNvSpPr/>
          <p:nvPr/>
        </p:nvSpPr>
        <p:spPr>
          <a:xfrm>
            <a:off x="2350703" y="2733712"/>
            <a:ext cx="1305614" cy="981203"/>
          </a:xfrm>
          <a:custGeom>
            <a:avLst/>
            <a:gdLst/>
            <a:ahLst/>
            <a:cxnLst>
              <a:cxn ang="0">
                <a:pos x="wd2" y="hd2"/>
              </a:cxn>
              <a:cxn ang="5400000">
                <a:pos x="wd2" y="hd2"/>
              </a:cxn>
              <a:cxn ang="10800000">
                <a:pos x="wd2" y="hd2"/>
              </a:cxn>
              <a:cxn ang="16200000">
                <a:pos x="wd2" y="hd2"/>
              </a:cxn>
            </a:cxnLst>
            <a:rect l="0" t="0" r="r" b="b"/>
            <a:pathLst>
              <a:path w="21352" h="21262" extrusionOk="0">
                <a:moveTo>
                  <a:pt x="8917" y="2323"/>
                </a:moveTo>
                <a:cubicBezTo>
                  <a:pt x="11336" y="1983"/>
                  <a:pt x="14273" y="1957"/>
                  <a:pt x="16329" y="4241"/>
                </a:cubicBezTo>
                <a:cubicBezTo>
                  <a:pt x="18366" y="6308"/>
                  <a:pt x="19524" y="10685"/>
                  <a:pt x="17928" y="14126"/>
                </a:cubicBezTo>
                <a:cubicBezTo>
                  <a:pt x="16478" y="17676"/>
                  <a:pt x="13038" y="18536"/>
                  <a:pt x="10669" y="17232"/>
                </a:cubicBezTo>
                <a:cubicBezTo>
                  <a:pt x="8148" y="16014"/>
                  <a:pt x="6697" y="12631"/>
                  <a:pt x="5709" y="9685"/>
                </a:cubicBezTo>
                <a:cubicBezTo>
                  <a:pt x="4749" y="6593"/>
                  <a:pt x="3730" y="4467"/>
                  <a:pt x="2833" y="3186"/>
                </a:cubicBezTo>
                <a:cubicBezTo>
                  <a:pt x="1957" y="1892"/>
                  <a:pt x="1202" y="1442"/>
                  <a:pt x="1261" y="1375"/>
                </a:cubicBezTo>
                <a:cubicBezTo>
                  <a:pt x="1276" y="1273"/>
                  <a:pt x="1947" y="1914"/>
                  <a:pt x="3231" y="2272"/>
                </a:cubicBezTo>
                <a:cubicBezTo>
                  <a:pt x="4517" y="2661"/>
                  <a:pt x="6416" y="2767"/>
                  <a:pt x="8917" y="2323"/>
                </a:cubicBezTo>
                <a:close/>
                <a:moveTo>
                  <a:pt x="4811" y="10065"/>
                </a:moveTo>
                <a:cubicBezTo>
                  <a:pt x="5238" y="12020"/>
                  <a:pt x="5611" y="14089"/>
                  <a:pt x="6411" y="15942"/>
                </a:cubicBezTo>
                <a:cubicBezTo>
                  <a:pt x="7190" y="17789"/>
                  <a:pt x="8396" y="19421"/>
                  <a:pt x="9996" y="20363"/>
                </a:cubicBezTo>
                <a:cubicBezTo>
                  <a:pt x="11578" y="21312"/>
                  <a:pt x="13556" y="21571"/>
                  <a:pt x="15481" y="20840"/>
                </a:cubicBezTo>
                <a:cubicBezTo>
                  <a:pt x="17392" y="20130"/>
                  <a:pt x="19251" y="18429"/>
                  <a:pt x="20290" y="15932"/>
                </a:cubicBezTo>
                <a:cubicBezTo>
                  <a:pt x="21403" y="13490"/>
                  <a:pt x="21585" y="10507"/>
                  <a:pt x="21093" y="7959"/>
                </a:cubicBezTo>
                <a:cubicBezTo>
                  <a:pt x="20609" y="5385"/>
                  <a:pt x="19450" y="3245"/>
                  <a:pt x="18039" y="1904"/>
                </a:cubicBezTo>
                <a:cubicBezTo>
                  <a:pt x="16623" y="538"/>
                  <a:pt x="14954" y="-29"/>
                  <a:pt x="13357" y="1"/>
                </a:cubicBezTo>
                <a:cubicBezTo>
                  <a:pt x="11746" y="9"/>
                  <a:pt x="10207" y="615"/>
                  <a:pt x="8716" y="1103"/>
                </a:cubicBezTo>
                <a:cubicBezTo>
                  <a:pt x="5792" y="2284"/>
                  <a:pt x="3632" y="2357"/>
                  <a:pt x="2174" y="1720"/>
                </a:cubicBezTo>
                <a:cubicBezTo>
                  <a:pt x="715" y="1085"/>
                  <a:pt x="11" y="378"/>
                  <a:pt x="0" y="409"/>
                </a:cubicBezTo>
                <a:cubicBezTo>
                  <a:pt x="-15" y="437"/>
                  <a:pt x="799" y="893"/>
                  <a:pt x="1933" y="2256"/>
                </a:cubicBezTo>
                <a:cubicBezTo>
                  <a:pt x="3089" y="3604"/>
                  <a:pt x="4121" y="6119"/>
                  <a:pt x="4811" y="10065"/>
                </a:cubicBezTo>
                <a:close/>
              </a:path>
            </a:pathLst>
          </a:custGeom>
          <a:solidFill>
            <a:schemeClr val="accent5"/>
          </a:solidFill>
          <a:ln w="12700">
            <a:miter lim="400000"/>
          </a:ln>
        </p:spPr>
        <p:txBody>
          <a:bodyPr lIns="0" tIns="0" rIns="0" bIns="0" anchor="ctr"/>
          <a:lstStyle/>
          <a:p>
            <a:pPr lvl="0"/>
            <a:endParaRPr sz="1500">
              <a:latin typeface="Roboto Light"/>
              <a:cs typeface="Roboto Light"/>
            </a:endParaRPr>
          </a:p>
        </p:txBody>
      </p:sp>
      <p:sp>
        <p:nvSpPr>
          <p:cNvPr id="21" name="Shape 427"/>
          <p:cNvSpPr/>
          <p:nvPr/>
        </p:nvSpPr>
        <p:spPr>
          <a:xfrm>
            <a:off x="1914455" y="2720288"/>
            <a:ext cx="988571" cy="1432770"/>
          </a:xfrm>
          <a:custGeom>
            <a:avLst/>
            <a:gdLst/>
            <a:ahLst/>
            <a:cxnLst>
              <a:cxn ang="0">
                <a:pos x="wd2" y="hd2"/>
              </a:cxn>
              <a:cxn ang="5400000">
                <a:pos x="wd2" y="hd2"/>
              </a:cxn>
              <a:cxn ang="10800000">
                <a:pos x="wd2" y="hd2"/>
              </a:cxn>
              <a:cxn ang="16200000">
                <a:pos x="wd2" y="hd2"/>
              </a:cxn>
            </a:cxnLst>
            <a:rect l="0" t="0" r="r" b="b"/>
            <a:pathLst>
              <a:path w="21221" h="21560" extrusionOk="0">
                <a:moveTo>
                  <a:pt x="14822" y="7771"/>
                </a:moveTo>
                <a:cubicBezTo>
                  <a:pt x="16702" y="9581"/>
                  <a:pt x="18651" y="11912"/>
                  <a:pt x="18041" y="14344"/>
                </a:cubicBezTo>
                <a:cubicBezTo>
                  <a:pt x="17605" y="16684"/>
                  <a:pt x="14610" y="19126"/>
                  <a:pt x="10611" y="19050"/>
                </a:cubicBezTo>
                <a:cubicBezTo>
                  <a:pt x="6612" y="19126"/>
                  <a:pt x="3617" y="16684"/>
                  <a:pt x="3181" y="14344"/>
                </a:cubicBezTo>
                <a:cubicBezTo>
                  <a:pt x="2572" y="11912"/>
                  <a:pt x="4521" y="9581"/>
                  <a:pt x="6401" y="7771"/>
                </a:cubicBezTo>
                <a:cubicBezTo>
                  <a:pt x="8423" y="5931"/>
                  <a:pt x="9579" y="4382"/>
                  <a:pt x="10089" y="3222"/>
                </a:cubicBezTo>
                <a:cubicBezTo>
                  <a:pt x="10624" y="2075"/>
                  <a:pt x="10514" y="1317"/>
                  <a:pt x="10611" y="1341"/>
                </a:cubicBezTo>
                <a:cubicBezTo>
                  <a:pt x="10708" y="1317"/>
                  <a:pt x="10598" y="2075"/>
                  <a:pt x="11134" y="3222"/>
                </a:cubicBezTo>
                <a:cubicBezTo>
                  <a:pt x="11644" y="4382"/>
                  <a:pt x="12800" y="5931"/>
                  <a:pt x="14822" y="7771"/>
                </a:cubicBezTo>
                <a:close/>
                <a:moveTo>
                  <a:pt x="5485" y="7186"/>
                </a:moveTo>
                <a:cubicBezTo>
                  <a:pt x="4088" y="8206"/>
                  <a:pt x="2558" y="9222"/>
                  <a:pt x="1493" y="10503"/>
                </a:cubicBezTo>
                <a:cubicBezTo>
                  <a:pt x="420" y="11765"/>
                  <a:pt x="-189" y="13292"/>
                  <a:pt x="53" y="14894"/>
                </a:cubicBezTo>
                <a:cubicBezTo>
                  <a:pt x="278" y="16485"/>
                  <a:pt x="1353" y="18151"/>
                  <a:pt x="3244" y="19431"/>
                </a:cubicBezTo>
                <a:cubicBezTo>
                  <a:pt x="5108" y="20707"/>
                  <a:pt x="7786" y="21598"/>
                  <a:pt x="10611" y="21559"/>
                </a:cubicBezTo>
                <a:cubicBezTo>
                  <a:pt x="13436" y="21598"/>
                  <a:pt x="16115" y="20707"/>
                  <a:pt x="17979" y="19431"/>
                </a:cubicBezTo>
                <a:cubicBezTo>
                  <a:pt x="19869" y="18150"/>
                  <a:pt x="20944" y="16485"/>
                  <a:pt x="21169" y="14894"/>
                </a:cubicBezTo>
                <a:cubicBezTo>
                  <a:pt x="21411" y="13292"/>
                  <a:pt x="20803" y="11765"/>
                  <a:pt x="19729" y="10502"/>
                </a:cubicBezTo>
                <a:cubicBezTo>
                  <a:pt x="18664" y="9222"/>
                  <a:pt x="17134" y="8205"/>
                  <a:pt x="15737" y="7186"/>
                </a:cubicBezTo>
                <a:cubicBezTo>
                  <a:pt x="12805" y="5267"/>
                  <a:pt x="11324" y="3571"/>
                  <a:pt x="10914" y="2188"/>
                </a:cubicBezTo>
                <a:cubicBezTo>
                  <a:pt x="10501" y="805"/>
                  <a:pt x="10645" y="-2"/>
                  <a:pt x="10611" y="0"/>
                </a:cubicBezTo>
                <a:cubicBezTo>
                  <a:pt x="10578" y="-2"/>
                  <a:pt x="10721" y="805"/>
                  <a:pt x="10296" y="2182"/>
                </a:cubicBezTo>
                <a:cubicBezTo>
                  <a:pt x="9898" y="3571"/>
                  <a:pt x="8418" y="5267"/>
                  <a:pt x="5485" y="7186"/>
                </a:cubicBezTo>
                <a:close/>
              </a:path>
            </a:pathLst>
          </a:custGeom>
          <a:solidFill>
            <a:schemeClr val="accent6"/>
          </a:solidFill>
          <a:ln w="12700">
            <a:miter lim="400000"/>
          </a:ln>
        </p:spPr>
        <p:txBody>
          <a:bodyPr lIns="0" tIns="0" rIns="0" bIns="0" anchor="ctr"/>
          <a:lstStyle/>
          <a:p>
            <a:pPr lvl="0"/>
            <a:endParaRPr sz="1500">
              <a:latin typeface="Roboto Light"/>
              <a:cs typeface="Roboto Light"/>
            </a:endParaRPr>
          </a:p>
        </p:txBody>
      </p:sp>
      <p:sp>
        <p:nvSpPr>
          <p:cNvPr id="22" name="Shape 429"/>
          <p:cNvSpPr/>
          <p:nvPr/>
        </p:nvSpPr>
        <p:spPr>
          <a:xfrm>
            <a:off x="1162764" y="2733711"/>
            <a:ext cx="1305610" cy="981209"/>
          </a:xfrm>
          <a:custGeom>
            <a:avLst/>
            <a:gdLst/>
            <a:ahLst/>
            <a:cxnLst>
              <a:cxn ang="0">
                <a:pos x="wd2" y="hd2"/>
              </a:cxn>
              <a:cxn ang="5400000">
                <a:pos x="wd2" y="hd2"/>
              </a:cxn>
              <a:cxn ang="10800000">
                <a:pos x="wd2" y="hd2"/>
              </a:cxn>
              <a:cxn ang="16200000">
                <a:pos x="wd2" y="hd2"/>
              </a:cxn>
            </a:cxnLst>
            <a:rect l="0" t="0" r="r" b="b"/>
            <a:pathLst>
              <a:path w="21352" h="21262" extrusionOk="0">
                <a:moveTo>
                  <a:pt x="18120" y="2272"/>
                </a:moveTo>
                <a:cubicBezTo>
                  <a:pt x="19404" y="1914"/>
                  <a:pt x="20075" y="1273"/>
                  <a:pt x="20090" y="1375"/>
                </a:cubicBezTo>
                <a:cubicBezTo>
                  <a:pt x="20149" y="1442"/>
                  <a:pt x="19394" y="1892"/>
                  <a:pt x="18518" y="3186"/>
                </a:cubicBezTo>
                <a:cubicBezTo>
                  <a:pt x="17621" y="4467"/>
                  <a:pt x="16602" y="6593"/>
                  <a:pt x="15642" y="9685"/>
                </a:cubicBezTo>
                <a:cubicBezTo>
                  <a:pt x="14654" y="12631"/>
                  <a:pt x="13203" y="16014"/>
                  <a:pt x="10682" y="17232"/>
                </a:cubicBezTo>
                <a:cubicBezTo>
                  <a:pt x="8313" y="18536"/>
                  <a:pt x="4873" y="17676"/>
                  <a:pt x="3422" y="14126"/>
                </a:cubicBezTo>
                <a:cubicBezTo>
                  <a:pt x="1827" y="10685"/>
                  <a:pt x="2985" y="6308"/>
                  <a:pt x="5021" y="4241"/>
                </a:cubicBezTo>
                <a:cubicBezTo>
                  <a:pt x="7078" y="1957"/>
                  <a:pt x="10015" y="1983"/>
                  <a:pt x="12434" y="2323"/>
                </a:cubicBezTo>
                <a:cubicBezTo>
                  <a:pt x="14935" y="2767"/>
                  <a:pt x="16834" y="2662"/>
                  <a:pt x="18120" y="2272"/>
                </a:cubicBezTo>
                <a:close/>
                <a:moveTo>
                  <a:pt x="19418" y="2256"/>
                </a:moveTo>
                <a:cubicBezTo>
                  <a:pt x="20552" y="893"/>
                  <a:pt x="21366" y="437"/>
                  <a:pt x="21351" y="409"/>
                </a:cubicBezTo>
                <a:cubicBezTo>
                  <a:pt x="21341" y="378"/>
                  <a:pt x="20635" y="1085"/>
                  <a:pt x="19177" y="1720"/>
                </a:cubicBezTo>
                <a:cubicBezTo>
                  <a:pt x="17719" y="2357"/>
                  <a:pt x="15559" y="2284"/>
                  <a:pt x="12635" y="1103"/>
                </a:cubicBezTo>
                <a:cubicBezTo>
                  <a:pt x="11144" y="615"/>
                  <a:pt x="9605" y="9"/>
                  <a:pt x="7994" y="1"/>
                </a:cubicBezTo>
                <a:cubicBezTo>
                  <a:pt x="6397" y="-29"/>
                  <a:pt x="4728" y="538"/>
                  <a:pt x="3312" y="1904"/>
                </a:cubicBezTo>
                <a:cubicBezTo>
                  <a:pt x="1901" y="3245"/>
                  <a:pt x="742" y="5385"/>
                  <a:pt x="258" y="7959"/>
                </a:cubicBezTo>
                <a:cubicBezTo>
                  <a:pt x="-234" y="10507"/>
                  <a:pt x="-52" y="13490"/>
                  <a:pt x="1061" y="15932"/>
                </a:cubicBezTo>
                <a:cubicBezTo>
                  <a:pt x="2100" y="18429"/>
                  <a:pt x="3959" y="20130"/>
                  <a:pt x="5870" y="20840"/>
                </a:cubicBezTo>
                <a:cubicBezTo>
                  <a:pt x="7795" y="21571"/>
                  <a:pt x="9773" y="21312"/>
                  <a:pt x="11355" y="20363"/>
                </a:cubicBezTo>
                <a:cubicBezTo>
                  <a:pt x="12955" y="19421"/>
                  <a:pt x="14161" y="17789"/>
                  <a:pt x="14940" y="15942"/>
                </a:cubicBezTo>
                <a:cubicBezTo>
                  <a:pt x="15740" y="14089"/>
                  <a:pt x="16113" y="12020"/>
                  <a:pt x="16540" y="10065"/>
                </a:cubicBezTo>
                <a:cubicBezTo>
                  <a:pt x="17230" y="6119"/>
                  <a:pt x="18262" y="3604"/>
                  <a:pt x="19418" y="2256"/>
                </a:cubicBezTo>
                <a:close/>
              </a:path>
            </a:pathLst>
          </a:custGeom>
          <a:solidFill>
            <a:schemeClr val="accent1"/>
          </a:solidFill>
          <a:ln w="12700">
            <a:miter lim="400000"/>
          </a:ln>
        </p:spPr>
        <p:txBody>
          <a:bodyPr lIns="0" tIns="0" rIns="0" bIns="0" anchor="ctr"/>
          <a:lstStyle/>
          <a:p>
            <a:pPr lvl="0"/>
            <a:endParaRPr sz="1500">
              <a:latin typeface="Roboto Light"/>
              <a:cs typeface="Roboto Ligh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0329" y="1835684"/>
            <a:ext cx="288000" cy="2880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779" y="2237570"/>
            <a:ext cx="288000" cy="28800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4709" y="3029413"/>
            <a:ext cx="288000" cy="288000"/>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5259" y="3443687"/>
            <a:ext cx="288000" cy="288000"/>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896" y="3042050"/>
            <a:ext cx="288000" cy="288000"/>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609" y="2205500"/>
            <a:ext cx="288000" cy="288000"/>
          </a:xfrm>
          <a:prstGeom prst="rect">
            <a:avLst/>
          </a:prstGeom>
        </p:spPr>
      </p:pic>
      <p:sp>
        <p:nvSpPr>
          <p:cNvPr id="65" name="Shape 7547"/>
          <p:cNvSpPr/>
          <p:nvPr/>
        </p:nvSpPr>
        <p:spPr>
          <a:xfrm>
            <a:off x="4571682" y="1351043"/>
            <a:ext cx="1204798" cy="214902"/>
          </a:xfrm>
          <a:prstGeom prst="roundRect">
            <a:avLst>
              <a:gd name="adj" fmla="val 11081"/>
            </a:avLst>
          </a:pr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66" name="Shape 7548"/>
          <p:cNvSpPr/>
          <p:nvPr/>
        </p:nvSpPr>
        <p:spPr>
          <a:xfrm>
            <a:off x="4671882" y="1348836"/>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Performance</a:t>
            </a:r>
            <a:endParaRPr sz="900" dirty="0">
              <a:latin typeface="Roboto Light"/>
              <a:ea typeface="Open Sans" panose="020B0606030504020204" pitchFamily="34" charset="0"/>
              <a:cs typeface="Roboto Light"/>
            </a:endParaRPr>
          </a:p>
        </p:txBody>
      </p:sp>
      <p:sp>
        <p:nvSpPr>
          <p:cNvPr id="67" name="Shape 7549"/>
          <p:cNvSpPr/>
          <p:nvPr/>
        </p:nvSpPr>
        <p:spPr>
          <a:xfrm>
            <a:off x="4571682" y="2445715"/>
            <a:ext cx="1204798" cy="214902"/>
          </a:xfrm>
          <a:prstGeom prst="roundRect">
            <a:avLst>
              <a:gd name="adj" fmla="val 11081"/>
            </a:avLst>
          </a:pr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68" name="Shape 7550"/>
          <p:cNvSpPr/>
          <p:nvPr/>
        </p:nvSpPr>
        <p:spPr>
          <a:xfrm>
            <a:off x="4671882" y="2443507"/>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Security</a:t>
            </a:r>
            <a:endParaRPr sz="900" dirty="0">
              <a:latin typeface="Roboto Light"/>
              <a:ea typeface="Open Sans" panose="020B0606030504020204" pitchFamily="34" charset="0"/>
              <a:cs typeface="Roboto Light"/>
            </a:endParaRPr>
          </a:p>
        </p:txBody>
      </p:sp>
      <p:sp>
        <p:nvSpPr>
          <p:cNvPr id="69" name="Shape 7551"/>
          <p:cNvSpPr/>
          <p:nvPr/>
        </p:nvSpPr>
        <p:spPr>
          <a:xfrm>
            <a:off x="4571682" y="3550932"/>
            <a:ext cx="1204798" cy="214902"/>
          </a:xfrm>
          <a:prstGeom prst="roundRect">
            <a:avLst>
              <a:gd name="adj" fmla="val 11081"/>
            </a:avLst>
          </a:prstGeom>
          <a:solidFill>
            <a:schemeClr val="accent4"/>
          </a:solidFill>
          <a:ln w="12700">
            <a:miter lim="400000"/>
          </a:ln>
        </p:spPr>
        <p:txBody>
          <a:bodyPr lIns="14288" tIns="14288" rIns="14288" bIns="14288" anchor="ctr"/>
          <a:lstStyle/>
          <a:p>
            <a:endParaRPr sz="1500">
              <a:latin typeface="Roboto Light"/>
              <a:cs typeface="Roboto Light"/>
            </a:endParaRPr>
          </a:p>
        </p:txBody>
      </p:sp>
      <p:sp>
        <p:nvSpPr>
          <p:cNvPr id="70" name="Shape 7552"/>
          <p:cNvSpPr/>
          <p:nvPr/>
        </p:nvSpPr>
        <p:spPr>
          <a:xfrm>
            <a:off x="4671882" y="3548725"/>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Protection</a:t>
            </a:r>
            <a:endParaRPr sz="900" dirty="0">
              <a:latin typeface="Roboto Light"/>
              <a:ea typeface="Open Sans" panose="020B0606030504020204" pitchFamily="34" charset="0"/>
              <a:cs typeface="Roboto Light"/>
            </a:endParaRPr>
          </a:p>
        </p:txBody>
      </p:sp>
      <p:sp>
        <p:nvSpPr>
          <p:cNvPr id="71" name="Shape 7553"/>
          <p:cNvSpPr/>
          <p:nvPr/>
        </p:nvSpPr>
        <p:spPr>
          <a:xfrm>
            <a:off x="6746165" y="1351043"/>
            <a:ext cx="1204798" cy="214902"/>
          </a:xfrm>
          <a:prstGeom prst="roundRect">
            <a:avLst>
              <a:gd name="adj" fmla="val 11081"/>
            </a:avLst>
          </a:prstGeom>
          <a:solidFill>
            <a:srgbClr val="FFE40D"/>
          </a:solidFill>
          <a:ln w="12700">
            <a:miter lim="400000"/>
          </a:ln>
        </p:spPr>
        <p:txBody>
          <a:bodyPr lIns="14288" tIns="14288" rIns="14288" bIns="14288" anchor="ctr"/>
          <a:lstStyle/>
          <a:p>
            <a:endParaRPr sz="1500">
              <a:latin typeface="Roboto Light"/>
              <a:cs typeface="Roboto Light"/>
            </a:endParaRPr>
          </a:p>
        </p:txBody>
      </p:sp>
      <p:sp>
        <p:nvSpPr>
          <p:cNvPr id="72" name="Shape 7554"/>
          <p:cNvSpPr/>
          <p:nvPr/>
        </p:nvSpPr>
        <p:spPr>
          <a:xfrm>
            <a:off x="6846365" y="1348836"/>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Efficiency</a:t>
            </a:r>
            <a:endParaRPr sz="900" dirty="0">
              <a:latin typeface="Roboto Light"/>
              <a:ea typeface="Open Sans" panose="020B0606030504020204" pitchFamily="34" charset="0"/>
              <a:cs typeface="Roboto Light"/>
            </a:endParaRPr>
          </a:p>
        </p:txBody>
      </p:sp>
      <p:sp>
        <p:nvSpPr>
          <p:cNvPr id="73" name="Shape 7555"/>
          <p:cNvSpPr/>
          <p:nvPr/>
        </p:nvSpPr>
        <p:spPr>
          <a:xfrm>
            <a:off x="6746165" y="2445715"/>
            <a:ext cx="1204798" cy="214902"/>
          </a:xfrm>
          <a:prstGeom prst="roundRect">
            <a:avLst>
              <a:gd name="adj" fmla="val 11081"/>
            </a:avLst>
          </a:prstGeom>
          <a:solidFill>
            <a:schemeClr val="accent6"/>
          </a:solidFill>
          <a:ln w="12700">
            <a:miter lim="400000"/>
          </a:ln>
        </p:spPr>
        <p:txBody>
          <a:bodyPr lIns="14288" tIns="14288" rIns="14288" bIns="14288" anchor="ctr"/>
          <a:lstStyle/>
          <a:p>
            <a:endParaRPr sz="1500">
              <a:latin typeface="Roboto Light"/>
              <a:cs typeface="Roboto Light"/>
            </a:endParaRPr>
          </a:p>
        </p:txBody>
      </p:sp>
      <p:sp>
        <p:nvSpPr>
          <p:cNvPr id="74" name="Shape 7556"/>
          <p:cNvSpPr/>
          <p:nvPr/>
        </p:nvSpPr>
        <p:spPr>
          <a:xfrm>
            <a:off x="6846365" y="2443507"/>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Management</a:t>
            </a:r>
            <a:endParaRPr sz="900" dirty="0">
              <a:latin typeface="Roboto Light"/>
              <a:ea typeface="Open Sans" panose="020B0606030504020204" pitchFamily="34" charset="0"/>
              <a:cs typeface="Roboto Light"/>
            </a:endParaRPr>
          </a:p>
        </p:txBody>
      </p:sp>
      <p:sp>
        <p:nvSpPr>
          <p:cNvPr id="75" name="Shape 7557"/>
          <p:cNvSpPr/>
          <p:nvPr/>
        </p:nvSpPr>
        <p:spPr>
          <a:xfrm>
            <a:off x="6746165" y="3550932"/>
            <a:ext cx="1204798" cy="214902"/>
          </a:xfrm>
          <a:prstGeom prst="roundRect">
            <a:avLst>
              <a:gd name="adj" fmla="val 11081"/>
            </a:avLst>
          </a:pr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76" name="Shape 7558"/>
          <p:cNvSpPr/>
          <p:nvPr/>
        </p:nvSpPr>
        <p:spPr>
          <a:xfrm>
            <a:off x="6846365" y="3548725"/>
            <a:ext cx="927987" cy="19910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lstStyle>
            <a:lvl1pPr algn="l">
              <a:lnSpc>
                <a:spcPct val="150000"/>
              </a:lnSpc>
              <a:defRPr sz="2300">
                <a:solidFill>
                  <a:srgbClr val="FFFFFF"/>
                </a:solidFill>
              </a:defRPr>
            </a:lvl1pPr>
          </a:lstStyle>
          <a:p>
            <a:r>
              <a:rPr lang="x-none" sz="900" dirty="0" smtClean="0">
                <a:latin typeface="Roboto Light"/>
                <a:ea typeface="Open Sans" panose="020B0606030504020204" pitchFamily="34" charset="0"/>
                <a:cs typeface="Roboto Light"/>
              </a:rPr>
              <a:t>Compatibility</a:t>
            </a:r>
            <a:endParaRPr sz="900" dirty="0">
              <a:latin typeface="Roboto Light"/>
              <a:ea typeface="Open Sans" panose="020B0606030504020204" pitchFamily="34" charset="0"/>
              <a:cs typeface="Roboto Light"/>
            </a:endParaRPr>
          </a:p>
        </p:txBody>
      </p:sp>
      <p:sp>
        <p:nvSpPr>
          <p:cNvPr id="77" name="Shape 7560"/>
          <p:cNvSpPr/>
          <p:nvPr/>
        </p:nvSpPr>
        <p:spPr>
          <a:xfrm>
            <a:off x="4551776" y="2698510"/>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SED, ISE, CHAP/Mutual CHAP, iSCSI F</a:t>
            </a:r>
            <a:r>
              <a:rPr lang="en-US" sz="800" dirty="0" smtClean="0">
                <a:solidFill>
                  <a:schemeClr val="bg2"/>
                </a:solidFill>
                <a:latin typeface="Roboto Light"/>
                <a:ea typeface="Open Sans" panose="020B0606030504020204" pitchFamily="34" charset="0"/>
                <a:cs typeface="Roboto Light"/>
              </a:rPr>
              <a:t>o</a:t>
            </a:r>
            <a:r>
              <a:rPr lang="x-none" sz="800" dirty="0" smtClean="0">
                <a:solidFill>
                  <a:schemeClr val="bg2"/>
                </a:solidFill>
                <a:latin typeface="Roboto Light"/>
                <a:ea typeface="Open Sans" panose="020B0606030504020204" pitchFamily="34" charset="0"/>
                <a:cs typeface="Roboto Light"/>
              </a:rPr>
              <a:t>rce Field, Access Control. </a:t>
            </a:r>
            <a:endParaRPr sz="800" dirty="0">
              <a:solidFill>
                <a:schemeClr val="bg2"/>
              </a:solidFill>
              <a:latin typeface="Roboto Light"/>
              <a:ea typeface="Open Sans" panose="020B0606030504020204" pitchFamily="34" charset="0"/>
              <a:cs typeface="Roboto Light"/>
            </a:endParaRPr>
          </a:p>
        </p:txBody>
      </p:sp>
      <p:sp>
        <p:nvSpPr>
          <p:cNvPr id="78" name="Shape 7561"/>
          <p:cNvSpPr/>
          <p:nvPr/>
        </p:nvSpPr>
        <p:spPr>
          <a:xfrm>
            <a:off x="4551776" y="3800805"/>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Storage Pools – RAID, Migration, Copy/Moving, Roaming, Fast Rebuild. </a:t>
            </a:r>
          </a:p>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Backup - Writeable Snapshot, Volume Cloning, Remote Replication, Traffic Shaping, SRM, Configuration Backup/Restoration, Volume Restoration.</a:t>
            </a:r>
            <a:endParaRPr sz="800" dirty="0">
              <a:solidFill>
                <a:schemeClr val="bg2"/>
              </a:solidFill>
              <a:latin typeface="Roboto Light"/>
              <a:ea typeface="Open Sans" panose="020B0606030504020204" pitchFamily="34" charset="0"/>
              <a:cs typeface="Roboto Light"/>
            </a:endParaRPr>
          </a:p>
        </p:txBody>
      </p:sp>
      <p:sp>
        <p:nvSpPr>
          <p:cNvPr id="79" name="Shape 7562"/>
          <p:cNvSpPr/>
          <p:nvPr/>
        </p:nvSpPr>
        <p:spPr>
          <a:xfrm>
            <a:off x="6725956" y="1596214"/>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Space – Thin Provisioning.</a:t>
            </a:r>
          </a:p>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Power – Automatic Disk Spindown, Wake-on-LAN, Wake-on-SAS, Smart Boot-Up.</a:t>
            </a:r>
            <a:endParaRPr sz="800" dirty="0">
              <a:solidFill>
                <a:schemeClr val="bg2"/>
              </a:solidFill>
              <a:latin typeface="Roboto Light"/>
              <a:ea typeface="Open Sans" panose="020B0606030504020204" pitchFamily="34" charset="0"/>
              <a:cs typeface="Roboto Light"/>
            </a:endParaRPr>
          </a:p>
        </p:txBody>
      </p:sp>
      <p:sp>
        <p:nvSpPr>
          <p:cNvPr id="80" name="Shape 7563"/>
          <p:cNvSpPr/>
          <p:nvPr/>
        </p:nvSpPr>
        <p:spPr>
          <a:xfrm>
            <a:off x="6725956" y="2698510"/>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Central Management, API, CLI, LCM, Console, Secure Telnet, Secure Web UI, Wizards, Instant Configuration, Performance Monitor, Batch HDD Firmware Upgrade.</a:t>
            </a:r>
            <a:endParaRPr sz="800" dirty="0">
              <a:solidFill>
                <a:schemeClr val="bg2"/>
              </a:solidFill>
              <a:latin typeface="Roboto Light"/>
              <a:ea typeface="Open Sans" panose="020B0606030504020204" pitchFamily="34" charset="0"/>
              <a:cs typeface="Roboto Light"/>
            </a:endParaRPr>
          </a:p>
        </p:txBody>
      </p:sp>
      <p:sp>
        <p:nvSpPr>
          <p:cNvPr id="81" name="Shape 7564"/>
          <p:cNvSpPr/>
          <p:nvPr/>
        </p:nvSpPr>
        <p:spPr>
          <a:xfrm>
            <a:off x="6725956" y="3800805"/>
            <a:ext cx="2016000" cy="72000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lnSpc>
                <a:spcPct val="120000"/>
              </a:lnSpc>
              <a:spcBef>
                <a:spcPts val="2500"/>
              </a:spcBef>
              <a:defRPr sz="2000"/>
            </a:lvl1pPr>
          </a:lstStyle>
          <a:p>
            <a:pPr>
              <a:lnSpc>
                <a:spcPts val="1125"/>
              </a:lnSpc>
              <a:spcBef>
                <a:spcPts val="0"/>
              </a:spcBef>
            </a:pPr>
            <a:r>
              <a:rPr lang="x-none" sz="800" dirty="0" smtClean="0">
                <a:solidFill>
                  <a:schemeClr val="bg2"/>
                </a:solidFill>
                <a:latin typeface="Roboto Light"/>
                <a:ea typeface="Open Sans" panose="020B0606030504020204" pitchFamily="34" charset="0"/>
                <a:cs typeface="Roboto Light"/>
              </a:rPr>
              <a:t>Up-to-Date OS, Browser, HBA, Switch, HDD/SSD, Virtualization.</a:t>
            </a:r>
            <a:endParaRPr sz="800" dirty="0">
              <a:solidFill>
                <a:schemeClr val="bg2"/>
              </a:solidFill>
              <a:latin typeface="Roboto Light"/>
              <a:ea typeface="Open Sans" panose="020B0606030504020204" pitchFamily="34" charset="0"/>
              <a:cs typeface="Roboto Light"/>
            </a:endParaRPr>
          </a:p>
        </p:txBody>
      </p:sp>
      <p:sp>
        <p:nvSpPr>
          <p:cNvPr id="82" name="Text Placeholder 3"/>
          <p:cNvSpPr txBox="1">
            <a:spLocks/>
          </p:cNvSpPr>
          <p:nvPr/>
        </p:nvSpPr>
        <p:spPr>
          <a:xfrm>
            <a:off x="4540234" y="1604295"/>
            <a:ext cx="2016000" cy="720000"/>
          </a:xfrm>
          <a:prstGeom prst="rect">
            <a:avLst/>
          </a:prstGeom>
        </p:spPr>
        <p:txBody>
          <a:bodyPr lIns="36000" tIns="18000" rIns="36000" bIns="18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00" dirty="0">
                <a:solidFill>
                  <a:schemeClr val="bg2"/>
                </a:solidFill>
                <a:latin typeface="Roboto Light"/>
                <a:cs typeface="Roboto Light"/>
              </a:rPr>
              <a:t>Automatic Storage </a:t>
            </a:r>
            <a:r>
              <a:rPr lang="en-US" sz="800" dirty="0" smtClean="0">
                <a:solidFill>
                  <a:schemeClr val="bg2"/>
                </a:solidFill>
                <a:latin typeface="Roboto Light"/>
                <a:cs typeface="Roboto Light"/>
              </a:rPr>
              <a:t>Tiering, SSD Caching, Hardware </a:t>
            </a:r>
            <a:r>
              <a:rPr lang="en-US" sz="800" dirty="0">
                <a:solidFill>
                  <a:schemeClr val="bg2"/>
                </a:solidFill>
                <a:latin typeface="Roboto Light"/>
                <a:cs typeface="Roboto Light"/>
              </a:rPr>
              <a:t>Offload </a:t>
            </a:r>
            <a:r>
              <a:rPr lang="en-US" sz="800" dirty="0" smtClean="0">
                <a:solidFill>
                  <a:schemeClr val="bg2"/>
                </a:solidFill>
                <a:latin typeface="Roboto Light"/>
                <a:cs typeface="Roboto Light"/>
              </a:rPr>
              <a:t>Engine, Hardware </a:t>
            </a:r>
            <a:r>
              <a:rPr lang="en-US" sz="800" dirty="0">
                <a:solidFill>
                  <a:schemeClr val="bg2"/>
                </a:solidFill>
                <a:latin typeface="Roboto Light"/>
                <a:cs typeface="Roboto Light"/>
              </a:rPr>
              <a:t>RAID </a:t>
            </a:r>
            <a:r>
              <a:rPr lang="en-US" sz="800" dirty="0" smtClean="0">
                <a:solidFill>
                  <a:schemeClr val="bg2"/>
                </a:solidFill>
                <a:latin typeface="Roboto Light"/>
                <a:cs typeface="Roboto Light"/>
              </a:rPr>
              <a:t>Engine, ODX, VAAI.</a:t>
            </a:r>
            <a:endParaRPr lang="en-US" sz="800" dirty="0">
              <a:solidFill>
                <a:schemeClr val="bg2"/>
              </a:solidFill>
              <a:latin typeface="Roboto Light"/>
              <a:cs typeface="Roboto Light"/>
            </a:endParaRPr>
          </a:p>
        </p:txBody>
      </p:sp>
    </p:spTree>
    <p:extLst>
      <p:ext uri="{BB962C8B-B14F-4D97-AF65-F5344CB8AC3E}">
        <p14:creationId xmlns:p14="http://schemas.microsoft.com/office/powerpoint/2010/main" val="39884074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18" presetClass="entr" presetSubtype="3"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strips(upRight)">
                                      <p:cBhvr>
                                        <p:cTn id="14" dur="500"/>
                                        <p:tgtEl>
                                          <p:spTgt spid="15"/>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Right)">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par>
                                <p:cTn id="24" presetID="18" presetClass="entr" presetSubtype="9"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upLeft)">
                                      <p:cBhvr>
                                        <p:cTn id="26" dur="5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par>
                                <p:cTn id="45" presetID="3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1000" fill="hold"/>
                                        <p:tgtEl>
                                          <p:spTgt spid="59"/>
                                        </p:tgtEl>
                                        <p:attrNameLst>
                                          <p:attrName>ppt_w</p:attrName>
                                        </p:attrNameLst>
                                      </p:cBhvr>
                                      <p:tavLst>
                                        <p:tav tm="0">
                                          <p:val>
                                            <p:fltVal val="0"/>
                                          </p:val>
                                        </p:tav>
                                        <p:tav tm="100000">
                                          <p:val>
                                            <p:strVal val="#ppt_w"/>
                                          </p:val>
                                        </p:tav>
                                      </p:tavLst>
                                    </p:anim>
                                    <p:anim calcmode="lin" valueType="num">
                                      <p:cBhvr>
                                        <p:cTn id="48" dur="1000" fill="hold"/>
                                        <p:tgtEl>
                                          <p:spTgt spid="59"/>
                                        </p:tgtEl>
                                        <p:attrNameLst>
                                          <p:attrName>ppt_h</p:attrName>
                                        </p:attrNameLst>
                                      </p:cBhvr>
                                      <p:tavLst>
                                        <p:tav tm="0">
                                          <p:val>
                                            <p:fltVal val="0"/>
                                          </p:val>
                                        </p:tav>
                                        <p:tav tm="100000">
                                          <p:val>
                                            <p:strVal val="#ppt_h"/>
                                          </p:val>
                                        </p:tav>
                                      </p:tavLst>
                                    </p:anim>
                                    <p:anim calcmode="lin" valueType="num">
                                      <p:cBhvr>
                                        <p:cTn id="49" dur="1000" fill="hold"/>
                                        <p:tgtEl>
                                          <p:spTgt spid="59"/>
                                        </p:tgtEl>
                                        <p:attrNameLst>
                                          <p:attrName>style.rotation</p:attrName>
                                        </p:attrNameLst>
                                      </p:cBhvr>
                                      <p:tavLst>
                                        <p:tav tm="0">
                                          <p:val>
                                            <p:fltVal val="90"/>
                                          </p:val>
                                        </p:tav>
                                        <p:tav tm="100000">
                                          <p:val>
                                            <p:fltVal val="0"/>
                                          </p:val>
                                        </p:tav>
                                      </p:tavLst>
                                    </p:anim>
                                    <p:animEffect transition="in" filter="fade">
                                      <p:cBhvr>
                                        <p:cTn id="50" dur="1000"/>
                                        <p:tgtEl>
                                          <p:spTgt spid="59"/>
                                        </p:tgtEl>
                                      </p:cBhvr>
                                    </p:animEffect>
                                  </p:childTnLst>
                                </p:cTn>
                              </p:par>
                              <p:par>
                                <p:cTn id="51" presetID="3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p:cTn id="53" dur="1000" fill="hold"/>
                                        <p:tgtEl>
                                          <p:spTgt spid="60"/>
                                        </p:tgtEl>
                                        <p:attrNameLst>
                                          <p:attrName>ppt_w</p:attrName>
                                        </p:attrNameLst>
                                      </p:cBhvr>
                                      <p:tavLst>
                                        <p:tav tm="0">
                                          <p:val>
                                            <p:fltVal val="0"/>
                                          </p:val>
                                        </p:tav>
                                        <p:tav tm="100000">
                                          <p:val>
                                            <p:strVal val="#ppt_w"/>
                                          </p:val>
                                        </p:tav>
                                      </p:tavLst>
                                    </p:anim>
                                    <p:anim calcmode="lin" valueType="num">
                                      <p:cBhvr>
                                        <p:cTn id="54" dur="1000" fill="hold"/>
                                        <p:tgtEl>
                                          <p:spTgt spid="60"/>
                                        </p:tgtEl>
                                        <p:attrNameLst>
                                          <p:attrName>ppt_h</p:attrName>
                                        </p:attrNameLst>
                                      </p:cBhvr>
                                      <p:tavLst>
                                        <p:tav tm="0">
                                          <p:val>
                                            <p:fltVal val="0"/>
                                          </p:val>
                                        </p:tav>
                                        <p:tav tm="100000">
                                          <p:val>
                                            <p:strVal val="#ppt_h"/>
                                          </p:val>
                                        </p:tav>
                                      </p:tavLst>
                                    </p:anim>
                                    <p:anim calcmode="lin" valueType="num">
                                      <p:cBhvr>
                                        <p:cTn id="55" dur="1000" fill="hold"/>
                                        <p:tgtEl>
                                          <p:spTgt spid="60"/>
                                        </p:tgtEl>
                                        <p:attrNameLst>
                                          <p:attrName>style.rotation</p:attrName>
                                        </p:attrNameLst>
                                      </p:cBhvr>
                                      <p:tavLst>
                                        <p:tav tm="0">
                                          <p:val>
                                            <p:fltVal val="90"/>
                                          </p:val>
                                        </p:tav>
                                        <p:tav tm="100000">
                                          <p:val>
                                            <p:fltVal val="0"/>
                                          </p:val>
                                        </p:tav>
                                      </p:tavLst>
                                    </p:anim>
                                    <p:animEffect transition="in" filter="fade">
                                      <p:cBhvr>
                                        <p:cTn id="56" dur="1000"/>
                                        <p:tgtEl>
                                          <p:spTgt spid="60"/>
                                        </p:tgtEl>
                                      </p:cBhvr>
                                    </p:animEffect>
                                  </p:childTnLst>
                                </p:cTn>
                              </p:par>
                              <p:par>
                                <p:cTn id="57" presetID="3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1000" fill="hold"/>
                                        <p:tgtEl>
                                          <p:spTgt spid="61"/>
                                        </p:tgtEl>
                                        <p:attrNameLst>
                                          <p:attrName>ppt_w</p:attrName>
                                        </p:attrNameLst>
                                      </p:cBhvr>
                                      <p:tavLst>
                                        <p:tav tm="0">
                                          <p:val>
                                            <p:fltVal val="0"/>
                                          </p:val>
                                        </p:tav>
                                        <p:tav tm="100000">
                                          <p:val>
                                            <p:strVal val="#ppt_w"/>
                                          </p:val>
                                        </p:tav>
                                      </p:tavLst>
                                    </p:anim>
                                    <p:anim calcmode="lin" valueType="num">
                                      <p:cBhvr>
                                        <p:cTn id="60" dur="1000" fill="hold"/>
                                        <p:tgtEl>
                                          <p:spTgt spid="61"/>
                                        </p:tgtEl>
                                        <p:attrNameLst>
                                          <p:attrName>ppt_h</p:attrName>
                                        </p:attrNameLst>
                                      </p:cBhvr>
                                      <p:tavLst>
                                        <p:tav tm="0">
                                          <p:val>
                                            <p:fltVal val="0"/>
                                          </p:val>
                                        </p:tav>
                                        <p:tav tm="100000">
                                          <p:val>
                                            <p:strVal val="#ppt_h"/>
                                          </p:val>
                                        </p:tav>
                                      </p:tavLst>
                                    </p:anim>
                                    <p:anim calcmode="lin" valueType="num">
                                      <p:cBhvr>
                                        <p:cTn id="61" dur="1000" fill="hold"/>
                                        <p:tgtEl>
                                          <p:spTgt spid="61"/>
                                        </p:tgtEl>
                                        <p:attrNameLst>
                                          <p:attrName>style.rotation</p:attrName>
                                        </p:attrNameLst>
                                      </p:cBhvr>
                                      <p:tavLst>
                                        <p:tav tm="0">
                                          <p:val>
                                            <p:fltVal val="90"/>
                                          </p:val>
                                        </p:tav>
                                        <p:tav tm="100000">
                                          <p:val>
                                            <p:fltVal val="0"/>
                                          </p:val>
                                        </p:tav>
                                      </p:tavLst>
                                    </p:anim>
                                    <p:animEffect transition="in" filter="fade">
                                      <p:cBhvr>
                                        <p:cTn id="62" dur="1000"/>
                                        <p:tgtEl>
                                          <p:spTgt spid="61"/>
                                        </p:tgtEl>
                                      </p:cBhvr>
                                    </p:animEffect>
                                  </p:childTnLst>
                                </p:cTn>
                              </p:par>
                            </p:childTnLst>
                          </p:cTn>
                        </p:par>
                        <p:par>
                          <p:cTn id="63" fill="hold">
                            <p:stCondLst>
                              <p:cond delay="1500"/>
                            </p:stCondLst>
                            <p:childTnLst>
                              <p:par>
                                <p:cTn id="64" presetID="47" presetClass="entr" presetSubtype="0" fill="hold" grpId="0"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1000"/>
                                        <p:tgtEl>
                                          <p:spTgt spid="65"/>
                                        </p:tgtEl>
                                      </p:cBhvr>
                                    </p:animEffect>
                                    <p:anim calcmode="lin" valueType="num">
                                      <p:cBhvr>
                                        <p:cTn id="67" dur="1000" fill="hold"/>
                                        <p:tgtEl>
                                          <p:spTgt spid="65"/>
                                        </p:tgtEl>
                                        <p:attrNameLst>
                                          <p:attrName>ppt_x</p:attrName>
                                        </p:attrNameLst>
                                      </p:cBhvr>
                                      <p:tavLst>
                                        <p:tav tm="0">
                                          <p:val>
                                            <p:strVal val="#ppt_x"/>
                                          </p:val>
                                        </p:tav>
                                        <p:tav tm="100000">
                                          <p:val>
                                            <p:strVal val="#ppt_x"/>
                                          </p:val>
                                        </p:tav>
                                      </p:tavLst>
                                    </p:anim>
                                    <p:anim calcmode="lin" valueType="num">
                                      <p:cBhvr>
                                        <p:cTn id="68" dur="1000" fill="hold"/>
                                        <p:tgtEl>
                                          <p:spTgt spid="6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1000"/>
                                        <p:tgtEl>
                                          <p:spTgt spid="71"/>
                                        </p:tgtEl>
                                      </p:cBhvr>
                                    </p:animEffect>
                                    <p:anim calcmode="lin" valueType="num">
                                      <p:cBhvr>
                                        <p:cTn id="72" dur="1000" fill="hold"/>
                                        <p:tgtEl>
                                          <p:spTgt spid="71"/>
                                        </p:tgtEl>
                                        <p:attrNameLst>
                                          <p:attrName>ppt_x</p:attrName>
                                        </p:attrNameLst>
                                      </p:cBhvr>
                                      <p:tavLst>
                                        <p:tav tm="0">
                                          <p:val>
                                            <p:strVal val="#ppt_x"/>
                                          </p:val>
                                        </p:tav>
                                        <p:tav tm="100000">
                                          <p:val>
                                            <p:strVal val="#ppt_x"/>
                                          </p:val>
                                        </p:tav>
                                      </p:tavLst>
                                    </p:anim>
                                    <p:anim calcmode="lin" valueType="num">
                                      <p:cBhvr>
                                        <p:cTn id="73" dur="1000" fill="hold"/>
                                        <p:tgtEl>
                                          <p:spTgt spid="71"/>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anim calcmode="lin" valueType="num">
                                      <p:cBhvr>
                                        <p:cTn id="77" dur="1000" fill="hold"/>
                                        <p:tgtEl>
                                          <p:spTgt spid="67"/>
                                        </p:tgtEl>
                                        <p:attrNameLst>
                                          <p:attrName>ppt_x</p:attrName>
                                        </p:attrNameLst>
                                      </p:cBhvr>
                                      <p:tavLst>
                                        <p:tav tm="0">
                                          <p:val>
                                            <p:strVal val="#ppt_x"/>
                                          </p:val>
                                        </p:tav>
                                        <p:tav tm="100000">
                                          <p:val>
                                            <p:strVal val="#ppt_x"/>
                                          </p:val>
                                        </p:tav>
                                      </p:tavLst>
                                    </p:anim>
                                    <p:anim calcmode="lin" valueType="num">
                                      <p:cBhvr>
                                        <p:cTn id="78" dur="1000" fill="hold"/>
                                        <p:tgtEl>
                                          <p:spTgt spid="6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anim calcmode="lin" valueType="num">
                                      <p:cBhvr>
                                        <p:cTn id="82" dur="1000" fill="hold"/>
                                        <p:tgtEl>
                                          <p:spTgt spid="69"/>
                                        </p:tgtEl>
                                        <p:attrNameLst>
                                          <p:attrName>ppt_x</p:attrName>
                                        </p:attrNameLst>
                                      </p:cBhvr>
                                      <p:tavLst>
                                        <p:tav tm="0">
                                          <p:val>
                                            <p:strVal val="#ppt_x"/>
                                          </p:val>
                                        </p:tav>
                                        <p:tav tm="100000">
                                          <p:val>
                                            <p:strVal val="#ppt_x"/>
                                          </p:val>
                                        </p:tav>
                                      </p:tavLst>
                                    </p:anim>
                                    <p:anim calcmode="lin" valueType="num">
                                      <p:cBhvr>
                                        <p:cTn id="83" dur="1000" fill="hold"/>
                                        <p:tgtEl>
                                          <p:spTgt spid="69"/>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1000"/>
                                        <p:tgtEl>
                                          <p:spTgt spid="73"/>
                                        </p:tgtEl>
                                      </p:cBhvr>
                                    </p:animEffect>
                                    <p:anim calcmode="lin" valueType="num">
                                      <p:cBhvr>
                                        <p:cTn id="87" dur="1000" fill="hold"/>
                                        <p:tgtEl>
                                          <p:spTgt spid="73"/>
                                        </p:tgtEl>
                                        <p:attrNameLst>
                                          <p:attrName>ppt_x</p:attrName>
                                        </p:attrNameLst>
                                      </p:cBhvr>
                                      <p:tavLst>
                                        <p:tav tm="0">
                                          <p:val>
                                            <p:strVal val="#ppt_x"/>
                                          </p:val>
                                        </p:tav>
                                        <p:tav tm="100000">
                                          <p:val>
                                            <p:strVal val="#ppt_x"/>
                                          </p:val>
                                        </p:tav>
                                      </p:tavLst>
                                    </p:anim>
                                    <p:anim calcmode="lin" valueType="num">
                                      <p:cBhvr>
                                        <p:cTn id="88" dur="1000" fill="hold"/>
                                        <p:tgtEl>
                                          <p:spTgt spid="73"/>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fade">
                                      <p:cBhvr>
                                        <p:cTn id="91" dur="1000"/>
                                        <p:tgtEl>
                                          <p:spTgt spid="75"/>
                                        </p:tgtEl>
                                      </p:cBhvr>
                                    </p:animEffect>
                                    <p:anim calcmode="lin" valueType="num">
                                      <p:cBhvr>
                                        <p:cTn id="92" dur="1000" fill="hold"/>
                                        <p:tgtEl>
                                          <p:spTgt spid="75"/>
                                        </p:tgtEl>
                                        <p:attrNameLst>
                                          <p:attrName>ppt_x</p:attrName>
                                        </p:attrNameLst>
                                      </p:cBhvr>
                                      <p:tavLst>
                                        <p:tav tm="0">
                                          <p:val>
                                            <p:strVal val="#ppt_x"/>
                                          </p:val>
                                        </p:tav>
                                        <p:tav tm="100000">
                                          <p:val>
                                            <p:strVal val="#ppt_x"/>
                                          </p:val>
                                        </p:tav>
                                      </p:tavLst>
                                    </p:anim>
                                    <p:anim calcmode="lin" valueType="num">
                                      <p:cBhvr>
                                        <p:cTn id="93" dur="1000" fill="hold"/>
                                        <p:tgtEl>
                                          <p:spTgt spid="75"/>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1000"/>
                                        <p:tgtEl>
                                          <p:spTgt spid="66"/>
                                        </p:tgtEl>
                                      </p:cBhvr>
                                    </p:animEffect>
                                    <p:anim calcmode="lin" valueType="num">
                                      <p:cBhvr>
                                        <p:cTn id="97" dur="1000" fill="hold"/>
                                        <p:tgtEl>
                                          <p:spTgt spid="66"/>
                                        </p:tgtEl>
                                        <p:attrNameLst>
                                          <p:attrName>ppt_x</p:attrName>
                                        </p:attrNameLst>
                                      </p:cBhvr>
                                      <p:tavLst>
                                        <p:tav tm="0">
                                          <p:val>
                                            <p:strVal val="#ppt_x"/>
                                          </p:val>
                                        </p:tav>
                                        <p:tav tm="100000">
                                          <p:val>
                                            <p:strVal val="#ppt_x"/>
                                          </p:val>
                                        </p:tav>
                                      </p:tavLst>
                                    </p:anim>
                                    <p:anim calcmode="lin" valueType="num">
                                      <p:cBhvr>
                                        <p:cTn id="98" dur="1000" fill="hold"/>
                                        <p:tgtEl>
                                          <p:spTgt spid="6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82">
                                            <p:txEl>
                                              <p:pRg st="0" end="0"/>
                                            </p:txEl>
                                          </p:spTgt>
                                        </p:tgtEl>
                                        <p:attrNameLst>
                                          <p:attrName>style.visibility</p:attrName>
                                        </p:attrNameLst>
                                      </p:cBhvr>
                                      <p:to>
                                        <p:strVal val="visible"/>
                                      </p:to>
                                    </p:set>
                                    <p:animEffect transition="in" filter="fade">
                                      <p:cBhvr>
                                        <p:cTn id="101" dur="1000"/>
                                        <p:tgtEl>
                                          <p:spTgt spid="82">
                                            <p:txEl>
                                              <p:pRg st="0" end="0"/>
                                            </p:txEl>
                                          </p:spTgt>
                                        </p:tgtEl>
                                      </p:cBhvr>
                                    </p:animEffect>
                                    <p:anim calcmode="lin" valueType="num">
                                      <p:cBhvr>
                                        <p:cTn id="102" dur="10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103" dur="1000" fill="hold"/>
                                        <p:tgtEl>
                                          <p:spTgt spid="82">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1000"/>
                                        <p:tgtEl>
                                          <p:spTgt spid="72"/>
                                        </p:tgtEl>
                                      </p:cBhvr>
                                    </p:animEffect>
                                    <p:anim calcmode="lin" valueType="num">
                                      <p:cBhvr>
                                        <p:cTn id="107" dur="1000" fill="hold"/>
                                        <p:tgtEl>
                                          <p:spTgt spid="72"/>
                                        </p:tgtEl>
                                        <p:attrNameLst>
                                          <p:attrName>ppt_x</p:attrName>
                                        </p:attrNameLst>
                                      </p:cBhvr>
                                      <p:tavLst>
                                        <p:tav tm="0">
                                          <p:val>
                                            <p:strVal val="#ppt_x"/>
                                          </p:val>
                                        </p:tav>
                                        <p:tav tm="100000">
                                          <p:val>
                                            <p:strVal val="#ppt_x"/>
                                          </p:val>
                                        </p:tav>
                                      </p:tavLst>
                                    </p:anim>
                                    <p:anim calcmode="lin" valueType="num">
                                      <p:cBhvr>
                                        <p:cTn id="108" dur="1000" fill="hold"/>
                                        <p:tgtEl>
                                          <p:spTgt spid="72"/>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animEffect transition="in" filter="fade">
                                      <p:cBhvr>
                                        <p:cTn id="111" dur="1000"/>
                                        <p:tgtEl>
                                          <p:spTgt spid="79"/>
                                        </p:tgtEl>
                                      </p:cBhvr>
                                    </p:animEffect>
                                    <p:anim calcmode="lin" valueType="num">
                                      <p:cBhvr>
                                        <p:cTn id="112" dur="1000" fill="hold"/>
                                        <p:tgtEl>
                                          <p:spTgt spid="79"/>
                                        </p:tgtEl>
                                        <p:attrNameLst>
                                          <p:attrName>ppt_x</p:attrName>
                                        </p:attrNameLst>
                                      </p:cBhvr>
                                      <p:tavLst>
                                        <p:tav tm="0">
                                          <p:val>
                                            <p:strVal val="#ppt_x"/>
                                          </p:val>
                                        </p:tav>
                                        <p:tav tm="100000">
                                          <p:val>
                                            <p:strVal val="#ppt_x"/>
                                          </p:val>
                                        </p:tav>
                                      </p:tavLst>
                                    </p:anim>
                                    <p:anim calcmode="lin" valueType="num">
                                      <p:cBhvr>
                                        <p:cTn id="113" dur="1000" fill="hold"/>
                                        <p:tgtEl>
                                          <p:spTgt spid="79"/>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1000"/>
                                        <p:tgtEl>
                                          <p:spTgt spid="68"/>
                                        </p:tgtEl>
                                      </p:cBhvr>
                                    </p:animEffect>
                                    <p:anim calcmode="lin" valueType="num">
                                      <p:cBhvr>
                                        <p:cTn id="117" dur="1000" fill="hold"/>
                                        <p:tgtEl>
                                          <p:spTgt spid="68"/>
                                        </p:tgtEl>
                                        <p:attrNameLst>
                                          <p:attrName>ppt_x</p:attrName>
                                        </p:attrNameLst>
                                      </p:cBhvr>
                                      <p:tavLst>
                                        <p:tav tm="0">
                                          <p:val>
                                            <p:strVal val="#ppt_x"/>
                                          </p:val>
                                        </p:tav>
                                        <p:tav tm="100000">
                                          <p:val>
                                            <p:strVal val="#ppt_x"/>
                                          </p:val>
                                        </p:tav>
                                      </p:tavLst>
                                    </p:anim>
                                    <p:anim calcmode="lin" valueType="num">
                                      <p:cBhvr>
                                        <p:cTn id="118" dur="1000" fill="hold"/>
                                        <p:tgtEl>
                                          <p:spTgt spid="68"/>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1000"/>
                                        <p:tgtEl>
                                          <p:spTgt spid="77"/>
                                        </p:tgtEl>
                                      </p:cBhvr>
                                    </p:animEffect>
                                    <p:anim calcmode="lin" valueType="num">
                                      <p:cBhvr>
                                        <p:cTn id="122" dur="1000" fill="hold"/>
                                        <p:tgtEl>
                                          <p:spTgt spid="77"/>
                                        </p:tgtEl>
                                        <p:attrNameLst>
                                          <p:attrName>ppt_x</p:attrName>
                                        </p:attrNameLst>
                                      </p:cBhvr>
                                      <p:tavLst>
                                        <p:tav tm="0">
                                          <p:val>
                                            <p:strVal val="#ppt_x"/>
                                          </p:val>
                                        </p:tav>
                                        <p:tav tm="100000">
                                          <p:val>
                                            <p:strVal val="#ppt_x"/>
                                          </p:val>
                                        </p:tav>
                                      </p:tavLst>
                                    </p:anim>
                                    <p:anim calcmode="lin" valueType="num">
                                      <p:cBhvr>
                                        <p:cTn id="123" dur="1000" fill="hold"/>
                                        <p:tgtEl>
                                          <p:spTgt spid="7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fade">
                                      <p:cBhvr>
                                        <p:cTn id="126" dur="1000"/>
                                        <p:tgtEl>
                                          <p:spTgt spid="74"/>
                                        </p:tgtEl>
                                      </p:cBhvr>
                                    </p:animEffect>
                                    <p:anim calcmode="lin" valueType="num">
                                      <p:cBhvr>
                                        <p:cTn id="127" dur="1000" fill="hold"/>
                                        <p:tgtEl>
                                          <p:spTgt spid="74"/>
                                        </p:tgtEl>
                                        <p:attrNameLst>
                                          <p:attrName>ppt_x</p:attrName>
                                        </p:attrNameLst>
                                      </p:cBhvr>
                                      <p:tavLst>
                                        <p:tav tm="0">
                                          <p:val>
                                            <p:strVal val="#ppt_x"/>
                                          </p:val>
                                        </p:tav>
                                        <p:tav tm="100000">
                                          <p:val>
                                            <p:strVal val="#ppt_x"/>
                                          </p:val>
                                        </p:tav>
                                      </p:tavLst>
                                    </p:anim>
                                    <p:anim calcmode="lin" valueType="num">
                                      <p:cBhvr>
                                        <p:cTn id="128" dur="1000" fill="hold"/>
                                        <p:tgtEl>
                                          <p:spTgt spid="7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Effect transition="in" filter="fade">
                                      <p:cBhvr>
                                        <p:cTn id="131" dur="1000"/>
                                        <p:tgtEl>
                                          <p:spTgt spid="80"/>
                                        </p:tgtEl>
                                      </p:cBhvr>
                                    </p:animEffect>
                                    <p:anim calcmode="lin" valueType="num">
                                      <p:cBhvr>
                                        <p:cTn id="132" dur="1000" fill="hold"/>
                                        <p:tgtEl>
                                          <p:spTgt spid="80"/>
                                        </p:tgtEl>
                                        <p:attrNameLst>
                                          <p:attrName>ppt_x</p:attrName>
                                        </p:attrNameLst>
                                      </p:cBhvr>
                                      <p:tavLst>
                                        <p:tav tm="0">
                                          <p:val>
                                            <p:strVal val="#ppt_x"/>
                                          </p:val>
                                        </p:tav>
                                        <p:tav tm="100000">
                                          <p:val>
                                            <p:strVal val="#ppt_x"/>
                                          </p:val>
                                        </p:tav>
                                      </p:tavLst>
                                    </p:anim>
                                    <p:anim calcmode="lin" valueType="num">
                                      <p:cBhvr>
                                        <p:cTn id="133" dur="1000" fill="hold"/>
                                        <p:tgtEl>
                                          <p:spTgt spid="80"/>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70"/>
                                        </p:tgtEl>
                                        <p:attrNameLst>
                                          <p:attrName>style.visibility</p:attrName>
                                        </p:attrNameLst>
                                      </p:cBhvr>
                                      <p:to>
                                        <p:strVal val="visible"/>
                                      </p:to>
                                    </p:set>
                                    <p:animEffect transition="in" filter="fade">
                                      <p:cBhvr>
                                        <p:cTn id="136" dur="1000"/>
                                        <p:tgtEl>
                                          <p:spTgt spid="70"/>
                                        </p:tgtEl>
                                      </p:cBhvr>
                                    </p:animEffect>
                                    <p:anim calcmode="lin" valueType="num">
                                      <p:cBhvr>
                                        <p:cTn id="137" dur="1000" fill="hold"/>
                                        <p:tgtEl>
                                          <p:spTgt spid="70"/>
                                        </p:tgtEl>
                                        <p:attrNameLst>
                                          <p:attrName>ppt_x</p:attrName>
                                        </p:attrNameLst>
                                      </p:cBhvr>
                                      <p:tavLst>
                                        <p:tav tm="0">
                                          <p:val>
                                            <p:strVal val="#ppt_x"/>
                                          </p:val>
                                        </p:tav>
                                        <p:tav tm="100000">
                                          <p:val>
                                            <p:strVal val="#ppt_x"/>
                                          </p:val>
                                        </p:tav>
                                      </p:tavLst>
                                    </p:anim>
                                    <p:anim calcmode="lin" valueType="num">
                                      <p:cBhvr>
                                        <p:cTn id="138" dur="1000" fill="hold"/>
                                        <p:tgtEl>
                                          <p:spTgt spid="7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78"/>
                                        </p:tgtEl>
                                        <p:attrNameLst>
                                          <p:attrName>style.visibility</p:attrName>
                                        </p:attrNameLst>
                                      </p:cBhvr>
                                      <p:to>
                                        <p:strVal val="visible"/>
                                      </p:to>
                                    </p:set>
                                    <p:animEffect transition="in" filter="fade">
                                      <p:cBhvr>
                                        <p:cTn id="141" dur="1000"/>
                                        <p:tgtEl>
                                          <p:spTgt spid="78"/>
                                        </p:tgtEl>
                                      </p:cBhvr>
                                    </p:animEffect>
                                    <p:anim calcmode="lin" valueType="num">
                                      <p:cBhvr>
                                        <p:cTn id="142" dur="1000" fill="hold"/>
                                        <p:tgtEl>
                                          <p:spTgt spid="78"/>
                                        </p:tgtEl>
                                        <p:attrNameLst>
                                          <p:attrName>ppt_x</p:attrName>
                                        </p:attrNameLst>
                                      </p:cBhvr>
                                      <p:tavLst>
                                        <p:tav tm="0">
                                          <p:val>
                                            <p:strVal val="#ppt_x"/>
                                          </p:val>
                                        </p:tav>
                                        <p:tav tm="100000">
                                          <p:val>
                                            <p:strVal val="#ppt_x"/>
                                          </p:val>
                                        </p:tav>
                                      </p:tavLst>
                                    </p:anim>
                                    <p:anim calcmode="lin" valueType="num">
                                      <p:cBhvr>
                                        <p:cTn id="143" dur="1000" fill="hold"/>
                                        <p:tgtEl>
                                          <p:spTgt spid="78"/>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76"/>
                                        </p:tgtEl>
                                        <p:attrNameLst>
                                          <p:attrName>style.visibility</p:attrName>
                                        </p:attrNameLst>
                                      </p:cBhvr>
                                      <p:to>
                                        <p:strVal val="visible"/>
                                      </p:to>
                                    </p:set>
                                    <p:animEffect transition="in" filter="fade">
                                      <p:cBhvr>
                                        <p:cTn id="146" dur="1000"/>
                                        <p:tgtEl>
                                          <p:spTgt spid="76"/>
                                        </p:tgtEl>
                                      </p:cBhvr>
                                    </p:animEffect>
                                    <p:anim calcmode="lin" valueType="num">
                                      <p:cBhvr>
                                        <p:cTn id="147" dur="1000" fill="hold"/>
                                        <p:tgtEl>
                                          <p:spTgt spid="76"/>
                                        </p:tgtEl>
                                        <p:attrNameLst>
                                          <p:attrName>ppt_x</p:attrName>
                                        </p:attrNameLst>
                                      </p:cBhvr>
                                      <p:tavLst>
                                        <p:tav tm="0">
                                          <p:val>
                                            <p:strVal val="#ppt_x"/>
                                          </p:val>
                                        </p:tav>
                                        <p:tav tm="100000">
                                          <p:val>
                                            <p:strVal val="#ppt_x"/>
                                          </p:val>
                                        </p:tav>
                                      </p:tavLst>
                                    </p:anim>
                                    <p:anim calcmode="lin" valueType="num">
                                      <p:cBhvr>
                                        <p:cTn id="148" dur="1000" fill="hold"/>
                                        <p:tgtEl>
                                          <p:spTgt spid="7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fade">
                                      <p:cBhvr>
                                        <p:cTn id="151" dur="1000"/>
                                        <p:tgtEl>
                                          <p:spTgt spid="81"/>
                                        </p:tgtEl>
                                      </p:cBhvr>
                                    </p:animEffect>
                                    <p:anim calcmode="lin" valueType="num">
                                      <p:cBhvr>
                                        <p:cTn id="152" dur="1000" fill="hold"/>
                                        <p:tgtEl>
                                          <p:spTgt spid="81"/>
                                        </p:tgtEl>
                                        <p:attrNameLst>
                                          <p:attrName>ppt_x</p:attrName>
                                        </p:attrNameLst>
                                      </p:cBhvr>
                                      <p:tavLst>
                                        <p:tav tm="0">
                                          <p:val>
                                            <p:strVal val="#ppt_x"/>
                                          </p:val>
                                        </p:tav>
                                        <p:tav tm="100000">
                                          <p:val>
                                            <p:strVal val="#ppt_x"/>
                                          </p:val>
                                        </p:tav>
                                      </p:tavLst>
                                    </p:anim>
                                    <p:anim calcmode="lin" valueType="num">
                                      <p:cBhvr>
                                        <p:cTn id="15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5" grpId="0" animBg="1"/>
      <p:bldP spid="18" grpId="0" animBg="1"/>
      <p:bldP spid="21" grpId="0" animBg="1"/>
      <p:bldP spid="22"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Automatic </a:t>
            </a:r>
            <a:r>
              <a:rPr lang="en-US" sz="2800" dirty="0">
                <a:latin typeface="Roboto Thin"/>
                <a:cs typeface="Roboto Thin"/>
              </a:rPr>
              <a:t>Storage Tiering (</a:t>
            </a:r>
            <a:r>
              <a:rPr lang="en-US" sz="2800" dirty="0" smtClean="0">
                <a:latin typeface="Roboto Thin"/>
                <a:cs typeface="Roboto Thin"/>
              </a:rPr>
              <a:t>QTiering)</a:t>
            </a:r>
            <a:endParaRPr lang="en-US" sz="2800" dirty="0">
              <a:latin typeface="Roboto Thin"/>
              <a:cs typeface="Roboto Thi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75" name="Group 74"/>
          <p:cNvGrpSpPr/>
          <p:nvPr/>
        </p:nvGrpSpPr>
        <p:grpSpPr>
          <a:xfrm>
            <a:off x="622253" y="1176313"/>
            <a:ext cx="3600000" cy="1080000"/>
            <a:chOff x="622253" y="1176313"/>
            <a:chExt cx="3600000" cy="1080000"/>
          </a:xfrm>
        </p:grpSpPr>
        <p:sp>
          <p:nvSpPr>
            <p:cNvPr id="10" name="Shape 2834"/>
            <p:cNvSpPr>
              <a:spLocks/>
            </p:cNvSpPr>
            <p:nvPr/>
          </p:nvSpPr>
          <p:spPr>
            <a:xfrm>
              <a:off x="622253" y="1176313"/>
              <a:ext cx="3600000" cy="1080000"/>
            </a:xfrm>
            <a:prstGeom prst="roundRect">
              <a:avLst>
                <a:gd name="adj" fmla="val 5069"/>
              </a:avLst>
            </a:prstGeom>
            <a:solidFill>
              <a:srgbClr val="FF5722"/>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Flash</a:t>
              </a:r>
            </a:p>
            <a:p>
              <a:pPr lvl="0" algn="r"/>
              <a:endParaRPr lang="x-none" sz="1500" dirty="0" smtClean="0">
                <a:latin typeface="Roboto Light"/>
                <a:cs typeface="Roboto Light"/>
              </a:endParaRPr>
            </a:p>
            <a:p>
              <a:pPr lvl="0" algn="r"/>
              <a:endParaRPr lang="x-none" sz="1500" dirty="0" smtClean="0">
                <a:latin typeface="Roboto Light"/>
                <a:cs typeface="Roboto Light"/>
              </a:endParaRPr>
            </a:p>
            <a:p>
              <a:pPr lvl="0" algn="r"/>
              <a:r>
                <a:rPr lang="x-none" sz="1400" dirty="0" smtClean="0">
                  <a:solidFill>
                    <a:schemeClr val="tx2"/>
                  </a:solidFill>
                  <a:latin typeface="Roboto Medium"/>
                  <a:cs typeface="Roboto Medium"/>
                </a:rPr>
                <a:t>SAS SSD</a:t>
              </a:r>
              <a:endParaRPr sz="1400" dirty="0">
                <a:solidFill>
                  <a:schemeClr val="tx2"/>
                </a:solidFill>
                <a:latin typeface="Roboto Medium"/>
                <a:cs typeface="Roboto Medium"/>
              </a:endParaRPr>
            </a:p>
          </p:txBody>
        </p:sp>
        <p:pic>
          <p:nvPicPr>
            <p:cNvPr id="74" name="Picture 73"/>
            <p:cNvPicPr>
              <a:picLocks noChangeAspect="1"/>
            </p:cNvPicPr>
            <p:nvPr/>
          </p:nvPicPr>
          <p:blipFill>
            <a:blip r:embed="rId3"/>
            <a:stretch>
              <a:fillRect/>
            </a:stretch>
          </p:blipFill>
          <p:spPr>
            <a:xfrm>
              <a:off x="3800322" y="1639792"/>
              <a:ext cx="360000" cy="360000"/>
            </a:xfrm>
            <a:prstGeom prst="rect">
              <a:avLst/>
            </a:prstGeom>
          </p:spPr>
        </p:pic>
      </p:grpSp>
      <p:grpSp>
        <p:nvGrpSpPr>
          <p:cNvPr id="76" name="Group 75"/>
          <p:cNvGrpSpPr/>
          <p:nvPr/>
        </p:nvGrpSpPr>
        <p:grpSpPr>
          <a:xfrm>
            <a:off x="622252" y="2303913"/>
            <a:ext cx="3600000" cy="1080000"/>
            <a:chOff x="622252" y="2303913"/>
            <a:chExt cx="3600000" cy="1080000"/>
          </a:xfrm>
        </p:grpSpPr>
        <p:sp>
          <p:nvSpPr>
            <p:cNvPr id="8" name="Shape 2829"/>
            <p:cNvSpPr>
              <a:spLocks/>
            </p:cNvSpPr>
            <p:nvPr/>
          </p:nvSpPr>
          <p:spPr>
            <a:xfrm>
              <a:off x="622252" y="2303913"/>
              <a:ext cx="3600000" cy="1080000"/>
            </a:xfrm>
            <a:prstGeom prst="roundRect">
              <a:avLst>
                <a:gd name="adj" fmla="val 5069"/>
              </a:avLst>
            </a:prstGeom>
            <a:solidFill>
              <a:srgbClr val="FFE309"/>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Perfomrance</a:t>
              </a: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15K/10K SAS</a:t>
              </a:r>
              <a:endParaRPr sz="1400" dirty="0">
                <a:solidFill>
                  <a:srgbClr val="FFFFFF"/>
                </a:solidFill>
                <a:latin typeface="Roboto Medium"/>
                <a:cs typeface="Roboto Medium"/>
              </a:endParaRPr>
            </a:p>
          </p:txBody>
        </p:sp>
        <p:pic>
          <p:nvPicPr>
            <p:cNvPr id="72" name="Picture 71"/>
            <p:cNvPicPr>
              <a:picLocks noChangeAspect="1"/>
            </p:cNvPicPr>
            <p:nvPr/>
          </p:nvPicPr>
          <p:blipFill>
            <a:blip r:embed="rId4"/>
            <a:stretch>
              <a:fillRect/>
            </a:stretch>
          </p:blipFill>
          <p:spPr>
            <a:xfrm>
              <a:off x="3800322" y="2771679"/>
              <a:ext cx="360000" cy="360000"/>
            </a:xfrm>
            <a:prstGeom prst="rect">
              <a:avLst/>
            </a:prstGeom>
          </p:spPr>
        </p:pic>
      </p:grpSp>
      <p:grpSp>
        <p:nvGrpSpPr>
          <p:cNvPr id="77" name="Group 76"/>
          <p:cNvGrpSpPr/>
          <p:nvPr/>
        </p:nvGrpSpPr>
        <p:grpSpPr>
          <a:xfrm>
            <a:off x="623410" y="3432533"/>
            <a:ext cx="3600000" cy="1080000"/>
            <a:chOff x="623410" y="3432533"/>
            <a:chExt cx="3600000" cy="1080000"/>
          </a:xfrm>
        </p:grpSpPr>
        <p:sp>
          <p:nvSpPr>
            <p:cNvPr id="9" name="Shape 2833"/>
            <p:cNvSpPr>
              <a:spLocks/>
            </p:cNvSpPr>
            <p:nvPr/>
          </p:nvSpPr>
          <p:spPr>
            <a:xfrm>
              <a:off x="623410" y="3432533"/>
              <a:ext cx="3600000" cy="1080000"/>
            </a:xfrm>
            <a:prstGeom prst="roundRect">
              <a:avLst>
                <a:gd name="adj" fmla="val 5069"/>
              </a:avLst>
            </a:prstGeom>
            <a:solidFill>
              <a:schemeClr val="accent1"/>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Capacity</a:t>
              </a: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NL SAS</a:t>
              </a:r>
              <a:endParaRPr sz="1400" dirty="0">
                <a:solidFill>
                  <a:srgbClr val="FFFFFF"/>
                </a:solidFill>
                <a:latin typeface="Roboto Medium"/>
                <a:cs typeface="Roboto Medium"/>
              </a:endParaRPr>
            </a:p>
          </p:txBody>
        </p:sp>
        <p:pic>
          <p:nvPicPr>
            <p:cNvPr id="73" name="Picture 72"/>
            <p:cNvPicPr>
              <a:picLocks noChangeAspect="1"/>
            </p:cNvPicPr>
            <p:nvPr/>
          </p:nvPicPr>
          <p:blipFill>
            <a:blip r:embed="rId4"/>
            <a:stretch>
              <a:fillRect/>
            </a:stretch>
          </p:blipFill>
          <p:spPr>
            <a:xfrm>
              <a:off x="3800322" y="3898804"/>
              <a:ext cx="360000" cy="360000"/>
            </a:xfrm>
            <a:prstGeom prst="rect">
              <a:avLst/>
            </a:prstGeom>
          </p:spPr>
        </p:pic>
      </p:grpSp>
      <p:grpSp>
        <p:nvGrpSpPr>
          <p:cNvPr id="20" name="Group 19"/>
          <p:cNvGrpSpPr/>
          <p:nvPr/>
        </p:nvGrpSpPr>
        <p:grpSpPr>
          <a:xfrm>
            <a:off x="937525" y="1419713"/>
            <a:ext cx="605450" cy="586400"/>
            <a:chOff x="5011592" y="1237638"/>
            <a:chExt cx="605450" cy="586400"/>
          </a:xfrm>
          <a:solidFill>
            <a:srgbClr val="FEA790"/>
          </a:solidFill>
        </p:grpSpPr>
        <p:sp>
          <p:nvSpPr>
            <p:cNvPr id="11" name="Rounded Rectangle 10"/>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936083" y="2551600"/>
            <a:ext cx="605450" cy="586400"/>
            <a:chOff x="5011592" y="1237638"/>
            <a:chExt cx="605450" cy="586400"/>
          </a:xfrm>
          <a:solidFill>
            <a:schemeClr val="accent5">
              <a:lumMod val="40000"/>
              <a:lumOff val="60000"/>
            </a:schemeClr>
          </a:solidFill>
        </p:grpSpPr>
        <p:sp>
          <p:nvSpPr>
            <p:cNvPr id="22" name="Rounded Rectangle 2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2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le 2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936083" y="3678725"/>
            <a:ext cx="605450" cy="586400"/>
            <a:chOff x="5011592" y="1237638"/>
            <a:chExt cx="605450" cy="586400"/>
          </a:xfrm>
          <a:solidFill>
            <a:schemeClr val="accent1">
              <a:lumMod val="40000"/>
              <a:lumOff val="60000"/>
            </a:schemeClr>
          </a:solidFill>
        </p:grpSpPr>
        <p:sp>
          <p:nvSpPr>
            <p:cNvPr id="32" name="Rounded Rectangle 3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1574258" y="2551600"/>
            <a:ext cx="605450" cy="586400"/>
            <a:chOff x="5011592" y="1237638"/>
            <a:chExt cx="605450" cy="586400"/>
          </a:xfrm>
          <a:solidFill>
            <a:srgbClr val="FFF7B1"/>
          </a:solidFill>
        </p:grpSpPr>
        <p:sp>
          <p:nvSpPr>
            <p:cNvPr id="42" name="Rounded Rectangle 4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1577433" y="3678725"/>
            <a:ext cx="605450" cy="586400"/>
            <a:chOff x="5011592" y="1237638"/>
            <a:chExt cx="605450" cy="586400"/>
          </a:xfrm>
          <a:solidFill>
            <a:schemeClr val="accent1">
              <a:lumMod val="40000"/>
              <a:lumOff val="60000"/>
            </a:schemeClr>
          </a:solidFill>
        </p:grpSpPr>
        <p:sp>
          <p:nvSpPr>
            <p:cNvPr id="52" name="Rounded Rectangle 5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ounded Rectangle 5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ounded Rectangle 5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2215608" y="3678725"/>
            <a:ext cx="605450" cy="586400"/>
            <a:chOff x="5011592" y="1237638"/>
            <a:chExt cx="605450" cy="586400"/>
          </a:xfrm>
          <a:solidFill>
            <a:schemeClr val="accent1">
              <a:lumMod val="40000"/>
              <a:lumOff val="60000"/>
            </a:schemeClr>
          </a:solidFill>
        </p:grpSpPr>
        <p:sp>
          <p:nvSpPr>
            <p:cNvPr id="62" name="Rounded Rectangle 6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ounded Rectangle 6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ounded Rectangle 6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8" name="Shape 7547"/>
          <p:cNvSpPr/>
          <p:nvPr/>
        </p:nvSpPr>
        <p:spPr>
          <a:xfrm>
            <a:off x="4570413" y="1166751"/>
            <a:ext cx="4318000" cy="3343274"/>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a:solidFill>
                  <a:schemeClr val="bg2">
                    <a:lumMod val="75000"/>
                  </a:schemeClr>
                </a:solidFill>
                <a:latin typeface="Roboto Medium"/>
                <a:cs typeface="Roboto Medium"/>
              </a:rPr>
              <a:t>Complete Automation </a:t>
            </a:r>
          </a:p>
          <a:p>
            <a:pPr algn="ctr">
              <a:lnSpc>
                <a:spcPct val="150000"/>
              </a:lnSpc>
            </a:pPr>
            <a:r>
              <a:rPr lang="en-US" dirty="0">
                <a:solidFill>
                  <a:schemeClr val="bg2">
                    <a:lumMod val="75000"/>
                  </a:schemeClr>
                </a:solidFill>
                <a:latin typeface="Roboto Medium"/>
                <a:cs typeface="Roboto Medium"/>
              </a:rPr>
              <a:t>5 Self-Tuning Policies</a:t>
            </a:r>
          </a:p>
          <a:p>
            <a:pPr algn="ctr">
              <a:lnSpc>
                <a:spcPct val="150000"/>
              </a:lnSpc>
            </a:pPr>
            <a:r>
              <a:rPr lang="en-US" dirty="0">
                <a:solidFill>
                  <a:schemeClr val="bg2">
                    <a:lumMod val="75000"/>
                  </a:schemeClr>
                </a:solidFill>
                <a:latin typeface="Roboto Medium"/>
                <a:cs typeface="Roboto Medium"/>
              </a:rPr>
              <a:t>Flash Tier Fully </a:t>
            </a:r>
            <a:r>
              <a:rPr lang="en-US" dirty="0" smtClean="0">
                <a:solidFill>
                  <a:schemeClr val="bg2">
                    <a:lumMod val="75000"/>
                  </a:schemeClr>
                </a:solidFill>
                <a:latin typeface="Roboto Medium"/>
                <a:cs typeface="Roboto Medium"/>
              </a:rPr>
              <a:t>Optimization</a:t>
            </a:r>
            <a:endParaRPr lang="en-US" dirty="0">
              <a:solidFill>
                <a:schemeClr val="bg2">
                  <a:lumMod val="75000"/>
                </a:schemeClr>
              </a:solidFill>
              <a:latin typeface="Roboto Medium"/>
              <a:cs typeface="Roboto Medium"/>
            </a:endParaRPr>
          </a:p>
          <a:p>
            <a:pPr algn="ctr">
              <a:lnSpc>
                <a:spcPct val="150000"/>
              </a:lnSpc>
            </a:pPr>
            <a:r>
              <a:rPr lang="en-US" dirty="0">
                <a:solidFill>
                  <a:schemeClr val="bg2">
                    <a:lumMod val="75000"/>
                  </a:schemeClr>
                </a:solidFill>
                <a:latin typeface="Roboto Medium"/>
                <a:cs typeface="Roboto Medium"/>
              </a:rPr>
              <a:t>Performance / Efficiency / Cost Balance</a:t>
            </a:r>
          </a:p>
          <a:p>
            <a:pPr algn="ctr">
              <a:lnSpc>
                <a:spcPct val="150000"/>
              </a:lnSpc>
            </a:pPr>
            <a:r>
              <a:rPr lang="en-US" dirty="0">
                <a:solidFill>
                  <a:schemeClr val="bg2">
                    <a:lumMod val="75000"/>
                  </a:schemeClr>
                </a:solidFill>
                <a:latin typeface="Roboto Medium"/>
                <a:cs typeface="Roboto Medium"/>
              </a:rPr>
              <a:t>Up to 256TB Support</a:t>
            </a:r>
          </a:p>
          <a:p>
            <a:pPr algn="ctr">
              <a:lnSpc>
                <a:spcPct val="150000"/>
              </a:lnSpc>
            </a:pPr>
            <a:r>
              <a:rPr lang="en-US" dirty="0">
                <a:solidFill>
                  <a:schemeClr val="bg2">
                    <a:lumMod val="75000"/>
                  </a:schemeClr>
                </a:solidFill>
                <a:latin typeface="Roboto Medium"/>
                <a:cs typeface="Roboto Medium"/>
              </a:rPr>
              <a:t>Analysis/</a:t>
            </a:r>
            <a:r>
              <a:rPr lang="en-US" u="sng" dirty="0">
                <a:solidFill>
                  <a:srgbClr val="FF5722"/>
                </a:solidFill>
                <a:latin typeface="Roboto Medium"/>
                <a:cs typeface="Roboto Medium"/>
              </a:rPr>
              <a:t>Movement</a:t>
            </a:r>
            <a:r>
              <a:rPr lang="en-US" dirty="0">
                <a:solidFill>
                  <a:schemeClr val="bg2">
                    <a:lumMod val="75000"/>
                  </a:schemeClr>
                </a:solidFill>
                <a:latin typeface="Roboto Medium"/>
                <a:cs typeface="Roboto Medium"/>
              </a:rPr>
              <a:t> at </a:t>
            </a:r>
            <a:r>
              <a:rPr lang="en-US" u="sng" dirty="0">
                <a:solidFill>
                  <a:schemeClr val="bg2">
                    <a:lumMod val="75000"/>
                  </a:schemeClr>
                </a:solidFill>
                <a:latin typeface="Roboto Medium"/>
                <a:cs typeface="Roboto Medium"/>
              </a:rPr>
              <a:t>Sub-LUN </a:t>
            </a:r>
            <a:r>
              <a:rPr lang="en-US" u="sng" dirty="0" smtClean="0">
                <a:solidFill>
                  <a:schemeClr val="bg2">
                    <a:lumMod val="75000"/>
                  </a:schemeClr>
                </a:solidFill>
                <a:latin typeface="Roboto Medium"/>
                <a:cs typeface="Roboto Medium"/>
              </a:rPr>
              <a:t>Level</a:t>
            </a:r>
          </a:p>
          <a:p>
            <a:pPr algn="ctr">
              <a:lnSpc>
                <a:spcPct val="150000"/>
              </a:lnSpc>
            </a:pPr>
            <a:r>
              <a:rPr lang="en-US" dirty="0" smtClean="0">
                <a:solidFill>
                  <a:srgbClr val="FF5722"/>
                </a:solidFill>
                <a:latin typeface="Roboto Medium"/>
                <a:cs typeface="Roboto Medium"/>
              </a:rPr>
              <a:t>Data Protection Required on Flash Tier</a:t>
            </a:r>
            <a:endParaRPr dirty="0">
              <a:solidFill>
                <a:srgbClr val="FF5722"/>
              </a:solidFill>
              <a:latin typeface="Roboto Medium"/>
              <a:cs typeface="Roboto Medium"/>
            </a:endParaRPr>
          </a:p>
        </p:txBody>
      </p:sp>
      <p:sp>
        <p:nvSpPr>
          <p:cNvPr id="81" name="Rounded Rectangle 80"/>
          <p:cNvSpPr/>
          <p:nvPr/>
        </p:nvSpPr>
        <p:spPr>
          <a:xfrm>
            <a:off x="938213" y="1420813"/>
            <a:ext cx="180000" cy="180000"/>
          </a:xfrm>
          <a:prstGeom prst="roundRect">
            <a:avLst/>
          </a:prstGeom>
          <a:solidFill>
            <a:schemeClr val="accent1">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149683" y="1825896"/>
            <a:ext cx="180000" cy="180000"/>
          </a:xfrm>
          <a:prstGeom prst="roundRect">
            <a:avLst/>
          </a:prstGeom>
          <a:solidFill>
            <a:schemeClr val="accent5">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ounded Rectangle 82"/>
          <p:cNvSpPr/>
          <p:nvPr/>
        </p:nvSpPr>
        <p:spPr>
          <a:xfrm>
            <a:off x="1576302" y="2754589"/>
            <a:ext cx="180000" cy="180000"/>
          </a:xfrm>
          <a:prstGeom prst="roundRect">
            <a:avLst/>
          </a:prstGeom>
          <a:solidFill>
            <a:srgbClr val="FEA79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ounded Rectangle 83"/>
          <p:cNvSpPr/>
          <p:nvPr/>
        </p:nvSpPr>
        <p:spPr>
          <a:xfrm>
            <a:off x="937817" y="2956213"/>
            <a:ext cx="180000" cy="180000"/>
          </a:xfrm>
          <a:prstGeom prst="roundRect">
            <a:avLst/>
          </a:prstGeom>
          <a:solidFill>
            <a:schemeClr val="accent1">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ounded Rectangle 84"/>
          <p:cNvSpPr/>
          <p:nvPr/>
        </p:nvSpPr>
        <p:spPr>
          <a:xfrm>
            <a:off x="1149684" y="3880179"/>
            <a:ext cx="180000" cy="180000"/>
          </a:xfrm>
          <a:prstGeom prst="roundRect">
            <a:avLst/>
          </a:prstGeom>
          <a:solidFill>
            <a:srgbClr val="FEA790"/>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ounded Rectangle 85"/>
          <p:cNvSpPr/>
          <p:nvPr/>
        </p:nvSpPr>
        <p:spPr>
          <a:xfrm>
            <a:off x="1362993" y="3680001"/>
            <a:ext cx="180000" cy="180000"/>
          </a:xfrm>
          <a:prstGeom prst="roundRect">
            <a:avLst/>
          </a:prstGeom>
          <a:solidFill>
            <a:schemeClr val="accent5">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72623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1000"/>
                                        <p:tgtEl>
                                          <p:spTgt spid="75"/>
                                        </p:tgtEl>
                                      </p:cBhvr>
                                    </p:animEffect>
                                    <p:anim calcmode="lin" valueType="num">
                                      <p:cBhvr>
                                        <p:cTn id="19" dur="1000" fill="hold"/>
                                        <p:tgtEl>
                                          <p:spTgt spid="75"/>
                                        </p:tgtEl>
                                        <p:attrNameLst>
                                          <p:attrName>ppt_x</p:attrName>
                                        </p:attrNameLst>
                                      </p:cBhvr>
                                      <p:tavLst>
                                        <p:tav tm="0">
                                          <p:val>
                                            <p:strVal val="#ppt_x"/>
                                          </p:val>
                                        </p:tav>
                                        <p:tav tm="100000">
                                          <p:val>
                                            <p:strVal val="#ppt_x"/>
                                          </p:val>
                                        </p:tav>
                                      </p:tavLst>
                                    </p:anim>
                                    <p:anim calcmode="lin" valueType="num">
                                      <p:cBhvr>
                                        <p:cTn id="20" dur="1000" fill="hold"/>
                                        <p:tgtEl>
                                          <p:spTgt spid="7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1000"/>
                                        <p:tgtEl>
                                          <p:spTgt spid="76"/>
                                        </p:tgtEl>
                                      </p:cBhvr>
                                    </p:animEffect>
                                    <p:anim calcmode="lin" valueType="num">
                                      <p:cBhvr>
                                        <p:cTn id="29" dur="1000" fill="hold"/>
                                        <p:tgtEl>
                                          <p:spTgt spid="76"/>
                                        </p:tgtEl>
                                        <p:attrNameLst>
                                          <p:attrName>ppt_x</p:attrName>
                                        </p:attrNameLst>
                                      </p:cBhvr>
                                      <p:tavLst>
                                        <p:tav tm="0">
                                          <p:val>
                                            <p:strVal val="#ppt_x"/>
                                          </p:val>
                                        </p:tav>
                                        <p:tav tm="100000">
                                          <p:val>
                                            <p:strVal val="#ppt_x"/>
                                          </p:val>
                                        </p:tav>
                                      </p:tavLst>
                                    </p:anim>
                                    <p:anim calcmode="lin" valueType="num">
                                      <p:cBhvr>
                                        <p:cTn id="30" dur="1000" fill="hold"/>
                                        <p:tgtEl>
                                          <p:spTgt spid="7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1000"/>
                                        <p:tgtEl>
                                          <p:spTgt spid="61"/>
                                        </p:tgtEl>
                                      </p:cBhvr>
                                    </p:animEffect>
                                    <p:anim calcmode="lin" valueType="num">
                                      <p:cBhvr>
                                        <p:cTn id="54" dur="1000" fill="hold"/>
                                        <p:tgtEl>
                                          <p:spTgt spid="61"/>
                                        </p:tgtEl>
                                        <p:attrNameLst>
                                          <p:attrName>ppt_x</p:attrName>
                                        </p:attrNameLst>
                                      </p:cBhvr>
                                      <p:tavLst>
                                        <p:tav tm="0">
                                          <p:val>
                                            <p:strVal val="#ppt_x"/>
                                          </p:val>
                                        </p:tav>
                                        <p:tav tm="100000">
                                          <p:val>
                                            <p:strVal val="#ppt_x"/>
                                          </p:val>
                                        </p:tav>
                                      </p:tavLst>
                                    </p:anim>
                                    <p:anim calcmode="lin" valueType="num">
                                      <p:cBhvr>
                                        <p:cTn id="55" dur="1000" fill="hold"/>
                                        <p:tgtEl>
                                          <p:spTgt spid="6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anim calcmode="lin" valueType="num">
                                      <p:cBhvr>
                                        <p:cTn id="59" dur="1000" fill="hold"/>
                                        <p:tgtEl>
                                          <p:spTgt spid="77"/>
                                        </p:tgtEl>
                                        <p:attrNameLst>
                                          <p:attrName>ppt_x</p:attrName>
                                        </p:attrNameLst>
                                      </p:cBhvr>
                                      <p:tavLst>
                                        <p:tav tm="0">
                                          <p:val>
                                            <p:strVal val="#ppt_x"/>
                                          </p:val>
                                        </p:tav>
                                        <p:tav tm="100000">
                                          <p:val>
                                            <p:strVal val="#ppt_x"/>
                                          </p:val>
                                        </p:tav>
                                      </p:tavLst>
                                    </p:anim>
                                    <p:anim calcmode="lin" valueType="num">
                                      <p:cBhvr>
                                        <p:cTn id="60" dur="1000" fill="hold"/>
                                        <p:tgtEl>
                                          <p:spTgt spid="77"/>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1000"/>
                                        <p:tgtEl>
                                          <p:spTgt spid="78"/>
                                        </p:tgtEl>
                                      </p:cBhvr>
                                    </p:animEffect>
                                    <p:anim calcmode="lin" valueType="num">
                                      <p:cBhvr>
                                        <p:cTn id="65" dur="1000" fill="hold"/>
                                        <p:tgtEl>
                                          <p:spTgt spid="78"/>
                                        </p:tgtEl>
                                        <p:attrNameLst>
                                          <p:attrName>ppt_x</p:attrName>
                                        </p:attrNameLst>
                                      </p:cBhvr>
                                      <p:tavLst>
                                        <p:tav tm="0">
                                          <p:val>
                                            <p:strVal val="#ppt_x"/>
                                          </p:val>
                                        </p:tav>
                                        <p:tav tm="100000">
                                          <p:val>
                                            <p:strVal val="#ppt_x"/>
                                          </p:val>
                                        </p:tav>
                                      </p:tavLst>
                                    </p:anim>
                                    <p:anim calcmode="lin" valueType="num">
                                      <p:cBhvr>
                                        <p:cTn id="6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fade">
                                      <p:cBhvr>
                                        <p:cTn id="79" dur="500"/>
                                        <p:tgtEl>
                                          <p:spTgt spid="83"/>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85"/>
                                        </p:tgtEl>
                                        <p:attrNameLst>
                                          <p:attrName>style.visibility</p:attrName>
                                        </p:attrNameLst>
                                      </p:cBhvr>
                                      <p:to>
                                        <p:strVal val="visible"/>
                                      </p:to>
                                    </p:set>
                                    <p:animEffect transition="in" filter="fade">
                                      <p:cBhvr>
                                        <p:cTn id="87" dur="500"/>
                                        <p:tgtEl>
                                          <p:spTgt spid="85"/>
                                        </p:tgtEl>
                                      </p:cBhvr>
                                    </p:animEffect>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childTnLst>
                          </p:cTn>
                        </p:par>
                        <p:par>
                          <p:cTn id="92" fill="hold">
                            <p:stCondLst>
                              <p:cond delay="3000"/>
                            </p:stCondLst>
                            <p:childTnLst>
                              <p:par>
                                <p:cTn id="93" presetID="0" presetClass="path" presetSubtype="0" accel="50000" decel="50000" fill="hold" grpId="1" nodeType="afterEffect">
                                  <p:stCondLst>
                                    <p:cond delay="0"/>
                                  </p:stCondLst>
                                  <p:childTnLst>
                                    <p:animMotion origin="layout" path="M 0 0 L 0.02345 0.47794 " pathEditMode="relative" ptsTypes="AA">
                                      <p:cBhvr>
                                        <p:cTn id="94" dur="2000" fill="hold"/>
                                        <p:tgtEl>
                                          <p:spTgt spid="81"/>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0 L 0.04671 0.13946 " pathEditMode="relative" ptsTypes="AA">
                                      <p:cBhvr>
                                        <p:cTn id="96" dur="2000" fill="hold"/>
                                        <p:tgtEl>
                                          <p:spTgt spid="84"/>
                                        </p:tgtEl>
                                        <p:attrNameLst>
                                          <p:attrName>ppt_x</p:attrName>
                                          <p:attrName>ppt_y</p:attrName>
                                        </p:attrNameLst>
                                      </p:cBhvr>
                                    </p:animMotion>
                                  </p:childTnLst>
                                </p:cTn>
                              </p:par>
                              <p:par>
                                <p:cTn id="97" presetID="0" presetClass="path" presetSubtype="0" accel="50000" decel="50000" fill="hold" grpId="1" nodeType="withEffect">
                                  <p:stCondLst>
                                    <p:cond delay="0"/>
                                  </p:stCondLst>
                                  <p:childTnLst>
                                    <p:animMotion origin="layout" path="M 0 0 L -0.02258 0.22123 " pathEditMode="relative" ptsTypes="AA">
                                      <p:cBhvr>
                                        <p:cTn id="98" dur="2000" fill="hold"/>
                                        <p:tgtEl>
                                          <p:spTgt spid="82"/>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02362 -0.18019 " pathEditMode="relative" ptsTypes="AA">
                                      <p:cBhvr>
                                        <p:cTn id="100" dur="2000" fill="hold"/>
                                        <p:tgtEl>
                                          <p:spTgt spid="86"/>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04671 -0.1805 " pathEditMode="relative" ptsTypes="AA">
                                      <p:cBhvr>
                                        <p:cTn id="102" dur="2000" fill="hold"/>
                                        <p:tgtEl>
                                          <p:spTgt spid="83"/>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02293 -0.47702 " pathEditMode="relative" ptsTypes="AA">
                                      <p:cBhvr>
                                        <p:cTn id="104" dur="2000" fill="hold"/>
                                        <p:tgtEl>
                                          <p:spTgt spid="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QTiering Configuration &amp; Cost Comparisons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4686594"/>
              </p:ext>
            </p:extLst>
          </p:nvPr>
        </p:nvGraphicFramePr>
        <p:xfrm>
          <a:off x="199141" y="767371"/>
          <a:ext cx="5748585" cy="41548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48187451"/>
              </p:ext>
            </p:extLst>
          </p:nvPr>
        </p:nvGraphicFramePr>
        <p:xfrm>
          <a:off x="6205925" y="2233612"/>
          <a:ext cx="2682488" cy="1189840"/>
        </p:xfrm>
        <a:graphic>
          <a:graphicData uri="http://schemas.openxmlformats.org/drawingml/2006/table">
            <a:tbl>
              <a:tblPr/>
              <a:tblGrid>
                <a:gridCol w="670622"/>
                <a:gridCol w="670622"/>
                <a:gridCol w="670622"/>
                <a:gridCol w="670622"/>
              </a:tblGrid>
              <a:tr h="297460">
                <a:tc>
                  <a:txBody>
                    <a:bodyPr/>
                    <a:lstStyle/>
                    <a:p>
                      <a:pPr algn="ctr" fontAlgn="ctr"/>
                      <a:r>
                        <a:rPr lang="en-US" sz="800" b="0" i="0" u="none" strike="noStrike" dirty="0">
                          <a:solidFill>
                            <a:srgbClr val="4A4A4A"/>
                          </a:solidFill>
                          <a:effectLst/>
                          <a:latin typeface="Roboto Light"/>
                        </a:rPr>
                        <a:t>Data Percentage</a:t>
                      </a:r>
                    </a:p>
                  </a:txBody>
                  <a:tcPr marL="12622" marR="12622" marT="12622" marB="0" anchor="ctr">
                    <a:lnL>
                      <a:noFill/>
                    </a:lnL>
                    <a:lnR w="3175" cap="flat" cmpd="sng" algn="ctr">
                      <a:solidFill>
                        <a:srgbClr val="888888"/>
                      </a:solidFill>
                      <a:prstDash val="solid"/>
                      <a:round/>
                      <a:headEnd type="none" w="med" len="med"/>
                      <a:tailEnd type="none" w="med" len="med"/>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All SSD</a:t>
                      </a:r>
                    </a:p>
                  </a:txBody>
                  <a:tcPr marL="12622" marR="12622" marT="12622" marB="0" anchor="ctr">
                    <a:lnL w="3175" cap="flat" cmpd="sng" algn="ctr">
                      <a:solidFill>
                        <a:srgbClr val="888888"/>
                      </a:solidFill>
                      <a:prstDash val="solid"/>
                      <a:round/>
                      <a:headEnd type="none" w="med" len="med"/>
                      <a:tailEnd type="none" w="med" len="med"/>
                    </a:lnL>
                    <a:lnR>
                      <a:noFill/>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2 Tiers</a:t>
                      </a:r>
                    </a:p>
                  </a:txBody>
                  <a:tcPr marL="12622" marR="12622" marT="12622" marB="0" anchor="ctr">
                    <a:lnL>
                      <a:noFill/>
                    </a:lnL>
                    <a:lnR>
                      <a:noFill/>
                    </a:lnR>
                    <a:lnT>
                      <a:noFill/>
                    </a:lnT>
                    <a:lnB w="3175" cap="flat" cmpd="sng" algn="ctr">
                      <a:solidFill>
                        <a:srgbClr val="888888"/>
                      </a:solidFill>
                      <a:prstDash val="solid"/>
                      <a:round/>
                      <a:headEnd type="none" w="med" len="med"/>
                      <a:tailEnd type="none" w="med" len="med"/>
                    </a:lnB>
                  </a:tcPr>
                </a:tc>
                <a:tc>
                  <a:txBody>
                    <a:bodyPr/>
                    <a:lstStyle/>
                    <a:p>
                      <a:pPr algn="ctr" fontAlgn="ctr"/>
                      <a:r>
                        <a:rPr lang="en-US" sz="800" b="0" i="0" u="none" strike="noStrike" dirty="0">
                          <a:solidFill>
                            <a:srgbClr val="4A4A4A"/>
                          </a:solidFill>
                          <a:effectLst/>
                          <a:latin typeface="Roboto Light"/>
                        </a:rPr>
                        <a:t>3 Tiers</a:t>
                      </a:r>
                    </a:p>
                  </a:txBody>
                  <a:tcPr marL="12622" marR="12622" marT="12622" marB="0" anchor="ctr">
                    <a:lnL>
                      <a:noFill/>
                    </a:lnL>
                    <a:lnR>
                      <a:noFill/>
                    </a:lnR>
                    <a:lnT>
                      <a:noFill/>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Hot</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solidFill>
                      <a:srgbClr val="FF5722"/>
                    </a:solidFill>
                  </a:tcPr>
                </a:tc>
                <a:tc>
                  <a:txBody>
                    <a:bodyPr/>
                    <a:lstStyle/>
                    <a:p>
                      <a:pPr algn="ctr" fontAlgn="ctr"/>
                      <a:r>
                        <a:rPr lang="en-US" sz="800" b="0" i="0" u="none" strike="noStrike" dirty="0">
                          <a:solidFill>
                            <a:srgbClr val="4A4A4A"/>
                          </a:solidFill>
                          <a:effectLst/>
                          <a:latin typeface="Roboto Light"/>
                        </a:rPr>
                        <a:t>100%</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is-IS" sz="800" b="0" i="0" u="none" strike="noStrike">
                          <a:solidFill>
                            <a:srgbClr val="4A4A4A"/>
                          </a:solidFill>
                          <a:effectLst/>
                          <a:latin typeface="Roboto Light"/>
                        </a:rPr>
                        <a:t>32%</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pt-BR" sz="800" b="0" i="0" u="none" strike="noStrike" dirty="0">
                          <a:solidFill>
                            <a:srgbClr val="4A4A4A"/>
                          </a:solidFill>
                          <a:effectLst/>
                          <a:latin typeface="Roboto Light"/>
                        </a:rPr>
                        <a:t>16%</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Warm</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solidFill>
                      <a:srgbClr val="FFEB3B"/>
                    </a:solidFill>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c>
                  <a:txBody>
                    <a:bodyPr/>
                    <a:lstStyle/>
                    <a:p>
                      <a:pPr algn="ctr" fontAlgn="ctr"/>
                      <a:r>
                        <a:rPr lang="pt-BR" sz="800" b="0" i="0" u="none" strike="noStrike" dirty="0">
                          <a:solidFill>
                            <a:srgbClr val="4A4A4A"/>
                          </a:solidFill>
                          <a:effectLst/>
                          <a:latin typeface="Roboto Light"/>
                        </a:rPr>
                        <a:t>16%</a:t>
                      </a:r>
                    </a:p>
                  </a:txBody>
                  <a:tcPr marL="12622" marR="12622" marT="12622" marB="0" anchor="ctr">
                    <a:lnL>
                      <a:noFill/>
                    </a:lnL>
                    <a:lnR>
                      <a:noFill/>
                    </a:lnR>
                    <a:lnT w="3175" cap="flat" cmpd="sng" algn="ctr">
                      <a:solidFill>
                        <a:srgbClr val="888888"/>
                      </a:solidFill>
                      <a:prstDash val="solid"/>
                      <a:round/>
                      <a:headEnd type="none" w="med" len="med"/>
                      <a:tailEnd type="none" w="med" len="med"/>
                    </a:lnT>
                    <a:lnB w="3175" cap="flat" cmpd="sng" algn="ctr">
                      <a:solidFill>
                        <a:srgbClr val="888888"/>
                      </a:solidFill>
                      <a:prstDash val="solid"/>
                      <a:round/>
                      <a:headEnd type="none" w="med" len="med"/>
                      <a:tailEnd type="none" w="med" len="med"/>
                    </a:lnB>
                  </a:tcPr>
                </a:tc>
              </a:tr>
              <a:tr h="297460">
                <a:tc>
                  <a:txBody>
                    <a:bodyPr/>
                    <a:lstStyle/>
                    <a:p>
                      <a:pPr algn="ctr" fontAlgn="ctr"/>
                      <a:r>
                        <a:rPr lang="en-US" sz="800" b="0" i="0" u="none" strike="noStrike" dirty="0">
                          <a:solidFill>
                            <a:srgbClr val="4A4A4A"/>
                          </a:solidFill>
                          <a:effectLst/>
                          <a:latin typeface="Roboto Light"/>
                        </a:rPr>
                        <a:t>Cold</a:t>
                      </a:r>
                    </a:p>
                  </a:txBody>
                  <a:tcPr marL="12622" marR="12622" marT="12622" marB="0" anchor="ctr">
                    <a:lnL>
                      <a:noFill/>
                    </a:lnL>
                    <a:lnR w="3175" cap="flat" cmpd="sng" algn="ctr">
                      <a:solidFill>
                        <a:srgbClr val="888888"/>
                      </a:solidFill>
                      <a:prstDash val="solid"/>
                      <a:round/>
                      <a:headEnd type="none" w="med" len="med"/>
                      <a:tailEnd type="none" w="med" len="med"/>
                    </a:lnR>
                    <a:lnT w="3175" cap="flat" cmpd="sng" algn="ctr">
                      <a:solidFill>
                        <a:srgbClr val="888888"/>
                      </a:solidFill>
                      <a:prstDash val="solid"/>
                      <a:round/>
                      <a:headEnd type="none" w="med" len="med"/>
                      <a:tailEnd type="none" w="med" len="med"/>
                    </a:lnT>
                    <a:lnB>
                      <a:noFill/>
                    </a:lnB>
                    <a:solidFill>
                      <a:srgbClr val="00BCD4"/>
                    </a:solidFill>
                  </a:tcPr>
                </a:tc>
                <a:tc>
                  <a:txBody>
                    <a:bodyPr/>
                    <a:lstStyle/>
                    <a:p>
                      <a:pPr algn="ctr" fontAlgn="ctr"/>
                      <a:r>
                        <a:rPr lang="sk-SK" sz="800" b="0" i="0" u="none" strike="noStrike">
                          <a:solidFill>
                            <a:srgbClr val="4A4A4A"/>
                          </a:solidFill>
                          <a:effectLst/>
                          <a:latin typeface="Roboto Light"/>
                        </a:rPr>
                        <a:t> </a:t>
                      </a:r>
                    </a:p>
                  </a:txBody>
                  <a:tcPr marL="12622" marR="12622" marT="12622" marB="0" anchor="ctr">
                    <a:lnL w="3175" cap="flat" cmpd="sng" algn="ctr">
                      <a:solidFill>
                        <a:srgbClr val="888888"/>
                      </a:solidFill>
                      <a:prstDash val="solid"/>
                      <a:round/>
                      <a:headEnd type="none" w="med" len="med"/>
                      <a:tailEnd type="none" w="med" len="med"/>
                    </a:lnL>
                    <a:lnR>
                      <a:noFill/>
                    </a:lnR>
                    <a:lnT w="3175" cap="flat" cmpd="sng" algn="ctr">
                      <a:solidFill>
                        <a:srgbClr val="888888"/>
                      </a:solidFill>
                      <a:prstDash val="solid"/>
                      <a:round/>
                      <a:headEnd type="none" w="med" len="med"/>
                      <a:tailEnd type="none" w="med" len="med"/>
                    </a:lnT>
                    <a:lnB>
                      <a:noFill/>
                    </a:lnB>
                  </a:tcPr>
                </a:tc>
                <a:tc>
                  <a:txBody>
                    <a:bodyPr/>
                    <a:lstStyle/>
                    <a:p>
                      <a:pPr algn="ctr" fontAlgn="ctr"/>
                      <a:r>
                        <a:rPr lang="is-IS" sz="800" b="0" i="0" u="none" strike="noStrike">
                          <a:solidFill>
                            <a:srgbClr val="4A4A4A"/>
                          </a:solidFill>
                          <a:effectLst/>
                          <a:latin typeface="Roboto Light"/>
                        </a:rPr>
                        <a:t>68%</a:t>
                      </a:r>
                    </a:p>
                  </a:txBody>
                  <a:tcPr marL="12622" marR="12622" marT="12622" marB="0" anchor="ctr">
                    <a:lnL>
                      <a:noFill/>
                    </a:lnL>
                    <a:lnR>
                      <a:noFill/>
                    </a:lnR>
                    <a:lnT w="3175" cap="flat" cmpd="sng" algn="ctr">
                      <a:solidFill>
                        <a:srgbClr val="888888"/>
                      </a:solidFill>
                      <a:prstDash val="solid"/>
                      <a:round/>
                      <a:headEnd type="none" w="med" len="med"/>
                      <a:tailEnd type="none" w="med" len="med"/>
                    </a:lnT>
                    <a:lnB>
                      <a:noFill/>
                    </a:lnB>
                  </a:tcPr>
                </a:tc>
                <a:tc>
                  <a:txBody>
                    <a:bodyPr/>
                    <a:lstStyle/>
                    <a:p>
                      <a:pPr algn="ctr" fontAlgn="ctr"/>
                      <a:r>
                        <a:rPr lang="is-IS" sz="800" b="0" i="0" u="none" strike="noStrike" dirty="0">
                          <a:solidFill>
                            <a:srgbClr val="4A4A4A"/>
                          </a:solidFill>
                          <a:effectLst/>
                          <a:latin typeface="Roboto Light"/>
                        </a:rPr>
                        <a:t>68%</a:t>
                      </a:r>
                    </a:p>
                  </a:txBody>
                  <a:tcPr marL="12622" marR="12622" marT="12622" marB="0" anchor="ctr">
                    <a:lnL>
                      <a:noFill/>
                    </a:lnL>
                    <a:lnR>
                      <a:noFill/>
                    </a:lnR>
                    <a:lnT w="3175" cap="flat" cmpd="sng" algn="ctr">
                      <a:solidFill>
                        <a:srgbClr val="888888"/>
                      </a:solidFill>
                      <a:prstDash val="solid"/>
                      <a:round/>
                      <a:headEnd type="none" w="med" len="med"/>
                      <a:tailEnd type="none" w="med" len="med"/>
                    </a:lnT>
                    <a:lnB>
                      <a:noFill/>
                    </a:lnB>
                  </a:tcPr>
                </a:tc>
              </a:tr>
            </a:tbl>
          </a:graphicData>
        </a:graphic>
      </p:graphicFrame>
      <p:grpSp>
        <p:nvGrpSpPr>
          <p:cNvPr id="17" name="Group 16"/>
          <p:cNvGrpSpPr/>
          <p:nvPr/>
        </p:nvGrpSpPr>
        <p:grpSpPr>
          <a:xfrm>
            <a:off x="189260" y="1170617"/>
            <a:ext cx="323701" cy="3110126"/>
            <a:chOff x="189260" y="1170617"/>
            <a:chExt cx="323701" cy="3110126"/>
          </a:xfrm>
        </p:grpSpPr>
        <p:sp>
          <p:nvSpPr>
            <p:cNvPr id="6" name="Rounded Rectangle 5"/>
            <p:cNvSpPr/>
            <p:nvPr/>
          </p:nvSpPr>
          <p:spPr>
            <a:xfrm>
              <a:off x="227273" y="1766363"/>
              <a:ext cx="25896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1" name="Rounded Rectangle 10"/>
            <p:cNvSpPr/>
            <p:nvPr/>
          </p:nvSpPr>
          <p:spPr>
            <a:xfrm>
              <a:off x="266584" y="2358848"/>
              <a:ext cx="19608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2" name="Rounded Rectangle 11"/>
            <p:cNvSpPr/>
            <p:nvPr/>
          </p:nvSpPr>
          <p:spPr>
            <a:xfrm>
              <a:off x="299008" y="2949820"/>
              <a:ext cx="131961" cy="14117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3" name="Rounded Rectangle 12"/>
            <p:cNvSpPr/>
            <p:nvPr/>
          </p:nvSpPr>
          <p:spPr>
            <a:xfrm>
              <a:off x="327528" y="3547079"/>
              <a:ext cx="65980" cy="139839"/>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4" name="Rounded Rectangle 13"/>
            <p:cNvSpPr/>
            <p:nvPr/>
          </p:nvSpPr>
          <p:spPr>
            <a:xfrm>
              <a:off x="189260" y="1170617"/>
              <a:ext cx="323701" cy="14251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a:t>
              </a:r>
            </a:p>
          </p:txBody>
        </p:sp>
        <p:sp>
          <p:nvSpPr>
            <p:cNvPr id="15" name="Rounded Rectangle 14"/>
            <p:cNvSpPr/>
            <p:nvPr/>
          </p:nvSpPr>
          <p:spPr>
            <a:xfrm>
              <a:off x="299008" y="4139565"/>
              <a:ext cx="131961" cy="141178"/>
            </a:xfrm>
            <a:prstGeom prst="roundRect">
              <a:avLst>
                <a:gd name="adj" fmla="val 5174"/>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a:r>
                <a:rPr lang="en-US" sz="900" dirty="0" smtClean="0">
                  <a:solidFill>
                    <a:schemeClr val="tx1"/>
                  </a:solidFill>
                  <a:latin typeface="Roboto Light"/>
                  <a:cs typeface="Roboto Light"/>
                </a:rPr>
                <a:t>$0</a:t>
              </a:r>
            </a:p>
          </p:txBody>
        </p:sp>
      </p:grpSp>
    </p:spTree>
    <p:extLst>
      <p:ext uri="{BB962C8B-B14F-4D97-AF65-F5344CB8AC3E}">
        <p14:creationId xmlns:p14="http://schemas.microsoft.com/office/powerpoint/2010/main" val="2213478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a:latin typeface="Roboto Thin"/>
                <a:cs typeface="Roboto Thin"/>
              </a:rPr>
              <a:t>SSD Caching (QCache)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75" name="Group 74"/>
          <p:cNvGrpSpPr/>
          <p:nvPr/>
        </p:nvGrpSpPr>
        <p:grpSpPr>
          <a:xfrm>
            <a:off x="622253" y="1176313"/>
            <a:ext cx="3600000" cy="1080000"/>
            <a:chOff x="622253" y="1176313"/>
            <a:chExt cx="3600000" cy="1080000"/>
          </a:xfrm>
        </p:grpSpPr>
        <p:sp>
          <p:nvSpPr>
            <p:cNvPr id="10" name="Shape 2834"/>
            <p:cNvSpPr>
              <a:spLocks/>
            </p:cNvSpPr>
            <p:nvPr/>
          </p:nvSpPr>
          <p:spPr>
            <a:xfrm>
              <a:off x="622253" y="1176313"/>
              <a:ext cx="3600000" cy="1080000"/>
            </a:xfrm>
            <a:prstGeom prst="roundRect">
              <a:avLst>
                <a:gd name="adj" fmla="val 5069"/>
              </a:avLst>
            </a:prstGeom>
            <a:solidFill>
              <a:schemeClr val="accent1">
                <a:lumMod val="60000"/>
                <a:lumOff val="40000"/>
              </a:schemeClr>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Flash</a:t>
              </a:r>
            </a:p>
            <a:p>
              <a:pPr lvl="0" algn="r"/>
              <a:endParaRPr lang="x-none" sz="1500" dirty="0" smtClean="0">
                <a:latin typeface="Roboto Light"/>
                <a:cs typeface="Roboto Light"/>
              </a:endParaRPr>
            </a:p>
            <a:p>
              <a:pPr lvl="0" algn="r"/>
              <a:endParaRPr lang="x-none" sz="1500" dirty="0" smtClean="0">
                <a:latin typeface="Roboto Light"/>
                <a:cs typeface="Roboto Light"/>
              </a:endParaRPr>
            </a:p>
            <a:p>
              <a:pPr lvl="0" algn="r"/>
              <a:r>
                <a:rPr lang="x-none" sz="1400" dirty="0" smtClean="0">
                  <a:solidFill>
                    <a:schemeClr val="tx2"/>
                  </a:solidFill>
                  <a:latin typeface="Roboto Medium"/>
                  <a:cs typeface="Roboto Medium"/>
                </a:rPr>
                <a:t>SAS SSD</a:t>
              </a:r>
              <a:endParaRPr sz="1400" dirty="0">
                <a:solidFill>
                  <a:schemeClr val="tx2"/>
                </a:solidFill>
                <a:latin typeface="Roboto Medium"/>
                <a:cs typeface="Roboto Medium"/>
              </a:endParaRPr>
            </a:p>
          </p:txBody>
        </p:sp>
        <p:pic>
          <p:nvPicPr>
            <p:cNvPr id="74" name="Picture 73"/>
            <p:cNvPicPr>
              <a:picLocks noChangeAspect="1"/>
            </p:cNvPicPr>
            <p:nvPr/>
          </p:nvPicPr>
          <p:blipFill>
            <a:blip r:embed="rId3"/>
            <a:stretch>
              <a:fillRect/>
            </a:stretch>
          </p:blipFill>
          <p:spPr>
            <a:xfrm>
              <a:off x="3800322" y="1639792"/>
              <a:ext cx="360000" cy="360000"/>
            </a:xfrm>
            <a:prstGeom prst="rect">
              <a:avLst/>
            </a:prstGeom>
          </p:spPr>
        </p:pic>
      </p:grpSp>
      <p:grpSp>
        <p:nvGrpSpPr>
          <p:cNvPr id="2" name="Group 1"/>
          <p:cNvGrpSpPr/>
          <p:nvPr/>
        </p:nvGrpSpPr>
        <p:grpSpPr>
          <a:xfrm>
            <a:off x="623410" y="2300873"/>
            <a:ext cx="3600000" cy="2210802"/>
            <a:chOff x="623410" y="2300873"/>
            <a:chExt cx="3600000" cy="2210802"/>
          </a:xfrm>
        </p:grpSpPr>
        <p:sp>
          <p:nvSpPr>
            <p:cNvPr id="9" name="Shape 2833"/>
            <p:cNvSpPr>
              <a:spLocks/>
            </p:cNvSpPr>
            <p:nvPr/>
          </p:nvSpPr>
          <p:spPr>
            <a:xfrm>
              <a:off x="623410" y="2300873"/>
              <a:ext cx="3600000" cy="2210802"/>
            </a:xfrm>
            <a:prstGeom prst="roundRect">
              <a:avLst>
                <a:gd name="adj" fmla="val 5069"/>
              </a:avLst>
            </a:prstGeom>
            <a:solidFill>
              <a:schemeClr val="accent1"/>
            </a:solidFill>
            <a:ln w="12700">
              <a:miter lim="400000"/>
            </a:ln>
          </p:spPr>
          <p:txBody>
            <a:bodyPr lIns="14288" tIns="14288" rIns="36000" bIns="36000" anchor="b" anchorCtr="0"/>
            <a:lstStyle/>
            <a:p>
              <a:pPr lvl="0" algn="r"/>
              <a:r>
                <a:rPr lang="x-none" sz="2000" dirty="0" smtClean="0">
                  <a:solidFill>
                    <a:srgbClr val="666666"/>
                  </a:solidFill>
                  <a:latin typeface="Roboto Light"/>
                  <a:cs typeface="Roboto Light"/>
                </a:rPr>
                <a:t>Capacity</a:t>
              </a: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endParaRPr lang="x-none" sz="1500" dirty="0">
                <a:solidFill>
                  <a:srgbClr val="666666"/>
                </a:solidFill>
                <a:latin typeface="Roboto Light"/>
                <a:cs typeface="Roboto Light"/>
              </a:endParaRPr>
            </a:p>
            <a:p>
              <a:pPr lvl="0" algn="r"/>
              <a:endParaRPr lang="x-none" sz="1500" dirty="0" smtClean="0">
                <a:solidFill>
                  <a:srgbClr val="666666"/>
                </a:solidFill>
                <a:latin typeface="Roboto Light"/>
                <a:cs typeface="Roboto Light"/>
              </a:endParaRPr>
            </a:p>
            <a:p>
              <a:pPr lvl="0" algn="r"/>
              <a:r>
                <a:rPr lang="x-none" sz="1400" dirty="0" smtClean="0">
                  <a:solidFill>
                    <a:srgbClr val="FFFFFF"/>
                  </a:solidFill>
                  <a:latin typeface="Roboto Medium"/>
                  <a:cs typeface="Roboto Medium"/>
                </a:rPr>
                <a:t>15K/10K, NL SAS, SATA</a:t>
              </a:r>
              <a:endParaRPr sz="1400" dirty="0">
                <a:solidFill>
                  <a:srgbClr val="FFFFFF"/>
                </a:solidFill>
                <a:latin typeface="Roboto Medium"/>
                <a:cs typeface="Roboto Medium"/>
              </a:endParaRPr>
            </a:p>
          </p:txBody>
        </p:sp>
        <p:pic>
          <p:nvPicPr>
            <p:cNvPr id="73" name="Picture 72"/>
            <p:cNvPicPr>
              <a:picLocks noChangeAspect="1"/>
            </p:cNvPicPr>
            <p:nvPr/>
          </p:nvPicPr>
          <p:blipFill>
            <a:blip r:embed="rId4"/>
            <a:stretch>
              <a:fillRect/>
            </a:stretch>
          </p:blipFill>
          <p:spPr>
            <a:xfrm>
              <a:off x="3800322" y="3892517"/>
              <a:ext cx="360000" cy="360000"/>
            </a:xfrm>
            <a:prstGeom prst="rect">
              <a:avLst/>
            </a:prstGeom>
          </p:spPr>
        </p:pic>
      </p:grpSp>
      <p:grpSp>
        <p:nvGrpSpPr>
          <p:cNvPr id="20" name="Group 19"/>
          <p:cNvGrpSpPr/>
          <p:nvPr/>
        </p:nvGrpSpPr>
        <p:grpSpPr>
          <a:xfrm>
            <a:off x="937525" y="1419713"/>
            <a:ext cx="605450" cy="586400"/>
            <a:chOff x="5011592" y="1237638"/>
            <a:chExt cx="605450" cy="586400"/>
          </a:xfrm>
          <a:solidFill>
            <a:schemeClr val="accent5"/>
          </a:solidFill>
        </p:grpSpPr>
        <p:sp>
          <p:nvSpPr>
            <p:cNvPr id="11" name="Rounded Rectangle 10"/>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936083" y="2547065"/>
            <a:ext cx="605450" cy="586400"/>
            <a:chOff x="5011592" y="1237638"/>
            <a:chExt cx="605450" cy="586400"/>
          </a:xfrm>
          <a:solidFill>
            <a:srgbClr val="FFEB3B"/>
          </a:solidFill>
        </p:grpSpPr>
        <p:sp>
          <p:nvSpPr>
            <p:cNvPr id="32" name="Rounded Rectangle 3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1577433" y="2547065"/>
            <a:ext cx="605450" cy="586400"/>
            <a:chOff x="5011592" y="1237638"/>
            <a:chExt cx="605450" cy="586400"/>
          </a:xfrm>
          <a:solidFill>
            <a:schemeClr val="accent1">
              <a:lumMod val="40000"/>
              <a:lumOff val="60000"/>
            </a:schemeClr>
          </a:solidFill>
        </p:grpSpPr>
        <p:sp>
          <p:nvSpPr>
            <p:cNvPr id="52" name="Rounded Rectangle 5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ounded Rectangle 5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ounded Rectangle 5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2215608" y="2547065"/>
            <a:ext cx="605450" cy="586400"/>
            <a:chOff x="5011592" y="1237638"/>
            <a:chExt cx="605450" cy="586400"/>
          </a:xfrm>
          <a:solidFill>
            <a:schemeClr val="accent1">
              <a:lumMod val="40000"/>
              <a:lumOff val="60000"/>
            </a:schemeClr>
          </a:solidFill>
        </p:grpSpPr>
        <p:sp>
          <p:nvSpPr>
            <p:cNvPr id="62" name="Rounded Rectangle 61"/>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ounded Rectangle 68"/>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ounded Rectangle 69"/>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8" name="Shape 7547"/>
          <p:cNvSpPr/>
          <p:nvPr/>
        </p:nvSpPr>
        <p:spPr>
          <a:xfrm>
            <a:off x="4570413" y="1160464"/>
            <a:ext cx="4318000" cy="3343274"/>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Extended Cache</a:t>
            </a:r>
            <a:endParaRPr lang="en-US" dirty="0">
              <a:solidFill>
                <a:schemeClr val="bg2">
                  <a:lumMod val="75000"/>
                </a:schemeClr>
              </a:solidFill>
              <a:latin typeface="Roboto Medium"/>
              <a:cs typeface="Roboto Medium"/>
            </a:endParaRPr>
          </a:p>
          <a:p>
            <a:pPr algn="ctr">
              <a:lnSpc>
                <a:spcPct val="150000"/>
              </a:lnSpc>
            </a:pPr>
            <a:r>
              <a:rPr lang="en-US" dirty="0" smtClean="0">
                <a:solidFill>
                  <a:schemeClr val="bg2">
                    <a:lumMod val="75000"/>
                  </a:schemeClr>
                </a:solidFill>
                <a:latin typeface="Roboto Medium"/>
                <a:cs typeface="Roboto Medium"/>
              </a:rPr>
              <a:t>1 User-Defined &amp; 3 Pre-Defined Policies</a:t>
            </a:r>
            <a:endParaRPr lang="en-US" dirty="0">
              <a:solidFill>
                <a:schemeClr val="bg2">
                  <a:lumMod val="75000"/>
                </a:schemeClr>
              </a:solidFill>
              <a:latin typeface="Roboto Medium"/>
              <a:cs typeface="Roboto Medium"/>
            </a:endParaRPr>
          </a:p>
          <a:p>
            <a:pPr algn="ctr">
              <a:lnSpc>
                <a:spcPct val="150000"/>
              </a:lnSpc>
            </a:pPr>
            <a:r>
              <a:rPr lang="en-US" dirty="0" smtClean="0">
                <a:solidFill>
                  <a:schemeClr val="bg2">
                    <a:lumMod val="75000"/>
                  </a:schemeClr>
                </a:solidFill>
                <a:latin typeface="Roboto Medium"/>
                <a:cs typeface="Roboto Medium"/>
              </a:rPr>
              <a:t>Read/Write Optimization</a:t>
            </a:r>
            <a:endParaRPr lang="en-US" dirty="0">
              <a:solidFill>
                <a:schemeClr val="bg2">
                  <a:lumMod val="75000"/>
                </a:schemeClr>
              </a:solidFill>
              <a:latin typeface="Roboto Medium"/>
              <a:cs typeface="Roboto Medium"/>
            </a:endParaRPr>
          </a:p>
          <a:p>
            <a:pPr algn="ctr">
              <a:lnSpc>
                <a:spcPct val="150000"/>
              </a:lnSpc>
            </a:pPr>
            <a:r>
              <a:rPr lang="en-US" dirty="0">
                <a:solidFill>
                  <a:schemeClr val="bg2">
                    <a:lumMod val="75000"/>
                  </a:schemeClr>
                </a:solidFill>
                <a:latin typeface="Roboto Medium"/>
                <a:cs typeface="Roboto Medium"/>
              </a:rPr>
              <a:t>Performance / </a:t>
            </a:r>
            <a:r>
              <a:rPr lang="en-US" dirty="0" smtClean="0">
                <a:solidFill>
                  <a:schemeClr val="bg2">
                    <a:lumMod val="75000"/>
                  </a:schemeClr>
                </a:solidFill>
                <a:latin typeface="Roboto Medium"/>
                <a:cs typeface="Roboto Medium"/>
              </a:rPr>
              <a:t>Cost </a:t>
            </a:r>
            <a:r>
              <a:rPr lang="en-US" dirty="0">
                <a:solidFill>
                  <a:schemeClr val="bg2">
                    <a:lumMod val="75000"/>
                  </a:schemeClr>
                </a:solidFill>
                <a:latin typeface="Roboto Medium"/>
                <a:cs typeface="Roboto Medium"/>
              </a:rPr>
              <a:t>Balance</a:t>
            </a:r>
          </a:p>
          <a:p>
            <a:pPr algn="ctr">
              <a:lnSpc>
                <a:spcPct val="150000"/>
              </a:lnSpc>
            </a:pPr>
            <a:r>
              <a:rPr lang="en-US" dirty="0">
                <a:solidFill>
                  <a:schemeClr val="bg2">
                    <a:lumMod val="75000"/>
                  </a:schemeClr>
                </a:solidFill>
                <a:latin typeface="Roboto Medium"/>
                <a:cs typeface="Roboto Medium"/>
              </a:rPr>
              <a:t>Up to </a:t>
            </a:r>
            <a:r>
              <a:rPr lang="en-US" dirty="0" smtClean="0">
                <a:solidFill>
                  <a:schemeClr val="bg2">
                    <a:lumMod val="75000"/>
                  </a:schemeClr>
                </a:solidFill>
                <a:latin typeface="Roboto Medium"/>
                <a:cs typeface="Roboto Medium"/>
              </a:rPr>
              <a:t>3.6TB </a:t>
            </a:r>
            <a:r>
              <a:rPr lang="en-US" dirty="0">
                <a:solidFill>
                  <a:schemeClr val="bg2">
                    <a:lumMod val="75000"/>
                  </a:schemeClr>
                </a:solidFill>
                <a:latin typeface="Roboto Medium"/>
                <a:cs typeface="Roboto Medium"/>
              </a:rPr>
              <a:t>Support</a:t>
            </a:r>
          </a:p>
          <a:p>
            <a:pPr algn="ctr">
              <a:lnSpc>
                <a:spcPct val="150000"/>
              </a:lnSpc>
            </a:pPr>
            <a:r>
              <a:rPr lang="en-US" dirty="0">
                <a:solidFill>
                  <a:schemeClr val="bg2">
                    <a:lumMod val="75000"/>
                  </a:schemeClr>
                </a:solidFill>
                <a:latin typeface="Roboto Medium"/>
                <a:cs typeface="Roboto Medium"/>
              </a:rPr>
              <a:t>Analysis</a:t>
            </a:r>
            <a:r>
              <a:rPr lang="en-US" dirty="0" smtClean="0">
                <a:solidFill>
                  <a:schemeClr val="bg2">
                    <a:lumMod val="75000"/>
                  </a:schemeClr>
                </a:solidFill>
                <a:latin typeface="Roboto Medium"/>
                <a:cs typeface="Roboto Medium"/>
              </a:rPr>
              <a:t>/</a:t>
            </a:r>
            <a:r>
              <a:rPr lang="en-US" u="sng" dirty="0" smtClean="0">
                <a:solidFill>
                  <a:schemeClr val="accent1"/>
                </a:solidFill>
                <a:latin typeface="Roboto Medium"/>
                <a:cs typeface="Roboto Medium"/>
              </a:rPr>
              <a:t>Copy</a:t>
            </a:r>
            <a:r>
              <a:rPr lang="en-US" dirty="0" smtClean="0">
                <a:solidFill>
                  <a:schemeClr val="bg2">
                    <a:lumMod val="75000"/>
                  </a:schemeClr>
                </a:solidFill>
                <a:latin typeface="Roboto Medium"/>
                <a:cs typeface="Roboto Medium"/>
              </a:rPr>
              <a:t> </a:t>
            </a:r>
            <a:r>
              <a:rPr lang="en-US" dirty="0">
                <a:solidFill>
                  <a:schemeClr val="bg2">
                    <a:lumMod val="75000"/>
                  </a:schemeClr>
                </a:solidFill>
                <a:latin typeface="Roboto Medium"/>
                <a:cs typeface="Roboto Medium"/>
              </a:rPr>
              <a:t>at </a:t>
            </a:r>
            <a:r>
              <a:rPr lang="en-US" u="sng" dirty="0" smtClean="0">
                <a:solidFill>
                  <a:schemeClr val="bg2">
                    <a:lumMod val="75000"/>
                  </a:schemeClr>
                </a:solidFill>
                <a:latin typeface="Roboto Medium"/>
                <a:cs typeface="Roboto Medium"/>
              </a:rPr>
              <a:t>User-Defined Blocks</a:t>
            </a:r>
          </a:p>
          <a:p>
            <a:pPr algn="ctr">
              <a:lnSpc>
                <a:spcPct val="150000"/>
              </a:lnSpc>
            </a:pPr>
            <a:r>
              <a:rPr lang="en-US" dirty="0" smtClean="0">
                <a:solidFill>
                  <a:schemeClr val="accent1"/>
                </a:solidFill>
                <a:latin typeface="Roboto Medium"/>
                <a:cs typeface="Roboto Medium"/>
              </a:rPr>
              <a:t>No Data Lost When Flash Fails</a:t>
            </a:r>
            <a:endParaRPr dirty="0">
              <a:solidFill>
                <a:schemeClr val="accent1"/>
              </a:solidFill>
              <a:latin typeface="Roboto Medium"/>
              <a:cs typeface="Roboto Medium"/>
            </a:endParaRPr>
          </a:p>
        </p:txBody>
      </p:sp>
      <p:sp>
        <p:nvSpPr>
          <p:cNvPr id="50" name="Rounded Rectangle 49"/>
          <p:cNvSpPr/>
          <p:nvPr/>
        </p:nvSpPr>
        <p:spPr>
          <a:xfrm>
            <a:off x="1577433" y="254706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ounded Rectangle 70"/>
          <p:cNvSpPr/>
          <p:nvPr/>
        </p:nvSpPr>
        <p:spPr>
          <a:xfrm>
            <a:off x="2002883" y="275162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ounded Rectangle 71"/>
          <p:cNvSpPr/>
          <p:nvPr/>
        </p:nvSpPr>
        <p:spPr>
          <a:xfrm>
            <a:off x="2641058" y="2951650"/>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ounded Rectangle 75"/>
          <p:cNvSpPr/>
          <p:nvPr/>
        </p:nvSpPr>
        <p:spPr>
          <a:xfrm>
            <a:off x="1580651" y="1826600"/>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ounded Rectangle 76"/>
          <p:cNvSpPr/>
          <p:nvPr/>
        </p:nvSpPr>
        <p:spPr>
          <a:xfrm>
            <a:off x="1579071" y="162354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ounded Rectangle 78"/>
          <p:cNvSpPr/>
          <p:nvPr/>
        </p:nvSpPr>
        <p:spPr>
          <a:xfrm>
            <a:off x="1578182" y="1421225"/>
            <a:ext cx="180000" cy="180000"/>
          </a:xfrm>
          <a:prstGeom prst="roundRect">
            <a:avLst/>
          </a:prstGeom>
          <a:solidFill>
            <a:schemeClr val="accent5"/>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50" idx="0"/>
            <a:endCxn id="79" idx="2"/>
          </p:cNvCxnSpPr>
          <p:nvPr/>
        </p:nvCxnSpPr>
        <p:spPr>
          <a:xfrm flipV="1">
            <a:off x="1667433" y="1601225"/>
            <a:ext cx="749" cy="94584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71" idx="0"/>
            <a:endCxn id="77" idx="2"/>
          </p:cNvCxnSpPr>
          <p:nvPr/>
        </p:nvCxnSpPr>
        <p:spPr>
          <a:xfrm flipH="1" flipV="1">
            <a:off x="1669071" y="1803545"/>
            <a:ext cx="423812" cy="94808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72" idx="0"/>
            <a:endCxn id="76" idx="2"/>
          </p:cNvCxnSpPr>
          <p:nvPr/>
        </p:nvCxnSpPr>
        <p:spPr>
          <a:xfrm flipH="1" flipV="1">
            <a:off x="1670651" y="2006600"/>
            <a:ext cx="1060407" cy="945050"/>
          </a:xfrm>
          <a:prstGeom prst="straightConnector1">
            <a:avLst/>
          </a:prstGeom>
          <a:ln w="9525" cap="flat" cmpd="sng">
            <a:solidFill>
              <a:schemeClr val="tx1"/>
            </a:solidFill>
            <a:prstDash val="dash"/>
            <a:round/>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82" name="Shape 11170"/>
          <p:cNvSpPr/>
          <p:nvPr/>
        </p:nvSpPr>
        <p:spPr>
          <a:xfrm>
            <a:off x="1305948" y="2275273"/>
            <a:ext cx="335046" cy="207749"/>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Copy</a:t>
            </a:r>
            <a:endParaRPr sz="1100" dirty="0">
              <a:latin typeface="Roboto Light"/>
              <a:ea typeface="Open Sans" panose="020B0606030504020204" pitchFamily="34" charset="0"/>
              <a:cs typeface="Roboto Light"/>
            </a:endParaRPr>
          </a:p>
        </p:txBody>
      </p:sp>
      <p:grpSp>
        <p:nvGrpSpPr>
          <p:cNvPr id="83" name="Group 82"/>
          <p:cNvGrpSpPr/>
          <p:nvPr/>
        </p:nvGrpSpPr>
        <p:grpSpPr>
          <a:xfrm>
            <a:off x="937590" y="3164698"/>
            <a:ext cx="605450" cy="586400"/>
            <a:chOff x="5011592" y="1237638"/>
            <a:chExt cx="605450" cy="586400"/>
          </a:xfrm>
          <a:solidFill>
            <a:schemeClr val="accent1">
              <a:lumMod val="40000"/>
              <a:lumOff val="60000"/>
            </a:schemeClr>
          </a:solidFill>
        </p:grpSpPr>
        <p:sp>
          <p:nvSpPr>
            <p:cNvPr id="84" name="Rounded Rectangle 8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ounded Rectangle 8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ounded Rectangle 8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ounded Rectangle 8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ounded Rectangle 8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ounded Rectangle 8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ounded Rectangle 8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ounded Rectangle 9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ounded Rectangle 9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3" name="Group 92"/>
          <p:cNvGrpSpPr/>
          <p:nvPr/>
        </p:nvGrpSpPr>
        <p:grpSpPr>
          <a:xfrm>
            <a:off x="1578940" y="3164698"/>
            <a:ext cx="605450" cy="586400"/>
            <a:chOff x="5011592" y="1237638"/>
            <a:chExt cx="605450" cy="586400"/>
          </a:xfrm>
          <a:solidFill>
            <a:schemeClr val="accent1">
              <a:lumMod val="40000"/>
              <a:lumOff val="60000"/>
            </a:schemeClr>
          </a:solidFill>
        </p:grpSpPr>
        <p:sp>
          <p:nvSpPr>
            <p:cNvPr id="94" name="Rounded Rectangle 9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ounded Rectangle 9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ounded Rectangle 9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ounded Rectangle 9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ounded Rectangle 9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ounded Rectangle 9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3" name="Group 102"/>
          <p:cNvGrpSpPr/>
          <p:nvPr/>
        </p:nvGrpSpPr>
        <p:grpSpPr>
          <a:xfrm>
            <a:off x="2217115" y="3164698"/>
            <a:ext cx="605450" cy="586400"/>
            <a:chOff x="5011592" y="1237638"/>
            <a:chExt cx="605450" cy="586400"/>
          </a:xfrm>
          <a:solidFill>
            <a:schemeClr val="accent1">
              <a:lumMod val="40000"/>
              <a:lumOff val="60000"/>
            </a:schemeClr>
          </a:solidFill>
        </p:grpSpPr>
        <p:sp>
          <p:nvSpPr>
            <p:cNvPr id="104" name="Rounded Rectangle 103"/>
            <p:cNvSpPr/>
            <p:nvPr/>
          </p:nvSpPr>
          <p:spPr>
            <a:xfrm>
              <a:off x="501159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5224317"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5437042" y="12376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01159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224317"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5437042" y="14408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ounded Rectangle 109"/>
            <p:cNvSpPr/>
            <p:nvPr/>
          </p:nvSpPr>
          <p:spPr>
            <a:xfrm>
              <a:off x="501159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5224317"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5437042" y="1644038"/>
              <a:ext cx="180000" cy="180000"/>
            </a:xfrm>
            <a:prstGeom prst="roundRect">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357146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1000"/>
                                        <p:tgtEl>
                                          <p:spTgt spid="83"/>
                                        </p:tgtEl>
                                      </p:cBhvr>
                                    </p:animEffect>
                                    <p:anim calcmode="lin" valueType="num">
                                      <p:cBhvr>
                                        <p:cTn id="39" dur="1000" fill="hold"/>
                                        <p:tgtEl>
                                          <p:spTgt spid="83"/>
                                        </p:tgtEl>
                                        <p:attrNameLst>
                                          <p:attrName>ppt_x</p:attrName>
                                        </p:attrNameLst>
                                      </p:cBhvr>
                                      <p:tavLst>
                                        <p:tav tm="0">
                                          <p:val>
                                            <p:strVal val="#ppt_x"/>
                                          </p:val>
                                        </p:tav>
                                        <p:tav tm="100000">
                                          <p:val>
                                            <p:strVal val="#ppt_x"/>
                                          </p:val>
                                        </p:tav>
                                      </p:tavLst>
                                    </p:anim>
                                    <p:anim calcmode="lin" valueType="num">
                                      <p:cBhvr>
                                        <p:cTn id="40" dur="1000" fill="hold"/>
                                        <p:tgtEl>
                                          <p:spTgt spid="8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1000"/>
                                        <p:tgtEl>
                                          <p:spTgt spid="93"/>
                                        </p:tgtEl>
                                      </p:cBhvr>
                                    </p:animEffect>
                                    <p:anim calcmode="lin" valueType="num">
                                      <p:cBhvr>
                                        <p:cTn id="44" dur="1000" fill="hold"/>
                                        <p:tgtEl>
                                          <p:spTgt spid="93"/>
                                        </p:tgtEl>
                                        <p:attrNameLst>
                                          <p:attrName>ppt_x</p:attrName>
                                        </p:attrNameLst>
                                      </p:cBhvr>
                                      <p:tavLst>
                                        <p:tav tm="0">
                                          <p:val>
                                            <p:strVal val="#ppt_x"/>
                                          </p:val>
                                        </p:tav>
                                        <p:tav tm="100000">
                                          <p:val>
                                            <p:strVal val="#ppt_x"/>
                                          </p:val>
                                        </p:tav>
                                      </p:tavLst>
                                    </p:anim>
                                    <p:anim calcmode="lin" valueType="num">
                                      <p:cBhvr>
                                        <p:cTn id="45" dur="1000" fill="hold"/>
                                        <p:tgtEl>
                                          <p:spTgt spid="9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1000"/>
                                        <p:tgtEl>
                                          <p:spTgt spid="103"/>
                                        </p:tgtEl>
                                      </p:cBhvr>
                                    </p:animEffect>
                                    <p:anim calcmode="lin" valueType="num">
                                      <p:cBhvr>
                                        <p:cTn id="49" dur="1000" fill="hold"/>
                                        <p:tgtEl>
                                          <p:spTgt spid="103"/>
                                        </p:tgtEl>
                                        <p:attrNameLst>
                                          <p:attrName>ppt_x</p:attrName>
                                        </p:attrNameLst>
                                      </p:cBhvr>
                                      <p:tavLst>
                                        <p:tav tm="0">
                                          <p:val>
                                            <p:strVal val="#ppt_x"/>
                                          </p:val>
                                        </p:tav>
                                        <p:tav tm="100000">
                                          <p:val>
                                            <p:strVal val="#ppt_x"/>
                                          </p:val>
                                        </p:tav>
                                      </p:tavLst>
                                    </p:anim>
                                    <p:anim calcmode="lin" valueType="num">
                                      <p:cBhvr>
                                        <p:cTn id="50" dur="1000" fill="hold"/>
                                        <p:tgtEl>
                                          <p:spTgt spid="103"/>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2" presetClass="entr" presetSubtype="0"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1000"/>
                                        <p:tgtEl>
                                          <p:spTgt spid="75"/>
                                        </p:tgtEl>
                                      </p:cBhvr>
                                    </p:animEffect>
                                    <p:anim calcmode="lin" valueType="num">
                                      <p:cBhvr>
                                        <p:cTn id="55" dur="1000" fill="hold"/>
                                        <p:tgtEl>
                                          <p:spTgt spid="75"/>
                                        </p:tgtEl>
                                        <p:attrNameLst>
                                          <p:attrName>ppt_x</p:attrName>
                                        </p:attrNameLst>
                                      </p:cBhvr>
                                      <p:tavLst>
                                        <p:tav tm="0">
                                          <p:val>
                                            <p:strVal val="#ppt_x"/>
                                          </p:val>
                                        </p:tav>
                                        <p:tav tm="100000">
                                          <p:val>
                                            <p:strVal val="#ppt_x"/>
                                          </p:val>
                                        </p:tav>
                                      </p:tavLst>
                                    </p:anim>
                                    <p:anim calcmode="lin" valueType="num">
                                      <p:cBhvr>
                                        <p:cTn id="56" dur="1000" fill="hold"/>
                                        <p:tgtEl>
                                          <p:spTgt spid="7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1000"/>
                                        <p:tgtEl>
                                          <p:spTgt spid="78"/>
                                        </p:tgtEl>
                                      </p:cBhvr>
                                    </p:animEffect>
                                    <p:anim calcmode="lin" valueType="num">
                                      <p:cBhvr>
                                        <p:cTn id="66" dur="1000" fill="hold"/>
                                        <p:tgtEl>
                                          <p:spTgt spid="78"/>
                                        </p:tgtEl>
                                        <p:attrNameLst>
                                          <p:attrName>ppt_x</p:attrName>
                                        </p:attrNameLst>
                                      </p:cBhvr>
                                      <p:tavLst>
                                        <p:tav tm="0">
                                          <p:val>
                                            <p:strVal val="#ppt_x"/>
                                          </p:val>
                                        </p:tav>
                                        <p:tav tm="100000">
                                          <p:val>
                                            <p:strVal val="#ppt_x"/>
                                          </p:val>
                                        </p:tav>
                                      </p:tavLst>
                                    </p:anim>
                                    <p:anim calcmode="lin" valueType="num">
                                      <p:cBhvr>
                                        <p:cTn id="67" dur="1000" fill="hold"/>
                                        <p:tgtEl>
                                          <p:spTgt spid="78"/>
                                        </p:tgtEl>
                                        <p:attrNameLst>
                                          <p:attrName>ppt_y</p:attrName>
                                        </p:attrNameLst>
                                      </p:cBhvr>
                                      <p:tavLst>
                                        <p:tav tm="0">
                                          <p:val>
                                            <p:strVal val="#ppt_y+.1"/>
                                          </p:val>
                                        </p:tav>
                                        <p:tav tm="100000">
                                          <p:val>
                                            <p:strVal val="#ppt_y"/>
                                          </p:val>
                                        </p:tav>
                                      </p:tavLst>
                                    </p:anim>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500"/>
                                        <p:tgtEl>
                                          <p:spTgt spid="72"/>
                                        </p:tgtEl>
                                      </p:cBhvr>
                                    </p:animEffect>
                                  </p:childTnLst>
                                </p:cTn>
                              </p:par>
                            </p:childTnLst>
                          </p:cTn>
                        </p:par>
                        <p:par>
                          <p:cTn id="80" fill="hold">
                            <p:stCondLst>
                              <p:cond delay="6500"/>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00"/>
                                        <p:tgtEl>
                                          <p:spTgt spid="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wipe(down)">
                                      <p:cBhvr>
                                        <p:cTn id="86" dur="500"/>
                                        <p:tgtEl>
                                          <p:spTgt spid="82"/>
                                        </p:tgtEl>
                                      </p:cBhvr>
                                    </p:animEffect>
                                  </p:childTnLst>
                                </p:cTn>
                              </p:par>
                            </p:childTnLst>
                          </p:cTn>
                        </p:par>
                        <p:par>
                          <p:cTn id="87" fill="hold">
                            <p:stCondLst>
                              <p:cond delay="7000"/>
                            </p:stCondLst>
                            <p:childTnLst>
                              <p:par>
                                <p:cTn id="88" presetID="22" presetClass="exit" presetSubtype="4" fill="hold" nodeType="afterEffect">
                                  <p:stCondLst>
                                    <p:cond delay="0"/>
                                  </p:stCondLst>
                                  <p:childTnLst>
                                    <p:animEffect transition="out" filter="wipe(down)">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childTnLst>
                          </p:cTn>
                        </p:par>
                        <p:par>
                          <p:cTn id="91" fill="hold">
                            <p:stCondLst>
                              <p:cond delay="7500"/>
                            </p:stCondLst>
                            <p:childTnLst>
                              <p:par>
                                <p:cTn id="92" presetID="10" presetClass="entr" presetSubtype="0" fill="hold" grpId="0" nodeType="afterEffect">
                                  <p:stCondLst>
                                    <p:cond delay="0"/>
                                  </p:stCondLst>
                                  <p:childTnLst>
                                    <p:set>
                                      <p:cBhvr>
                                        <p:cTn id="93" dur="1" fill="hold">
                                          <p:stCondLst>
                                            <p:cond delay="0"/>
                                          </p:stCondLst>
                                        </p:cTn>
                                        <p:tgtEl>
                                          <p:spTgt spid="79"/>
                                        </p:tgtEl>
                                        <p:attrNameLst>
                                          <p:attrName>style.visibility</p:attrName>
                                        </p:attrNameLst>
                                      </p:cBhvr>
                                      <p:to>
                                        <p:strVal val="visible"/>
                                      </p:to>
                                    </p:set>
                                    <p:animEffect transition="in" filter="fade">
                                      <p:cBhvr>
                                        <p:cTn id="94" dur="500"/>
                                        <p:tgtEl>
                                          <p:spTgt spid="79"/>
                                        </p:tgtEl>
                                      </p:cBhvr>
                                    </p:animEffect>
                                  </p:childTnLst>
                                </p:cTn>
                              </p:par>
                            </p:childTnLst>
                          </p:cTn>
                        </p:par>
                        <p:par>
                          <p:cTn id="95" fill="hold">
                            <p:stCondLst>
                              <p:cond delay="8000"/>
                            </p:stCondLst>
                            <p:childTnLst>
                              <p:par>
                                <p:cTn id="96" presetID="22" presetClass="entr" presetSubtype="4" fill="hold" nodeType="after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down)">
                                      <p:cBhvr>
                                        <p:cTn id="98" dur="500"/>
                                        <p:tgtEl>
                                          <p:spTgt spid="80"/>
                                        </p:tgtEl>
                                      </p:cBhvr>
                                    </p:animEffect>
                                  </p:childTnLst>
                                </p:cTn>
                              </p:par>
                            </p:childTnLst>
                          </p:cTn>
                        </p:par>
                        <p:par>
                          <p:cTn id="99" fill="hold">
                            <p:stCondLst>
                              <p:cond delay="8500"/>
                            </p:stCondLst>
                            <p:childTnLst>
                              <p:par>
                                <p:cTn id="100" presetID="22" presetClass="exit" presetSubtype="4" fill="hold" nodeType="afterEffect">
                                  <p:stCondLst>
                                    <p:cond delay="0"/>
                                  </p:stCondLst>
                                  <p:childTnLst>
                                    <p:animEffect transition="out" filter="wipe(down)">
                                      <p:cBhvr>
                                        <p:cTn id="101" dur="500"/>
                                        <p:tgtEl>
                                          <p:spTgt spid="80"/>
                                        </p:tgtEl>
                                      </p:cBhvr>
                                    </p:animEffect>
                                    <p:set>
                                      <p:cBhvr>
                                        <p:cTn id="102" dur="1" fill="hold">
                                          <p:stCondLst>
                                            <p:cond delay="499"/>
                                          </p:stCondLst>
                                        </p:cTn>
                                        <p:tgtEl>
                                          <p:spTgt spid="80"/>
                                        </p:tgtEl>
                                        <p:attrNameLst>
                                          <p:attrName>style.visibility</p:attrName>
                                        </p:attrNameLst>
                                      </p:cBhvr>
                                      <p:to>
                                        <p:strVal val="hidden"/>
                                      </p:to>
                                    </p:set>
                                  </p:childTnLst>
                                </p:cTn>
                              </p:par>
                            </p:childTnLst>
                          </p:cTn>
                        </p:par>
                        <p:par>
                          <p:cTn id="103" fill="hold">
                            <p:stCondLst>
                              <p:cond delay="9000"/>
                            </p:stCondLst>
                            <p:childTnLst>
                              <p:par>
                                <p:cTn id="104" presetID="10" presetClass="entr" presetSubtype="0" fill="hold" grpId="0" nodeType="after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par>
                          <p:cTn id="107" fill="hold">
                            <p:stCondLst>
                              <p:cond delay="9500"/>
                            </p:stCondLst>
                            <p:childTnLst>
                              <p:par>
                                <p:cTn id="108" presetID="22" presetClass="entr" presetSubtype="4" fill="hold" nodeType="after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down)">
                                      <p:cBhvr>
                                        <p:cTn id="110" dur="500"/>
                                        <p:tgtEl>
                                          <p:spTgt spid="81"/>
                                        </p:tgtEl>
                                      </p:cBhvr>
                                    </p:animEffect>
                                  </p:childTnLst>
                                </p:cTn>
                              </p:par>
                            </p:childTnLst>
                          </p:cTn>
                        </p:par>
                        <p:par>
                          <p:cTn id="111" fill="hold">
                            <p:stCondLst>
                              <p:cond delay="10000"/>
                            </p:stCondLst>
                            <p:childTnLst>
                              <p:par>
                                <p:cTn id="112" presetID="22" presetClass="exit" presetSubtype="4" fill="hold" nodeType="afterEffect">
                                  <p:stCondLst>
                                    <p:cond delay="0"/>
                                  </p:stCondLst>
                                  <p:childTnLst>
                                    <p:animEffect transition="out" filter="wipe(down)">
                                      <p:cBhvr>
                                        <p:cTn id="113" dur="500"/>
                                        <p:tgtEl>
                                          <p:spTgt spid="81"/>
                                        </p:tgtEl>
                                      </p:cBhvr>
                                    </p:animEffect>
                                    <p:set>
                                      <p:cBhvr>
                                        <p:cTn id="114" dur="1" fill="hold">
                                          <p:stCondLst>
                                            <p:cond delay="499"/>
                                          </p:stCondLst>
                                        </p:cTn>
                                        <p:tgtEl>
                                          <p:spTgt spid="81"/>
                                        </p:tgtEl>
                                        <p:attrNameLst>
                                          <p:attrName>style.visibility</p:attrName>
                                        </p:attrNameLst>
                                      </p:cBhvr>
                                      <p:to>
                                        <p:strVal val="hidden"/>
                                      </p:to>
                                    </p:set>
                                  </p:childTnLst>
                                </p:cTn>
                              </p:par>
                              <p:par>
                                <p:cTn id="115" presetID="22" presetClass="exit" presetSubtype="4" fill="hold" grpId="1" nodeType="withEffect">
                                  <p:stCondLst>
                                    <p:cond delay="0"/>
                                  </p:stCondLst>
                                  <p:childTnLst>
                                    <p:animEffect transition="out" filter="wipe(down)">
                                      <p:cBhvr>
                                        <p:cTn id="116" dur="500"/>
                                        <p:tgtEl>
                                          <p:spTgt spid="82"/>
                                        </p:tgtEl>
                                      </p:cBhvr>
                                    </p:animEffect>
                                    <p:set>
                                      <p:cBhvr>
                                        <p:cTn id="117" dur="1" fill="hold">
                                          <p:stCondLst>
                                            <p:cond delay="499"/>
                                          </p:stCondLst>
                                        </p:cTn>
                                        <p:tgtEl>
                                          <p:spTgt spid="82"/>
                                        </p:tgtEl>
                                        <p:attrNameLst>
                                          <p:attrName>style.visibility</p:attrName>
                                        </p:attrNameLst>
                                      </p:cBhvr>
                                      <p:to>
                                        <p:strVal val="hidden"/>
                                      </p:to>
                                    </p:set>
                                  </p:childTnLst>
                                </p:cTn>
                              </p:par>
                            </p:childTnLst>
                          </p:cTn>
                        </p:par>
                        <p:par>
                          <p:cTn id="118" fill="hold">
                            <p:stCondLst>
                              <p:cond delay="10500"/>
                            </p:stCondLst>
                            <p:childTnLst>
                              <p:par>
                                <p:cTn id="119" presetID="10" presetClass="entr" presetSubtype="0" fill="hold" grpId="0" nodeType="afterEffect">
                                  <p:stCondLst>
                                    <p:cond delay="0"/>
                                  </p:stCondLst>
                                  <p:childTnLst>
                                    <p:set>
                                      <p:cBhvr>
                                        <p:cTn id="120" dur="1" fill="hold">
                                          <p:stCondLst>
                                            <p:cond delay="0"/>
                                          </p:stCondLst>
                                        </p:cTn>
                                        <p:tgtEl>
                                          <p:spTgt spid="76"/>
                                        </p:tgtEl>
                                        <p:attrNameLst>
                                          <p:attrName>style.visibility</p:attrName>
                                        </p:attrNameLst>
                                      </p:cBhvr>
                                      <p:to>
                                        <p:strVal val="visible"/>
                                      </p:to>
                                    </p:set>
                                    <p:animEffect transition="in" filter="fade">
                                      <p:cBhvr>
                                        <p:cTn id="12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animBg="1"/>
      <p:bldP spid="50" grpId="0" animBg="1"/>
      <p:bldP spid="71" grpId="0" animBg="1"/>
      <p:bldP spid="72" grpId="0" animBg="1"/>
      <p:bldP spid="76" grpId="0" animBg="1"/>
      <p:bldP spid="77" grpId="0" animBg="1"/>
      <p:bldP spid="79" grpId="0" animBg="1"/>
      <p:bldP spid="82" grpId="0" animBg="1"/>
      <p:bldP spid="8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HW </a:t>
            </a:r>
            <a:r>
              <a:rPr lang="en-US" sz="2800" dirty="0">
                <a:latin typeface="Roboto Thin"/>
                <a:cs typeface="Roboto Thin"/>
              </a:rPr>
              <a:t>RAID </a:t>
            </a:r>
            <a:r>
              <a:rPr lang="en-US" sz="2800" dirty="0" smtClean="0">
                <a:latin typeface="Roboto Thin"/>
                <a:cs typeface="Roboto Thin"/>
              </a:rPr>
              <a:t>Engine &amp; </a:t>
            </a:r>
            <a:r>
              <a:rPr lang="en-US" sz="2800" dirty="0">
                <a:latin typeface="Roboto Thin"/>
                <a:cs typeface="Roboto Thin"/>
              </a:rPr>
              <a:t>HW Offload Engine (QSOE)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38" name="Shape 2186"/>
          <p:cNvSpPr/>
          <p:nvPr/>
        </p:nvSpPr>
        <p:spPr>
          <a:xfrm>
            <a:off x="2771359" y="1507793"/>
            <a:ext cx="3600295" cy="481925"/>
          </a:xfrm>
          <a:prstGeom prst="roundRect">
            <a:avLst>
              <a:gd name="adj" fmla="val 5284"/>
            </a:avLst>
          </a:prstGeom>
          <a:solidFill>
            <a:schemeClr val="accent3">
              <a:lumMod val="75000"/>
            </a:schemeClr>
          </a:solidFill>
          <a:ln w="12700" cap="flat">
            <a:noFill/>
            <a:miter lim="400000"/>
          </a:ln>
          <a:effectLst/>
        </p:spPr>
        <p:txBody>
          <a:bodyPr wrap="square" lIns="72000" tIns="19050" rIns="72000" bIns="19050" numCol="1" anchor="ctr">
            <a:noAutofit/>
          </a:bodyPr>
          <a:lstStyle/>
          <a:p>
            <a:pPr lvl="0"/>
            <a:r>
              <a:rPr lang="x-none" sz="1100" dirty="0" smtClean="0">
                <a:solidFill>
                  <a:schemeClr val="tx2"/>
                </a:solidFill>
                <a:latin typeface="Roboto Light"/>
                <a:cs typeface="Roboto Light"/>
              </a:rPr>
              <a:t>Ethernet</a:t>
            </a:r>
            <a:endParaRPr sz="1100" dirty="0">
              <a:solidFill>
                <a:schemeClr val="tx2"/>
              </a:solidFill>
              <a:latin typeface="Roboto Light"/>
              <a:cs typeface="Roboto Light"/>
            </a:endParaRPr>
          </a:p>
        </p:txBody>
      </p:sp>
      <p:sp>
        <p:nvSpPr>
          <p:cNvPr id="137" name="Shape 2186"/>
          <p:cNvSpPr/>
          <p:nvPr/>
        </p:nvSpPr>
        <p:spPr>
          <a:xfrm>
            <a:off x="3415361" y="1534455"/>
            <a:ext cx="2863227" cy="425228"/>
          </a:xfrm>
          <a:prstGeom prst="roundRect">
            <a:avLst>
              <a:gd name="adj" fmla="val 5284"/>
            </a:avLst>
          </a:prstGeom>
          <a:solidFill>
            <a:schemeClr val="accent3"/>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IP</a:t>
            </a:r>
            <a:endParaRPr sz="1100" dirty="0">
              <a:latin typeface="Roboto Light"/>
              <a:cs typeface="Roboto Light"/>
            </a:endParaRPr>
          </a:p>
        </p:txBody>
      </p:sp>
      <p:sp>
        <p:nvSpPr>
          <p:cNvPr id="136" name="Shape 2186"/>
          <p:cNvSpPr/>
          <p:nvPr/>
        </p:nvSpPr>
        <p:spPr>
          <a:xfrm>
            <a:off x="3722125" y="1562021"/>
            <a:ext cx="2466337" cy="368532"/>
          </a:xfrm>
          <a:prstGeom prst="roundRect">
            <a:avLst>
              <a:gd name="adj" fmla="val 5284"/>
            </a:avLst>
          </a:prstGeom>
          <a:solidFill>
            <a:schemeClr val="accent3">
              <a:lumMod val="60000"/>
              <a:lumOff val="4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TCP</a:t>
            </a:r>
            <a:endParaRPr sz="1100" dirty="0">
              <a:latin typeface="Roboto Light"/>
              <a:cs typeface="Roboto Light"/>
            </a:endParaRPr>
          </a:p>
        </p:txBody>
      </p:sp>
      <p:sp>
        <p:nvSpPr>
          <p:cNvPr id="134" name="Shape 2186"/>
          <p:cNvSpPr/>
          <p:nvPr/>
        </p:nvSpPr>
        <p:spPr>
          <a:xfrm>
            <a:off x="4108535" y="1592328"/>
            <a:ext cx="1984415" cy="311834"/>
          </a:xfrm>
          <a:prstGeom prst="roundRect">
            <a:avLst>
              <a:gd name="adj" fmla="val 5284"/>
            </a:avLst>
          </a:prstGeom>
          <a:solidFill>
            <a:schemeClr val="accent3">
              <a:lumMod val="40000"/>
              <a:lumOff val="6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iSCSI</a:t>
            </a:r>
            <a:endParaRPr sz="1100" dirty="0">
              <a:latin typeface="Roboto Light"/>
              <a:cs typeface="Roboto Light"/>
            </a:endParaRPr>
          </a:p>
        </p:txBody>
      </p:sp>
      <p:sp>
        <p:nvSpPr>
          <p:cNvPr id="119" name="Shape 2186"/>
          <p:cNvSpPr/>
          <p:nvPr/>
        </p:nvSpPr>
        <p:spPr>
          <a:xfrm>
            <a:off x="4561770" y="1618799"/>
            <a:ext cx="1417439" cy="255137"/>
          </a:xfrm>
          <a:prstGeom prst="roundRect">
            <a:avLst>
              <a:gd name="adj" fmla="val 5284"/>
            </a:avLst>
          </a:prstGeom>
          <a:solidFill>
            <a:schemeClr val="accent3">
              <a:lumMod val="20000"/>
              <a:lumOff val="8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SCSI / Data</a:t>
            </a:r>
            <a:endParaRPr sz="1100" dirty="0">
              <a:latin typeface="Roboto Light"/>
              <a:cs typeface="Roboto Light"/>
            </a:endParaRPr>
          </a:p>
        </p:txBody>
      </p:sp>
      <p:sp>
        <p:nvSpPr>
          <p:cNvPr id="139" name="Shape 2186"/>
          <p:cNvSpPr/>
          <p:nvPr/>
        </p:nvSpPr>
        <p:spPr>
          <a:xfrm>
            <a:off x="2772498" y="2117754"/>
            <a:ext cx="3600295" cy="481925"/>
          </a:xfrm>
          <a:prstGeom prst="roundRect">
            <a:avLst>
              <a:gd name="adj" fmla="val 5284"/>
            </a:avLst>
          </a:prstGeom>
          <a:solidFill>
            <a:schemeClr val="accent1">
              <a:lumMod val="75000"/>
            </a:schemeClr>
          </a:solidFill>
          <a:ln w="12700" cap="flat">
            <a:noFill/>
            <a:miter lim="400000"/>
          </a:ln>
          <a:effectLst/>
        </p:spPr>
        <p:txBody>
          <a:bodyPr wrap="square" lIns="72000" tIns="19050" rIns="72000" bIns="19050" numCol="1" anchor="ctr">
            <a:noAutofit/>
          </a:bodyPr>
          <a:lstStyle/>
          <a:p>
            <a:pPr lvl="0"/>
            <a:r>
              <a:rPr lang="x-none" sz="1100" dirty="0" smtClean="0">
                <a:solidFill>
                  <a:schemeClr val="tx2"/>
                </a:solidFill>
                <a:latin typeface="Roboto Light"/>
                <a:cs typeface="Roboto Light"/>
              </a:rPr>
              <a:t>Fibre Channel</a:t>
            </a:r>
            <a:endParaRPr sz="1100" dirty="0">
              <a:solidFill>
                <a:schemeClr val="tx2"/>
              </a:solidFill>
              <a:latin typeface="Roboto Light"/>
              <a:cs typeface="Roboto Light"/>
            </a:endParaRPr>
          </a:p>
        </p:txBody>
      </p:sp>
      <p:sp>
        <p:nvSpPr>
          <p:cNvPr id="140" name="Shape 2186"/>
          <p:cNvSpPr/>
          <p:nvPr/>
        </p:nvSpPr>
        <p:spPr>
          <a:xfrm>
            <a:off x="3815362" y="2144416"/>
            <a:ext cx="2466344" cy="425228"/>
          </a:xfrm>
          <a:prstGeom prst="roundRect">
            <a:avLst>
              <a:gd name="adj" fmla="val 5284"/>
            </a:avLst>
          </a:prstGeom>
          <a:solidFill>
            <a:schemeClr val="accent1"/>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FCP</a:t>
            </a:r>
            <a:endParaRPr sz="1100" dirty="0">
              <a:latin typeface="Roboto Light"/>
              <a:cs typeface="Roboto Light"/>
            </a:endParaRPr>
          </a:p>
        </p:txBody>
      </p:sp>
      <p:sp>
        <p:nvSpPr>
          <p:cNvPr id="141" name="Shape 2186"/>
          <p:cNvSpPr/>
          <p:nvPr/>
        </p:nvSpPr>
        <p:spPr>
          <a:xfrm>
            <a:off x="4205288" y="2171982"/>
            <a:ext cx="1984415" cy="368532"/>
          </a:xfrm>
          <a:prstGeom prst="roundRect">
            <a:avLst>
              <a:gd name="adj" fmla="val 5284"/>
            </a:avLst>
          </a:prstGeom>
          <a:solidFill>
            <a:schemeClr val="accent1">
              <a:lumMod val="60000"/>
              <a:lumOff val="4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TCP</a:t>
            </a:r>
            <a:endParaRPr sz="1100" dirty="0">
              <a:latin typeface="Roboto Light"/>
              <a:cs typeface="Roboto Light"/>
            </a:endParaRPr>
          </a:p>
        </p:txBody>
      </p:sp>
      <p:sp>
        <p:nvSpPr>
          <p:cNvPr id="142" name="Shape 2186"/>
          <p:cNvSpPr/>
          <p:nvPr/>
        </p:nvSpPr>
        <p:spPr>
          <a:xfrm>
            <a:off x="4674206" y="2202289"/>
            <a:ext cx="1417439" cy="311834"/>
          </a:xfrm>
          <a:prstGeom prst="roundRect">
            <a:avLst>
              <a:gd name="adj" fmla="val 5284"/>
            </a:avLst>
          </a:prstGeom>
          <a:solidFill>
            <a:schemeClr val="accent1">
              <a:lumMod val="40000"/>
              <a:lumOff val="60000"/>
            </a:schemeClr>
          </a:solidFill>
          <a:ln w="12700" cap="flat">
            <a:noFill/>
            <a:miter lim="400000"/>
          </a:ln>
          <a:effectLst/>
        </p:spPr>
        <p:txBody>
          <a:bodyPr wrap="square" lIns="72000" tIns="19050" rIns="72000" bIns="19050" numCol="1" anchor="ctr">
            <a:noAutofit/>
          </a:bodyPr>
          <a:lstStyle/>
          <a:p>
            <a:pPr lvl="0"/>
            <a:r>
              <a:rPr lang="x-none" sz="1100" dirty="0" smtClean="0">
                <a:latin typeface="Roboto Light"/>
                <a:cs typeface="Roboto Light"/>
              </a:rPr>
              <a:t>SCSI / Data</a:t>
            </a:r>
            <a:endParaRPr sz="1100" dirty="0">
              <a:latin typeface="Roboto Light"/>
              <a:cs typeface="Roboto Light"/>
            </a:endParaRPr>
          </a:p>
        </p:txBody>
      </p:sp>
      <p:grpSp>
        <p:nvGrpSpPr>
          <p:cNvPr id="30" name="Group 29"/>
          <p:cNvGrpSpPr/>
          <p:nvPr/>
        </p:nvGrpSpPr>
        <p:grpSpPr>
          <a:xfrm>
            <a:off x="473192" y="1611484"/>
            <a:ext cx="1301750" cy="2465876"/>
            <a:chOff x="611188" y="1579414"/>
            <a:chExt cx="1301750" cy="2465876"/>
          </a:xfrm>
        </p:grpSpPr>
        <p:cxnSp>
          <p:nvCxnSpPr>
            <p:cNvPr id="204" name="Elbow Connector 203"/>
            <p:cNvCxnSpPr>
              <a:stCxn id="8" idx="2"/>
              <a:endCxn id="172" idx="0"/>
            </p:cNvCxnSpPr>
            <p:nvPr/>
          </p:nvCxnSpPr>
          <p:spPr>
            <a:xfrm rot="5400000">
              <a:off x="269242" y="2536466"/>
              <a:ext cx="1082999" cy="32895"/>
            </a:xfrm>
            <a:prstGeom prst="bentConnector3">
              <a:avLst>
                <a:gd name="adj1" fmla="val 50000"/>
              </a:avLst>
            </a:prstGeom>
            <a:ln w="12700" cap="flat" cmpd="sng">
              <a:solidFill>
                <a:schemeClr val="accent5"/>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205" name="Elbow Connector 204"/>
            <p:cNvCxnSpPr>
              <a:stCxn id="202" idx="2"/>
              <a:endCxn id="176" idx="0"/>
            </p:cNvCxnSpPr>
            <p:nvPr/>
          </p:nvCxnSpPr>
          <p:spPr>
            <a:xfrm rot="5400000">
              <a:off x="863622" y="2260956"/>
              <a:ext cx="1077989" cy="588644"/>
            </a:xfrm>
            <a:prstGeom prst="bentConnector3">
              <a:avLst>
                <a:gd name="adj1" fmla="val 50000"/>
              </a:avLst>
            </a:prstGeom>
            <a:ln w="12700" cap="flat" cmpd="sng">
              <a:solidFill>
                <a:schemeClr val="accent5"/>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a:grpSpLocks noChangeAspect="1"/>
            </p:cNvGrpSpPr>
            <p:nvPr/>
          </p:nvGrpSpPr>
          <p:grpSpPr>
            <a:xfrm>
              <a:off x="622369" y="2482165"/>
              <a:ext cx="1285200" cy="211239"/>
              <a:chOff x="-1895" y="3057604"/>
              <a:chExt cx="1988670" cy="326864"/>
            </a:xfrm>
            <a:noFill/>
          </p:grpSpPr>
          <p:sp>
            <p:nvSpPr>
              <p:cNvPr id="145" name="Rectangle 133"/>
              <p:cNvSpPr>
                <a:spLocks noChangeArrowheads="1"/>
              </p:cNvSpPr>
              <p:nvPr/>
            </p:nvSpPr>
            <p:spPr bwMode="auto">
              <a:xfrm>
                <a:off x="-1895" y="3057604"/>
                <a:ext cx="1988670" cy="326864"/>
              </a:xfrm>
              <a:prstGeom prst="rect">
                <a:avLst/>
              </a:prstGeom>
              <a:grpFill/>
              <a:ln w="12700" cmpd="sng">
                <a:solidFill>
                  <a:schemeClr val="tx2"/>
                </a:solidFill>
                <a:miter lim="800000"/>
                <a:headEnd/>
                <a:tailEnd/>
              </a:ln>
              <a:effectLst/>
            </p:spPr>
            <p:txBody>
              <a:bodyPr wrap="none" anchor="ctr"/>
              <a:lstStyle/>
              <a:p>
                <a:pPr>
                  <a:defRPr/>
                </a:pPr>
                <a:endParaRPr lang="en-US" dirty="0"/>
              </a:p>
            </p:txBody>
          </p:sp>
          <p:sp>
            <p:nvSpPr>
              <p:cNvPr id="146" name="Rectangle 135"/>
              <p:cNvSpPr>
                <a:spLocks noChangeArrowheads="1"/>
              </p:cNvSpPr>
              <p:nvPr/>
            </p:nvSpPr>
            <p:spPr bwMode="auto">
              <a:xfrm>
                <a:off x="52881" y="311149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7" name="Rectangle 135"/>
              <p:cNvSpPr>
                <a:spLocks noChangeArrowheads="1"/>
              </p:cNvSpPr>
              <p:nvPr/>
            </p:nvSpPr>
            <p:spPr bwMode="auto">
              <a:xfrm>
                <a:off x="186114"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8" name="Rectangle 135"/>
              <p:cNvSpPr>
                <a:spLocks noChangeArrowheads="1"/>
              </p:cNvSpPr>
              <p:nvPr/>
            </p:nvSpPr>
            <p:spPr bwMode="auto">
              <a:xfrm>
                <a:off x="318545"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49" name="Rectangle 135"/>
              <p:cNvSpPr>
                <a:spLocks noChangeArrowheads="1"/>
              </p:cNvSpPr>
              <p:nvPr/>
            </p:nvSpPr>
            <p:spPr bwMode="auto">
              <a:xfrm>
                <a:off x="451778"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0" name="Rectangle 135"/>
              <p:cNvSpPr>
                <a:spLocks noChangeArrowheads="1"/>
              </p:cNvSpPr>
              <p:nvPr/>
            </p:nvSpPr>
            <p:spPr bwMode="auto">
              <a:xfrm>
                <a:off x="631563"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1" name="Rectangle 135"/>
              <p:cNvSpPr>
                <a:spLocks noChangeArrowheads="1"/>
              </p:cNvSpPr>
              <p:nvPr/>
            </p:nvSpPr>
            <p:spPr bwMode="auto">
              <a:xfrm>
                <a:off x="764796"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2" name="Rectangle 135"/>
              <p:cNvSpPr>
                <a:spLocks noChangeArrowheads="1"/>
              </p:cNvSpPr>
              <p:nvPr/>
            </p:nvSpPr>
            <p:spPr bwMode="auto">
              <a:xfrm>
                <a:off x="897227"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3" name="Rectangle 135"/>
              <p:cNvSpPr>
                <a:spLocks noChangeArrowheads="1"/>
              </p:cNvSpPr>
              <p:nvPr/>
            </p:nvSpPr>
            <p:spPr bwMode="auto">
              <a:xfrm>
                <a:off x="1030461" y="3112005"/>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4" name="Rectangle 135"/>
              <p:cNvSpPr>
                <a:spLocks noChangeArrowheads="1"/>
              </p:cNvSpPr>
              <p:nvPr/>
            </p:nvSpPr>
            <p:spPr bwMode="auto">
              <a:xfrm>
                <a:off x="1205430" y="311229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5" name="Rectangle 135"/>
              <p:cNvSpPr>
                <a:spLocks noChangeArrowheads="1"/>
              </p:cNvSpPr>
              <p:nvPr/>
            </p:nvSpPr>
            <p:spPr bwMode="auto">
              <a:xfrm>
                <a:off x="1338663"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6" name="Rectangle 135"/>
              <p:cNvSpPr>
                <a:spLocks noChangeArrowheads="1"/>
              </p:cNvSpPr>
              <p:nvPr/>
            </p:nvSpPr>
            <p:spPr bwMode="auto">
              <a:xfrm>
                <a:off x="1471094" y="3113102"/>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7" name="Rectangle 135"/>
              <p:cNvSpPr>
                <a:spLocks noChangeArrowheads="1"/>
              </p:cNvSpPr>
              <p:nvPr/>
            </p:nvSpPr>
            <p:spPr bwMode="auto">
              <a:xfrm>
                <a:off x="1604328" y="311390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8" name="Rectangle 135"/>
              <p:cNvSpPr>
                <a:spLocks noChangeArrowheads="1"/>
              </p:cNvSpPr>
              <p:nvPr/>
            </p:nvSpPr>
            <p:spPr bwMode="auto">
              <a:xfrm>
                <a:off x="52577" y="3238520"/>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59" name="Rectangle 135"/>
              <p:cNvSpPr>
                <a:spLocks noChangeArrowheads="1"/>
              </p:cNvSpPr>
              <p:nvPr/>
            </p:nvSpPr>
            <p:spPr bwMode="auto">
              <a:xfrm>
                <a:off x="185811"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0" name="Rectangle 135"/>
              <p:cNvSpPr>
                <a:spLocks noChangeArrowheads="1"/>
              </p:cNvSpPr>
              <p:nvPr/>
            </p:nvSpPr>
            <p:spPr bwMode="auto">
              <a:xfrm>
                <a:off x="318242"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1" name="Rectangle 135"/>
              <p:cNvSpPr>
                <a:spLocks noChangeArrowheads="1"/>
              </p:cNvSpPr>
              <p:nvPr/>
            </p:nvSpPr>
            <p:spPr bwMode="auto">
              <a:xfrm>
                <a:off x="451475"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2" name="Rectangle 135"/>
              <p:cNvSpPr>
                <a:spLocks noChangeArrowheads="1"/>
              </p:cNvSpPr>
              <p:nvPr/>
            </p:nvSpPr>
            <p:spPr bwMode="auto">
              <a:xfrm>
                <a:off x="631260"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3" name="Rectangle 135"/>
              <p:cNvSpPr>
                <a:spLocks noChangeArrowheads="1"/>
              </p:cNvSpPr>
              <p:nvPr/>
            </p:nvSpPr>
            <p:spPr bwMode="auto">
              <a:xfrm>
                <a:off x="764493"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4" name="Rectangle 135"/>
              <p:cNvSpPr>
                <a:spLocks noChangeArrowheads="1"/>
              </p:cNvSpPr>
              <p:nvPr/>
            </p:nvSpPr>
            <p:spPr bwMode="auto">
              <a:xfrm>
                <a:off x="896924"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5" name="Rectangle 135"/>
              <p:cNvSpPr>
                <a:spLocks noChangeArrowheads="1"/>
              </p:cNvSpPr>
              <p:nvPr/>
            </p:nvSpPr>
            <p:spPr bwMode="auto">
              <a:xfrm>
                <a:off x="1030157" y="3239029"/>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6" name="Rectangle 135"/>
              <p:cNvSpPr>
                <a:spLocks noChangeArrowheads="1"/>
              </p:cNvSpPr>
              <p:nvPr/>
            </p:nvSpPr>
            <p:spPr bwMode="auto">
              <a:xfrm>
                <a:off x="1205127" y="3239323"/>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7" name="Rectangle 135"/>
              <p:cNvSpPr>
                <a:spLocks noChangeArrowheads="1"/>
              </p:cNvSpPr>
              <p:nvPr/>
            </p:nvSpPr>
            <p:spPr bwMode="auto">
              <a:xfrm>
                <a:off x="1338360"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8" name="Rectangle 135"/>
              <p:cNvSpPr>
                <a:spLocks noChangeArrowheads="1"/>
              </p:cNvSpPr>
              <p:nvPr/>
            </p:nvSpPr>
            <p:spPr bwMode="auto">
              <a:xfrm>
                <a:off x="1470791" y="3240126"/>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sp>
            <p:nvSpPr>
              <p:cNvPr id="169" name="Rectangle 135"/>
              <p:cNvSpPr>
                <a:spLocks noChangeArrowheads="1"/>
              </p:cNvSpPr>
              <p:nvPr/>
            </p:nvSpPr>
            <p:spPr bwMode="auto">
              <a:xfrm>
                <a:off x="1604024" y="3240930"/>
                <a:ext cx="101129" cy="101129"/>
              </a:xfrm>
              <a:prstGeom prst="rect">
                <a:avLst/>
              </a:prstGeom>
              <a:grpFill/>
              <a:ln w="12700" cmpd="sng">
                <a:solidFill>
                  <a:schemeClr val="tx2"/>
                </a:solidFill>
                <a:miter lim="800000"/>
                <a:headEnd/>
                <a:tailEnd/>
              </a:ln>
              <a:effectLst/>
              <a:extLst/>
            </p:spPr>
            <p:txBody>
              <a:bodyPr wrap="none" anchor="ctr"/>
              <a:lstStyle/>
              <a:p>
                <a:pPr>
                  <a:defRPr/>
                </a:pPr>
                <a:endParaRPr lang="en-US" dirty="0"/>
              </a:p>
            </p:txBody>
          </p:sp>
        </p:grpSp>
        <p:grpSp>
          <p:nvGrpSpPr>
            <p:cNvPr id="170" name="Group 169"/>
            <p:cNvGrpSpPr/>
            <p:nvPr/>
          </p:nvGrpSpPr>
          <p:grpSpPr>
            <a:xfrm>
              <a:off x="623595" y="3073102"/>
              <a:ext cx="1283286" cy="481363"/>
              <a:chOff x="5014101" y="2726793"/>
              <a:chExt cx="2361095" cy="885651"/>
            </a:xfrm>
            <a:noFill/>
          </p:grpSpPr>
          <p:sp>
            <p:nvSpPr>
              <p:cNvPr id="171" name="Rounded Rectangle 170"/>
              <p:cNvSpPr/>
              <p:nvPr/>
            </p:nvSpPr>
            <p:spPr>
              <a:xfrm>
                <a:off x="5014101" y="2726793"/>
                <a:ext cx="2361095" cy="885651"/>
              </a:xfrm>
              <a:prstGeom prst="roundRect">
                <a:avLst>
                  <a:gd name="adj" fmla="val 5174"/>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72" name="Rounded Rectangle 171"/>
              <p:cNvSpPr/>
              <p:nvPr/>
            </p:nvSpPr>
            <p:spPr>
              <a:xfrm>
                <a:off x="5062599" y="2766002"/>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3" name="Rounded Rectangle 172"/>
              <p:cNvSpPr/>
              <p:nvPr/>
            </p:nvSpPr>
            <p:spPr>
              <a:xfrm>
                <a:off x="5060210" y="290767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4" name="Rounded Rectangle 173"/>
              <p:cNvSpPr/>
              <p:nvPr/>
            </p:nvSpPr>
            <p:spPr>
              <a:xfrm>
                <a:off x="5059407" y="304642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5" name="Rounded Rectangle 174"/>
              <p:cNvSpPr/>
              <p:nvPr/>
            </p:nvSpPr>
            <p:spPr>
              <a:xfrm>
                <a:off x="5058817" y="318640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6" name="Rounded Rectangle 175"/>
              <p:cNvSpPr/>
              <p:nvPr/>
            </p:nvSpPr>
            <p:spPr>
              <a:xfrm>
                <a:off x="5640323" y="276574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7" name="Rounded Rectangle 176"/>
              <p:cNvSpPr/>
              <p:nvPr/>
            </p:nvSpPr>
            <p:spPr>
              <a:xfrm>
                <a:off x="5637934" y="2907415"/>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8" name="Rounded Rectangle 177"/>
              <p:cNvSpPr/>
              <p:nvPr/>
            </p:nvSpPr>
            <p:spPr>
              <a:xfrm>
                <a:off x="5637131" y="304617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9" name="Rounded Rectangle 178"/>
              <p:cNvSpPr/>
              <p:nvPr/>
            </p:nvSpPr>
            <p:spPr>
              <a:xfrm>
                <a:off x="5636541" y="3186148"/>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0" name="Rounded Rectangle 179"/>
              <p:cNvSpPr/>
              <p:nvPr/>
            </p:nvSpPr>
            <p:spPr>
              <a:xfrm>
                <a:off x="6218047" y="2765490"/>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1" name="Rounded Rectangle 180"/>
              <p:cNvSpPr/>
              <p:nvPr/>
            </p:nvSpPr>
            <p:spPr>
              <a:xfrm>
                <a:off x="6215658" y="290715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2" name="Rounded Rectangle 181"/>
              <p:cNvSpPr/>
              <p:nvPr/>
            </p:nvSpPr>
            <p:spPr>
              <a:xfrm>
                <a:off x="6214855" y="3045917"/>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3" name="Rounded Rectangle 182"/>
              <p:cNvSpPr/>
              <p:nvPr/>
            </p:nvSpPr>
            <p:spPr>
              <a:xfrm>
                <a:off x="6214265" y="3185892"/>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4" name="Rounded Rectangle 183"/>
              <p:cNvSpPr/>
              <p:nvPr/>
            </p:nvSpPr>
            <p:spPr>
              <a:xfrm>
                <a:off x="6793771" y="276395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5" name="Rounded Rectangle 184"/>
              <p:cNvSpPr/>
              <p:nvPr/>
            </p:nvSpPr>
            <p:spPr>
              <a:xfrm>
                <a:off x="6791382" y="290562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6" name="Rounded Rectangle 185"/>
              <p:cNvSpPr/>
              <p:nvPr/>
            </p:nvSpPr>
            <p:spPr>
              <a:xfrm>
                <a:off x="6790579" y="304438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7" name="Rounded Rectangle 186"/>
              <p:cNvSpPr/>
              <p:nvPr/>
            </p:nvSpPr>
            <p:spPr>
              <a:xfrm>
                <a:off x="6789989" y="318435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8" name="Rounded Rectangle 187"/>
              <p:cNvSpPr/>
              <p:nvPr/>
            </p:nvSpPr>
            <p:spPr>
              <a:xfrm>
                <a:off x="5060113" y="3325836"/>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9" name="Rounded Rectangle 188"/>
              <p:cNvSpPr/>
              <p:nvPr/>
            </p:nvSpPr>
            <p:spPr>
              <a:xfrm>
                <a:off x="5059523" y="3465811"/>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0" name="Rounded Rectangle 189"/>
              <p:cNvSpPr/>
              <p:nvPr/>
            </p:nvSpPr>
            <p:spPr>
              <a:xfrm>
                <a:off x="5637837" y="3325580"/>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1" name="Rounded Rectangle 190"/>
              <p:cNvSpPr/>
              <p:nvPr/>
            </p:nvSpPr>
            <p:spPr>
              <a:xfrm>
                <a:off x="5637247" y="3465555"/>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2" name="Rounded Rectangle 191"/>
              <p:cNvSpPr/>
              <p:nvPr/>
            </p:nvSpPr>
            <p:spPr>
              <a:xfrm>
                <a:off x="6215561" y="3325324"/>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3" name="Rounded Rectangle 192"/>
              <p:cNvSpPr/>
              <p:nvPr/>
            </p:nvSpPr>
            <p:spPr>
              <a:xfrm>
                <a:off x="6214971" y="3465299"/>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4" name="Rounded Rectangle 193"/>
              <p:cNvSpPr/>
              <p:nvPr/>
            </p:nvSpPr>
            <p:spPr>
              <a:xfrm>
                <a:off x="6791285" y="3323788"/>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6790695" y="3463763"/>
                <a:ext cx="531131" cy="111298"/>
              </a:xfrm>
              <a:prstGeom prst="roundRect">
                <a:avLst/>
              </a:prstGeom>
              <a:grp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cxnSp>
          <p:nvCxnSpPr>
            <p:cNvPr id="200" name="Elbow Connector 199"/>
            <p:cNvCxnSpPr>
              <a:stCxn id="189" idx="2"/>
              <a:endCxn id="21" idx="0"/>
            </p:cNvCxnSpPr>
            <p:nvPr/>
          </p:nvCxnSpPr>
          <p:spPr>
            <a:xfrm rot="16200000" flipH="1">
              <a:off x="718477" y="3609404"/>
              <a:ext cx="150030" cy="1742"/>
            </a:xfrm>
            <a:prstGeom prst="bentConnector3">
              <a:avLst>
                <a:gd name="adj1" fmla="val 50000"/>
              </a:avLst>
            </a:prstGeom>
            <a:ln w="12700" cap="flat" cmpd="sng">
              <a:solidFill>
                <a:srgbClr val="FFEB3B"/>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cxnSp>
          <p:nvCxnSpPr>
            <p:cNvPr id="201" name="Elbow Connector 200"/>
            <p:cNvCxnSpPr>
              <a:stCxn id="191" idx="2"/>
              <a:endCxn id="203" idx="0"/>
            </p:cNvCxnSpPr>
            <p:nvPr/>
          </p:nvCxnSpPr>
          <p:spPr>
            <a:xfrm rot="16200000" flipH="1">
              <a:off x="1057971" y="3583772"/>
              <a:ext cx="150169" cy="52866"/>
            </a:xfrm>
            <a:prstGeom prst="bentConnector3">
              <a:avLst>
                <a:gd name="adj1" fmla="val 50000"/>
              </a:avLst>
            </a:prstGeom>
            <a:ln w="12700" cap="flat" cmpd="sng">
              <a:solidFill>
                <a:srgbClr val="FFEB3B"/>
              </a:solidFill>
              <a:bevel/>
              <a:headEnd type="none" w="med" len="med"/>
              <a:tailEnd type="none" w="lg" len="sm"/>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11188" y="1579414"/>
              <a:ext cx="1301750" cy="436870"/>
              <a:chOff x="611188" y="1579414"/>
              <a:chExt cx="1301750" cy="436870"/>
            </a:xfrm>
          </p:grpSpPr>
          <p:pic>
            <p:nvPicPr>
              <p:cNvPr id="8" name="Picture 7"/>
              <p:cNvPicPr>
                <a:picLocks noChangeAspect="1"/>
              </p:cNvPicPr>
              <p:nvPr/>
            </p:nvPicPr>
            <p:blipFill>
              <a:blip r:embed="rId3"/>
              <a:stretch>
                <a:fillRect/>
              </a:stretch>
            </p:blipFill>
            <p:spPr>
              <a:xfrm>
                <a:off x="611188" y="1579414"/>
                <a:ext cx="432000" cy="432000"/>
              </a:xfrm>
              <a:prstGeom prst="rect">
                <a:avLst/>
              </a:prstGeom>
            </p:spPr>
          </p:pic>
          <p:pic>
            <p:nvPicPr>
              <p:cNvPr id="202" name="Picture 201"/>
              <p:cNvPicPr>
                <a:picLocks noChangeAspect="1"/>
              </p:cNvPicPr>
              <p:nvPr/>
            </p:nvPicPr>
            <p:blipFill>
              <a:blip r:embed="rId3"/>
              <a:stretch>
                <a:fillRect/>
              </a:stretch>
            </p:blipFill>
            <p:spPr>
              <a:xfrm>
                <a:off x="1480938" y="1584284"/>
                <a:ext cx="432000" cy="432000"/>
              </a:xfrm>
              <a:prstGeom prst="rect">
                <a:avLst/>
              </a:prstGeom>
            </p:spPr>
          </p:pic>
        </p:grpSp>
        <p:grpSp>
          <p:nvGrpSpPr>
            <p:cNvPr id="25" name="Group 24"/>
            <p:cNvGrpSpPr/>
            <p:nvPr/>
          </p:nvGrpSpPr>
          <p:grpSpPr>
            <a:xfrm>
              <a:off x="614363" y="3685290"/>
              <a:ext cx="725125" cy="360000"/>
              <a:chOff x="614363" y="3685290"/>
              <a:chExt cx="725125" cy="360000"/>
            </a:xfrm>
          </p:grpSpPr>
          <p:pic>
            <p:nvPicPr>
              <p:cNvPr id="21" name="Picture 20"/>
              <p:cNvPicPr>
                <a:picLocks noChangeAspect="1"/>
              </p:cNvPicPr>
              <p:nvPr/>
            </p:nvPicPr>
            <p:blipFill>
              <a:blip r:embed="rId4"/>
              <a:stretch>
                <a:fillRect/>
              </a:stretch>
            </p:blipFill>
            <p:spPr>
              <a:xfrm>
                <a:off x="614363" y="3685290"/>
                <a:ext cx="360000" cy="360000"/>
              </a:xfrm>
              <a:prstGeom prst="rect">
                <a:avLst/>
              </a:prstGeom>
            </p:spPr>
          </p:pic>
          <p:pic>
            <p:nvPicPr>
              <p:cNvPr id="203" name="Picture 202"/>
              <p:cNvPicPr>
                <a:picLocks noChangeAspect="1"/>
              </p:cNvPicPr>
              <p:nvPr/>
            </p:nvPicPr>
            <p:blipFill>
              <a:blip r:embed="rId4"/>
              <a:stretch>
                <a:fillRect/>
              </a:stretch>
            </p:blipFill>
            <p:spPr>
              <a:xfrm>
                <a:off x="979488" y="3685290"/>
                <a:ext cx="360000" cy="360000"/>
              </a:xfrm>
              <a:prstGeom prst="rect">
                <a:avLst/>
              </a:prstGeom>
            </p:spPr>
          </p:pic>
        </p:grpSp>
      </p:grpSp>
      <p:sp>
        <p:nvSpPr>
          <p:cNvPr id="206" name="Can 205"/>
          <p:cNvSpPr/>
          <p:nvPr/>
        </p:nvSpPr>
        <p:spPr>
          <a:xfrm>
            <a:off x="2979053" y="4368101"/>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07" name="Can 206"/>
          <p:cNvSpPr/>
          <p:nvPr/>
        </p:nvSpPr>
        <p:spPr>
          <a:xfrm>
            <a:off x="2978438" y="4064786"/>
            <a:ext cx="710550" cy="414652"/>
          </a:xfrm>
          <a:prstGeom prst="can">
            <a:avLst/>
          </a:prstGeom>
          <a:solidFill>
            <a:schemeClr val="accent6">
              <a:lumMod val="60000"/>
              <a:lumOff val="4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08" name="Can 207"/>
          <p:cNvSpPr/>
          <p:nvPr/>
        </p:nvSpPr>
        <p:spPr>
          <a:xfrm>
            <a:off x="2977110" y="3760632"/>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09" name="Can 208"/>
          <p:cNvSpPr/>
          <p:nvPr/>
        </p:nvSpPr>
        <p:spPr>
          <a:xfrm>
            <a:off x="2977449" y="3445194"/>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Parity</a:t>
            </a:r>
          </a:p>
        </p:txBody>
      </p:sp>
      <p:sp>
        <p:nvSpPr>
          <p:cNvPr id="211" name="Can 210"/>
          <p:cNvSpPr/>
          <p:nvPr/>
        </p:nvSpPr>
        <p:spPr>
          <a:xfrm>
            <a:off x="3804189" y="4369614"/>
            <a:ext cx="710550" cy="414652"/>
          </a:xfrm>
          <a:prstGeom prst="can">
            <a:avLst/>
          </a:prstGeom>
          <a:solidFill>
            <a:srgbClr val="FFC107"/>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12" name="Can 211"/>
          <p:cNvSpPr/>
          <p:nvPr/>
        </p:nvSpPr>
        <p:spPr>
          <a:xfrm>
            <a:off x="3803574" y="4066299"/>
            <a:ext cx="710550" cy="414652"/>
          </a:xfrm>
          <a:prstGeom prst="can">
            <a:avLst/>
          </a:prstGeom>
          <a:solidFill>
            <a:schemeClr val="accent6">
              <a:lumMod val="60000"/>
              <a:lumOff val="4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13" name="Can 212"/>
          <p:cNvSpPr/>
          <p:nvPr/>
        </p:nvSpPr>
        <p:spPr>
          <a:xfrm>
            <a:off x="3802246" y="3762145"/>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p>
        </p:txBody>
      </p:sp>
      <p:sp>
        <p:nvSpPr>
          <p:cNvPr id="214" name="Can 213"/>
          <p:cNvSpPr/>
          <p:nvPr/>
        </p:nvSpPr>
        <p:spPr>
          <a:xfrm>
            <a:off x="3802585" y="3446707"/>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sp>
        <p:nvSpPr>
          <p:cNvPr id="216" name="Can 215"/>
          <p:cNvSpPr/>
          <p:nvPr/>
        </p:nvSpPr>
        <p:spPr>
          <a:xfrm>
            <a:off x="4635610" y="4365890"/>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217" name="Can 216"/>
          <p:cNvSpPr/>
          <p:nvPr/>
        </p:nvSpPr>
        <p:spPr>
          <a:xfrm>
            <a:off x="4634995" y="4062575"/>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p>
        </p:txBody>
      </p:sp>
      <p:sp>
        <p:nvSpPr>
          <p:cNvPr id="218" name="Can 217"/>
          <p:cNvSpPr/>
          <p:nvPr/>
        </p:nvSpPr>
        <p:spPr>
          <a:xfrm>
            <a:off x="4633667" y="3758421"/>
            <a:ext cx="710550" cy="414652"/>
          </a:xfrm>
          <a:prstGeom prst="can">
            <a:avLst/>
          </a:prstGeom>
          <a:solidFill>
            <a:srgbClr val="FFDA6A"/>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19" name="Can 218"/>
          <p:cNvSpPr/>
          <p:nvPr/>
        </p:nvSpPr>
        <p:spPr>
          <a:xfrm>
            <a:off x="4634006" y="3442983"/>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sp>
        <p:nvSpPr>
          <p:cNvPr id="226" name="Can 225"/>
          <p:cNvSpPr/>
          <p:nvPr/>
        </p:nvSpPr>
        <p:spPr>
          <a:xfrm>
            <a:off x="5467031" y="4365890"/>
            <a:ext cx="710550" cy="414652"/>
          </a:xfrm>
          <a:prstGeom prst="can">
            <a:avLst/>
          </a:prstGeom>
          <a:solidFill>
            <a:srgbClr val="FF5722"/>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Parity</a:t>
            </a:r>
            <a:endParaRPr lang="en-US" sz="1200" dirty="0">
              <a:solidFill>
                <a:schemeClr val="bg1"/>
              </a:solidFill>
              <a:latin typeface="Roboto Light"/>
              <a:cs typeface="Roboto Light"/>
            </a:endParaRPr>
          </a:p>
        </p:txBody>
      </p:sp>
      <p:sp>
        <p:nvSpPr>
          <p:cNvPr id="227" name="Can 226"/>
          <p:cNvSpPr/>
          <p:nvPr/>
        </p:nvSpPr>
        <p:spPr>
          <a:xfrm>
            <a:off x="5466416" y="4062575"/>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28" name="Can 227"/>
          <p:cNvSpPr/>
          <p:nvPr/>
        </p:nvSpPr>
        <p:spPr>
          <a:xfrm>
            <a:off x="5465088" y="3758421"/>
            <a:ext cx="710550" cy="414652"/>
          </a:xfrm>
          <a:prstGeom prst="can">
            <a:avLst/>
          </a:prstGeom>
          <a:solidFill>
            <a:srgbClr val="FFDA6A"/>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p>
        </p:txBody>
      </p:sp>
      <p:sp>
        <p:nvSpPr>
          <p:cNvPr id="229" name="Can 228"/>
          <p:cNvSpPr/>
          <p:nvPr/>
        </p:nvSpPr>
        <p:spPr>
          <a:xfrm>
            <a:off x="5465427" y="3442983"/>
            <a:ext cx="710550" cy="414652"/>
          </a:xfrm>
          <a:prstGeom prst="can">
            <a:avLst/>
          </a:prstGeom>
          <a:solidFill>
            <a:schemeClr val="accent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p>
        </p:txBody>
      </p:sp>
      <p:grpSp>
        <p:nvGrpSpPr>
          <p:cNvPr id="238" name="Group 237"/>
          <p:cNvGrpSpPr/>
          <p:nvPr/>
        </p:nvGrpSpPr>
        <p:grpSpPr>
          <a:xfrm>
            <a:off x="3334215" y="3206342"/>
            <a:ext cx="2487563" cy="226326"/>
            <a:chOff x="3063874" y="3105750"/>
            <a:chExt cx="2487563" cy="226326"/>
          </a:xfrm>
        </p:grpSpPr>
        <p:sp>
          <p:nvSpPr>
            <p:cNvPr id="232" name="Left Bracket 231"/>
            <p:cNvSpPr/>
            <p:nvPr/>
          </p:nvSpPr>
          <p:spPr>
            <a:xfrm rot="5400000">
              <a:off x="4194493" y="1975131"/>
              <a:ext cx="226326" cy="2487563"/>
            </a:xfrm>
            <a:prstGeom prst="leftBracket">
              <a:avLst/>
            </a:prstGeom>
            <a:ln w="1270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34" name="Straight Connector 233"/>
            <p:cNvCxnSpPr/>
            <p:nvPr/>
          </p:nvCxnSpPr>
          <p:spPr>
            <a:xfrm>
              <a:off x="3886140" y="3108325"/>
              <a:ext cx="0" cy="217488"/>
            </a:xfrm>
            <a:prstGeom prst="line">
              <a:avLst/>
            </a:prstGeom>
            <a:ln w="127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4717990" y="3108325"/>
              <a:ext cx="0" cy="217488"/>
            </a:xfrm>
            <a:prstGeom prst="line">
              <a:avLst/>
            </a:prstGeom>
            <a:ln w="12700"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39" name="Shape 2186"/>
          <p:cNvSpPr/>
          <p:nvPr/>
        </p:nvSpPr>
        <p:spPr>
          <a:xfrm>
            <a:off x="4040087" y="2921289"/>
            <a:ext cx="1080000" cy="251998"/>
          </a:xfrm>
          <a:prstGeom prst="roundRect">
            <a:avLst>
              <a:gd name="adj" fmla="val 5284"/>
            </a:avLst>
          </a:prstGeom>
          <a:solidFill>
            <a:schemeClr val="accent6"/>
          </a:solidFill>
          <a:ln w="12700" cap="flat">
            <a:noFill/>
            <a:miter lim="400000"/>
          </a:ln>
          <a:effectLst/>
        </p:spPr>
        <p:txBody>
          <a:bodyPr wrap="square" lIns="72000" tIns="19050" rIns="72000" bIns="19050" numCol="1" anchor="ctr">
            <a:noAutofit/>
          </a:bodyPr>
          <a:lstStyle/>
          <a:p>
            <a:pPr lvl="0" algn="ctr"/>
            <a:r>
              <a:rPr lang="x-none" sz="1100" dirty="0" smtClean="0">
                <a:solidFill>
                  <a:srgbClr val="FFFFFF"/>
                </a:solidFill>
                <a:latin typeface="Roboto Light"/>
                <a:cs typeface="Roboto Light"/>
              </a:rPr>
              <a:t>RAID 5</a:t>
            </a:r>
            <a:endParaRPr sz="1100" dirty="0">
              <a:solidFill>
                <a:srgbClr val="FFFFFF"/>
              </a:solidFill>
              <a:latin typeface="Roboto Light"/>
              <a:cs typeface="Roboto Light"/>
            </a:endParaRPr>
          </a:p>
        </p:txBody>
      </p:sp>
      <p:sp>
        <p:nvSpPr>
          <p:cNvPr id="241" name="Shape 2186"/>
          <p:cNvSpPr/>
          <p:nvPr/>
        </p:nvSpPr>
        <p:spPr>
          <a:xfrm>
            <a:off x="3854376" y="1049295"/>
            <a:ext cx="1439997" cy="323997"/>
          </a:xfrm>
          <a:prstGeom prst="roundRect">
            <a:avLst>
              <a:gd name="adj" fmla="val 5284"/>
            </a:avLst>
          </a:prstGeom>
          <a:solidFill>
            <a:schemeClr val="accent4">
              <a:lumMod val="75000"/>
            </a:schemeClr>
          </a:solidFill>
          <a:ln w="12700" cap="flat">
            <a:noFill/>
            <a:miter lim="400000"/>
          </a:ln>
          <a:effectLst/>
        </p:spPr>
        <p:txBody>
          <a:bodyPr wrap="square" lIns="72000" tIns="19050" rIns="72000" bIns="19050" numCol="1" anchor="ctr">
            <a:noAutofit/>
          </a:bodyPr>
          <a:lstStyle/>
          <a:p>
            <a:pPr lvl="0" algn="ctr"/>
            <a:r>
              <a:rPr lang="x-none" sz="1100" dirty="0" smtClean="0">
                <a:solidFill>
                  <a:srgbClr val="FFFFFF"/>
                </a:solidFill>
                <a:latin typeface="Roboto Light"/>
                <a:cs typeface="Roboto Light"/>
              </a:rPr>
              <a:t>iSCSI / FC Packets</a:t>
            </a:r>
            <a:endParaRPr sz="1100" dirty="0">
              <a:solidFill>
                <a:srgbClr val="FFFFFF"/>
              </a:solidFill>
              <a:latin typeface="Roboto Light"/>
              <a:cs typeface="Roboto Light"/>
            </a:endParaRPr>
          </a:p>
        </p:txBody>
      </p:sp>
      <p:cxnSp>
        <p:nvCxnSpPr>
          <p:cNvPr id="243" name="Curved Connector 242"/>
          <p:cNvCxnSpPr/>
          <p:nvPr/>
        </p:nvCxnSpPr>
        <p:spPr>
          <a:xfrm rot="10800000" flipV="1">
            <a:off x="993385" y="2043253"/>
            <a:ext cx="1747850" cy="949327"/>
          </a:xfrm>
          <a:prstGeom prst="curvedConnector3">
            <a:avLst>
              <a:gd name="adj1" fmla="val 41727"/>
            </a:avLst>
          </a:prstGeom>
          <a:ln w="28575"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49" name="Curved Connector 248"/>
          <p:cNvCxnSpPr>
            <a:endCxn id="203" idx="3"/>
          </p:cNvCxnSpPr>
          <p:nvPr/>
        </p:nvCxnSpPr>
        <p:spPr>
          <a:xfrm rot="10800000">
            <a:off x="1201492" y="3897360"/>
            <a:ext cx="1546030" cy="522356"/>
          </a:xfrm>
          <a:prstGeom prst="curvedConnector3">
            <a:avLst>
              <a:gd name="adj1" fmla="val 50000"/>
            </a:avLst>
          </a:prstGeom>
          <a:ln w="28575" cmpd="sng">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53" name="Shape 7547"/>
          <p:cNvSpPr/>
          <p:nvPr/>
        </p:nvSpPr>
        <p:spPr>
          <a:xfrm>
            <a:off x="6620413" y="3074311"/>
            <a:ext cx="2268000" cy="1620000"/>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HW RAID Engine</a:t>
            </a:r>
          </a:p>
          <a:p>
            <a:pPr algn="ctr">
              <a:lnSpc>
                <a:spcPct val="150000"/>
              </a:lnSpc>
            </a:pPr>
            <a:r>
              <a:rPr lang="en-US" sz="1400" dirty="0" smtClean="0">
                <a:solidFill>
                  <a:schemeClr val="bg2">
                    <a:lumMod val="75000"/>
                  </a:schemeClr>
                </a:solidFill>
                <a:latin typeface="Roboto Light"/>
                <a:cs typeface="Roboto Light"/>
              </a:rPr>
              <a:t>Speed Up Parity Calculation</a:t>
            </a:r>
          </a:p>
        </p:txBody>
      </p:sp>
      <p:sp>
        <p:nvSpPr>
          <p:cNvPr id="254" name="Shape 7547"/>
          <p:cNvSpPr/>
          <p:nvPr/>
        </p:nvSpPr>
        <p:spPr>
          <a:xfrm>
            <a:off x="6620413" y="990553"/>
            <a:ext cx="2268000" cy="1620745"/>
          </a:xfrm>
          <a:prstGeom prst="roundRect">
            <a:avLst>
              <a:gd name="adj" fmla="val 2642"/>
            </a:avLst>
          </a:prstGeom>
          <a:solidFill>
            <a:schemeClr val="accent2">
              <a:lumMod val="20000"/>
              <a:lumOff val="80000"/>
              <a:alpha val="85000"/>
            </a:schemeClr>
          </a:solidFill>
          <a:ln w="12700">
            <a:miter lim="400000"/>
          </a:ln>
        </p:spPr>
        <p:txBody>
          <a:bodyPr lIns="72000" tIns="72000" rIns="72000" bIns="72000" anchor="ctr"/>
          <a:lstStyle/>
          <a:p>
            <a:pPr algn="ctr">
              <a:lnSpc>
                <a:spcPct val="150000"/>
              </a:lnSpc>
            </a:pPr>
            <a:r>
              <a:rPr lang="en-US" dirty="0" smtClean="0">
                <a:solidFill>
                  <a:schemeClr val="bg2">
                    <a:lumMod val="75000"/>
                  </a:schemeClr>
                </a:solidFill>
                <a:latin typeface="Roboto Medium"/>
                <a:cs typeface="Roboto Medium"/>
              </a:rPr>
              <a:t>HW Offload Engine</a:t>
            </a:r>
          </a:p>
          <a:p>
            <a:pPr algn="ctr">
              <a:lnSpc>
                <a:spcPct val="150000"/>
              </a:lnSpc>
            </a:pPr>
            <a:r>
              <a:rPr lang="en-US" sz="1400" dirty="0" smtClean="0">
                <a:solidFill>
                  <a:schemeClr val="bg2">
                    <a:lumMod val="75000"/>
                  </a:schemeClr>
                </a:solidFill>
                <a:latin typeface="Roboto Light"/>
                <a:cs typeface="Roboto Light"/>
              </a:rPr>
              <a:t>Process iSCSI / FC Packets by HW</a:t>
            </a:r>
            <a:endParaRPr lang="en-US" sz="1400" dirty="0">
              <a:solidFill>
                <a:schemeClr val="bg2">
                  <a:lumMod val="75000"/>
                </a:schemeClr>
              </a:solidFill>
              <a:latin typeface="Roboto Light"/>
              <a:cs typeface="Roboto Light"/>
            </a:endParaRPr>
          </a:p>
        </p:txBody>
      </p:sp>
    </p:spTree>
    <p:extLst>
      <p:ext uri="{BB962C8B-B14F-4D97-AF65-F5344CB8AC3E}">
        <p14:creationId xmlns:p14="http://schemas.microsoft.com/office/powerpoint/2010/main" val="3985978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fade">
                                      <p:cBhvr>
                                        <p:cTn id="22" dur="500"/>
                                        <p:tgtEl>
                                          <p:spTgt spid="1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500"/>
                                        <p:tgtEl>
                                          <p:spTgt spid="1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9"/>
                                        </p:tgtEl>
                                        <p:attrNameLst>
                                          <p:attrName>style.visibility</p:attrName>
                                        </p:attrNameLst>
                                      </p:cBhvr>
                                      <p:to>
                                        <p:strVal val="visible"/>
                                      </p:to>
                                    </p:set>
                                    <p:animEffect transition="in" filter="fade">
                                      <p:cBhvr>
                                        <p:cTn id="37" dur="500"/>
                                        <p:tgtEl>
                                          <p:spTgt spid="1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500"/>
                                        <p:tgtEl>
                                          <p:spTgt spid="1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500"/>
                                        <p:tgtEl>
                                          <p:spTgt spid="1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500"/>
                                        <p:tgtEl>
                                          <p:spTgt spid="1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1"/>
                                        </p:tgtEl>
                                        <p:attrNameLst>
                                          <p:attrName>style.visibility</p:attrName>
                                        </p:attrNameLst>
                                      </p:cBhvr>
                                      <p:to>
                                        <p:strVal val="visible"/>
                                      </p:to>
                                    </p:set>
                                    <p:animEffect transition="in" filter="fade">
                                      <p:cBhvr>
                                        <p:cTn id="49" dur="500"/>
                                        <p:tgtEl>
                                          <p:spTgt spid="241"/>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3"/>
                                        </p:tgtEl>
                                        <p:attrNameLst>
                                          <p:attrName>style.visibility</p:attrName>
                                        </p:attrNameLst>
                                      </p:cBhvr>
                                      <p:to>
                                        <p:strVal val="visible"/>
                                      </p:to>
                                    </p:set>
                                    <p:animEffect transition="in" filter="wipe(up)">
                                      <p:cBhvr>
                                        <p:cTn id="53" dur="500"/>
                                        <p:tgtEl>
                                          <p:spTgt spid="243"/>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500"/>
                                        <p:tgtEl>
                                          <p:spTgt spid="20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7"/>
                                        </p:tgtEl>
                                        <p:attrNameLst>
                                          <p:attrName>style.visibility</p:attrName>
                                        </p:attrNameLst>
                                      </p:cBhvr>
                                      <p:to>
                                        <p:strVal val="visible"/>
                                      </p:to>
                                    </p:set>
                                    <p:animEffect transition="in" filter="fade">
                                      <p:cBhvr>
                                        <p:cTn id="60" dur="500"/>
                                        <p:tgtEl>
                                          <p:spTgt spid="20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8"/>
                                        </p:tgtEl>
                                        <p:attrNameLst>
                                          <p:attrName>style.visibility</p:attrName>
                                        </p:attrNameLst>
                                      </p:cBhvr>
                                      <p:to>
                                        <p:strVal val="visible"/>
                                      </p:to>
                                    </p:set>
                                    <p:animEffect transition="in" filter="fade">
                                      <p:cBhvr>
                                        <p:cTn id="63" dur="500"/>
                                        <p:tgtEl>
                                          <p:spTgt spid="20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9"/>
                                        </p:tgtEl>
                                        <p:attrNameLst>
                                          <p:attrName>style.visibility</p:attrName>
                                        </p:attrNameLst>
                                      </p:cBhvr>
                                      <p:to>
                                        <p:strVal val="visible"/>
                                      </p:to>
                                    </p:set>
                                    <p:animEffect transition="in" filter="fade">
                                      <p:cBhvr>
                                        <p:cTn id="66" dur="500"/>
                                        <p:tgtEl>
                                          <p:spTgt spid="20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1"/>
                                        </p:tgtEl>
                                        <p:attrNameLst>
                                          <p:attrName>style.visibility</p:attrName>
                                        </p:attrNameLst>
                                      </p:cBhvr>
                                      <p:to>
                                        <p:strVal val="visible"/>
                                      </p:to>
                                    </p:set>
                                    <p:animEffect transition="in" filter="fade">
                                      <p:cBhvr>
                                        <p:cTn id="69" dur="500"/>
                                        <p:tgtEl>
                                          <p:spTgt spid="2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2"/>
                                        </p:tgtEl>
                                        <p:attrNameLst>
                                          <p:attrName>style.visibility</p:attrName>
                                        </p:attrNameLst>
                                      </p:cBhvr>
                                      <p:to>
                                        <p:strVal val="visible"/>
                                      </p:to>
                                    </p:set>
                                    <p:animEffect transition="in" filter="fade">
                                      <p:cBhvr>
                                        <p:cTn id="72" dur="500"/>
                                        <p:tgtEl>
                                          <p:spTgt spid="21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3"/>
                                        </p:tgtEl>
                                        <p:attrNameLst>
                                          <p:attrName>style.visibility</p:attrName>
                                        </p:attrNameLst>
                                      </p:cBhvr>
                                      <p:to>
                                        <p:strVal val="visible"/>
                                      </p:to>
                                    </p:set>
                                    <p:animEffect transition="in" filter="fade">
                                      <p:cBhvr>
                                        <p:cTn id="75" dur="500"/>
                                        <p:tgtEl>
                                          <p:spTgt spid="2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4"/>
                                        </p:tgtEl>
                                        <p:attrNameLst>
                                          <p:attrName>style.visibility</p:attrName>
                                        </p:attrNameLst>
                                      </p:cBhvr>
                                      <p:to>
                                        <p:strVal val="visible"/>
                                      </p:to>
                                    </p:set>
                                    <p:animEffect transition="in" filter="fade">
                                      <p:cBhvr>
                                        <p:cTn id="78" dur="500"/>
                                        <p:tgtEl>
                                          <p:spTgt spid="2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6"/>
                                        </p:tgtEl>
                                        <p:attrNameLst>
                                          <p:attrName>style.visibility</p:attrName>
                                        </p:attrNameLst>
                                      </p:cBhvr>
                                      <p:to>
                                        <p:strVal val="visible"/>
                                      </p:to>
                                    </p:set>
                                    <p:animEffect transition="in" filter="fade">
                                      <p:cBhvr>
                                        <p:cTn id="81" dur="500"/>
                                        <p:tgtEl>
                                          <p:spTgt spid="2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7"/>
                                        </p:tgtEl>
                                        <p:attrNameLst>
                                          <p:attrName>style.visibility</p:attrName>
                                        </p:attrNameLst>
                                      </p:cBhvr>
                                      <p:to>
                                        <p:strVal val="visible"/>
                                      </p:to>
                                    </p:set>
                                    <p:animEffect transition="in" filter="fade">
                                      <p:cBhvr>
                                        <p:cTn id="84" dur="500"/>
                                        <p:tgtEl>
                                          <p:spTgt spid="21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8"/>
                                        </p:tgtEl>
                                        <p:attrNameLst>
                                          <p:attrName>style.visibility</p:attrName>
                                        </p:attrNameLst>
                                      </p:cBhvr>
                                      <p:to>
                                        <p:strVal val="visible"/>
                                      </p:to>
                                    </p:set>
                                    <p:animEffect transition="in" filter="fade">
                                      <p:cBhvr>
                                        <p:cTn id="87" dur="500"/>
                                        <p:tgtEl>
                                          <p:spTgt spid="2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9"/>
                                        </p:tgtEl>
                                        <p:attrNameLst>
                                          <p:attrName>style.visibility</p:attrName>
                                        </p:attrNameLst>
                                      </p:cBhvr>
                                      <p:to>
                                        <p:strVal val="visible"/>
                                      </p:to>
                                    </p:set>
                                    <p:animEffect transition="in" filter="fade">
                                      <p:cBhvr>
                                        <p:cTn id="90" dur="500"/>
                                        <p:tgtEl>
                                          <p:spTgt spid="21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6"/>
                                        </p:tgtEl>
                                        <p:attrNameLst>
                                          <p:attrName>style.visibility</p:attrName>
                                        </p:attrNameLst>
                                      </p:cBhvr>
                                      <p:to>
                                        <p:strVal val="visible"/>
                                      </p:to>
                                    </p:set>
                                    <p:animEffect transition="in" filter="fade">
                                      <p:cBhvr>
                                        <p:cTn id="93" dur="500"/>
                                        <p:tgtEl>
                                          <p:spTgt spid="22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7"/>
                                        </p:tgtEl>
                                        <p:attrNameLst>
                                          <p:attrName>style.visibility</p:attrName>
                                        </p:attrNameLst>
                                      </p:cBhvr>
                                      <p:to>
                                        <p:strVal val="visible"/>
                                      </p:to>
                                    </p:set>
                                    <p:animEffect transition="in" filter="fade">
                                      <p:cBhvr>
                                        <p:cTn id="96" dur="500"/>
                                        <p:tgtEl>
                                          <p:spTgt spid="2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8"/>
                                        </p:tgtEl>
                                        <p:attrNameLst>
                                          <p:attrName>style.visibility</p:attrName>
                                        </p:attrNameLst>
                                      </p:cBhvr>
                                      <p:to>
                                        <p:strVal val="visible"/>
                                      </p:to>
                                    </p:set>
                                    <p:animEffect transition="in" filter="fade">
                                      <p:cBhvr>
                                        <p:cTn id="99" dur="500"/>
                                        <p:tgtEl>
                                          <p:spTgt spid="2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9"/>
                                        </p:tgtEl>
                                        <p:attrNameLst>
                                          <p:attrName>style.visibility</p:attrName>
                                        </p:attrNameLst>
                                      </p:cBhvr>
                                      <p:to>
                                        <p:strVal val="visible"/>
                                      </p:to>
                                    </p:set>
                                    <p:animEffect transition="in" filter="fade">
                                      <p:cBhvr>
                                        <p:cTn id="102" dur="500"/>
                                        <p:tgtEl>
                                          <p:spTgt spid="229"/>
                                        </p:tgtEl>
                                      </p:cBhvr>
                                    </p:animEffect>
                                  </p:childTnLst>
                                </p:cTn>
                              </p:par>
                              <p:par>
                                <p:cTn id="103" presetID="10" presetClass="entr" presetSubtype="0" fill="hold" nodeType="withEffect">
                                  <p:stCondLst>
                                    <p:cond delay="0"/>
                                  </p:stCondLst>
                                  <p:childTnLst>
                                    <p:set>
                                      <p:cBhvr>
                                        <p:cTn id="104" dur="1" fill="hold">
                                          <p:stCondLst>
                                            <p:cond delay="0"/>
                                          </p:stCondLst>
                                        </p:cTn>
                                        <p:tgtEl>
                                          <p:spTgt spid="238"/>
                                        </p:tgtEl>
                                        <p:attrNameLst>
                                          <p:attrName>style.visibility</p:attrName>
                                        </p:attrNameLst>
                                      </p:cBhvr>
                                      <p:to>
                                        <p:strVal val="visible"/>
                                      </p:to>
                                    </p:set>
                                    <p:animEffect transition="in" filter="fade">
                                      <p:cBhvr>
                                        <p:cTn id="105" dur="500"/>
                                        <p:tgtEl>
                                          <p:spTgt spid="23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9"/>
                                        </p:tgtEl>
                                        <p:attrNameLst>
                                          <p:attrName>style.visibility</p:attrName>
                                        </p:attrNameLst>
                                      </p:cBhvr>
                                      <p:to>
                                        <p:strVal val="visible"/>
                                      </p:to>
                                    </p:set>
                                    <p:animEffect transition="in" filter="fade">
                                      <p:cBhvr>
                                        <p:cTn id="108" dur="500"/>
                                        <p:tgtEl>
                                          <p:spTgt spid="239"/>
                                        </p:tgtEl>
                                      </p:cBhvr>
                                    </p:animEffect>
                                  </p:childTnLst>
                                </p:cTn>
                              </p:par>
                            </p:childTnLst>
                          </p:cTn>
                        </p:par>
                        <p:par>
                          <p:cTn id="109" fill="hold">
                            <p:stCondLst>
                              <p:cond delay="3000"/>
                            </p:stCondLst>
                            <p:childTnLst>
                              <p:par>
                                <p:cTn id="110" presetID="22" presetClass="entr" presetSubtype="4" fill="hold" nodeType="afterEffect">
                                  <p:stCondLst>
                                    <p:cond delay="0"/>
                                  </p:stCondLst>
                                  <p:childTnLst>
                                    <p:set>
                                      <p:cBhvr>
                                        <p:cTn id="111" dur="1" fill="hold">
                                          <p:stCondLst>
                                            <p:cond delay="0"/>
                                          </p:stCondLst>
                                        </p:cTn>
                                        <p:tgtEl>
                                          <p:spTgt spid="249"/>
                                        </p:tgtEl>
                                        <p:attrNameLst>
                                          <p:attrName>style.visibility</p:attrName>
                                        </p:attrNameLst>
                                      </p:cBhvr>
                                      <p:to>
                                        <p:strVal val="visible"/>
                                      </p:to>
                                    </p:set>
                                    <p:animEffect transition="in" filter="wipe(down)">
                                      <p:cBhvr>
                                        <p:cTn id="112" dur="500"/>
                                        <p:tgtEl>
                                          <p:spTgt spid="249"/>
                                        </p:tgtEl>
                                      </p:cBhvr>
                                    </p:animEffect>
                                  </p:childTnLst>
                                </p:cTn>
                              </p:par>
                            </p:childTnLst>
                          </p:cTn>
                        </p:par>
                      </p:childTnLst>
                    </p:cTn>
                  </p:par>
                  <p:par>
                    <p:cTn id="113" fill="hold">
                      <p:stCondLst>
                        <p:cond delay="indefinite"/>
                      </p:stCondLst>
                      <p:childTnLst>
                        <p:par>
                          <p:cTn id="114" fill="hold">
                            <p:stCondLst>
                              <p:cond delay="0"/>
                            </p:stCondLst>
                            <p:childTnLst>
                              <p:par>
                                <p:cTn id="115" presetID="27" presetClass="emph" presetSubtype="0" fill="remove" grpId="1" nodeType="clickEffect">
                                  <p:stCondLst>
                                    <p:cond delay="0"/>
                                  </p:stCondLst>
                                  <p:childTnLst>
                                    <p:animClr clrSpc="rgb" dir="cw">
                                      <p:cBhvr override="childStyle">
                                        <p:cTn id="116" dur="250" autoRev="1" fill="remove"/>
                                        <p:tgtEl>
                                          <p:spTgt spid="134"/>
                                        </p:tgtEl>
                                        <p:attrNameLst>
                                          <p:attrName>style.color</p:attrName>
                                        </p:attrNameLst>
                                      </p:cBhvr>
                                      <p:to>
                                        <a:schemeClr val="bg1"/>
                                      </p:to>
                                    </p:animClr>
                                    <p:animClr clrSpc="rgb" dir="cw">
                                      <p:cBhvr>
                                        <p:cTn id="117" dur="250" autoRev="1" fill="remove"/>
                                        <p:tgtEl>
                                          <p:spTgt spid="134"/>
                                        </p:tgtEl>
                                        <p:attrNameLst>
                                          <p:attrName>fillcolor</p:attrName>
                                        </p:attrNameLst>
                                      </p:cBhvr>
                                      <p:to>
                                        <a:schemeClr val="bg1"/>
                                      </p:to>
                                    </p:animClr>
                                    <p:set>
                                      <p:cBhvr>
                                        <p:cTn id="118" dur="250" autoRev="1" fill="remove"/>
                                        <p:tgtEl>
                                          <p:spTgt spid="134"/>
                                        </p:tgtEl>
                                        <p:attrNameLst>
                                          <p:attrName>fill.type</p:attrName>
                                        </p:attrNameLst>
                                      </p:cBhvr>
                                      <p:to>
                                        <p:strVal val="solid"/>
                                      </p:to>
                                    </p:set>
                                    <p:set>
                                      <p:cBhvr>
                                        <p:cTn id="119" dur="250" autoRev="1" fill="remove"/>
                                        <p:tgtEl>
                                          <p:spTgt spid="134"/>
                                        </p:tgtEl>
                                        <p:attrNameLst>
                                          <p:attrName>fill.on</p:attrName>
                                        </p:attrNameLst>
                                      </p:cBhvr>
                                      <p:to>
                                        <p:strVal val="true"/>
                                      </p:to>
                                    </p:set>
                                  </p:childTnLst>
                                </p:cTn>
                              </p:par>
                              <p:par>
                                <p:cTn id="120" presetID="27" presetClass="emph" presetSubtype="0" fill="remove" grpId="1" nodeType="withEffect">
                                  <p:stCondLst>
                                    <p:cond delay="0"/>
                                  </p:stCondLst>
                                  <p:childTnLst>
                                    <p:animClr clrSpc="rgb" dir="cw">
                                      <p:cBhvr override="childStyle">
                                        <p:cTn id="121" dur="250" autoRev="1" fill="remove"/>
                                        <p:tgtEl>
                                          <p:spTgt spid="136"/>
                                        </p:tgtEl>
                                        <p:attrNameLst>
                                          <p:attrName>style.color</p:attrName>
                                        </p:attrNameLst>
                                      </p:cBhvr>
                                      <p:to>
                                        <a:schemeClr val="bg1"/>
                                      </p:to>
                                    </p:animClr>
                                    <p:animClr clrSpc="rgb" dir="cw">
                                      <p:cBhvr>
                                        <p:cTn id="122" dur="250" autoRev="1" fill="remove"/>
                                        <p:tgtEl>
                                          <p:spTgt spid="136"/>
                                        </p:tgtEl>
                                        <p:attrNameLst>
                                          <p:attrName>fillcolor</p:attrName>
                                        </p:attrNameLst>
                                      </p:cBhvr>
                                      <p:to>
                                        <a:schemeClr val="bg1"/>
                                      </p:to>
                                    </p:animClr>
                                    <p:set>
                                      <p:cBhvr>
                                        <p:cTn id="123" dur="250" autoRev="1" fill="remove"/>
                                        <p:tgtEl>
                                          <p:spTgt spid="136"/>
                                        </p:tgtEl>
                                        <p:attrNameLst>
                                          <p:attrName>fill.type</p:attrName>
                                        </p:attrNameLst>
                                      </p:cBhvr>
                                      <p:to>
                                        <p:strVal val="solid"/>
                                      </p:to>
                                    </p:set>
                                    <p:set>
                                      <p:cBhvr>
                                        <p:cTn id="124" dur="250" autoRev="1" fill="remove"/>
                                        <p:tgtEl>
                                          <p:spTgt spid="136"/>
                                        </p:tgtEl>
                                        <p:attrNameLst>
                                          <p:attrName>fill.on</p:attrName>
                                        </p:attrNameLst>
                                      </p:cBhvr>
                                      <p:to>
                                        <p:strVal val="true"/>
                                      </p:to>
                                    </p:set>
                                  </p:childTnLst>
                                </p:cTn>
                              </p:par>
                              <p:par>
                                <p:cTn id="125" presetID="27" presetClass="emph" presetSubtype="0" fill="remove" grpId="1" nodeType="withEffect">
                                  <p:stCondLst>
                                    <p:cond delay="0"/>
                                  </p:stCondLst>
                                  <p:childTnLst>
                                    <p:animClr clrSpc="rgb" dir="cw">
                                      <p:cBhvr override="childStyle">
                                        <p:cTn id="126" dur="250" autoRev="1" fill="remove"/>
                                        <p:tgtEl>
                                          <p:spTgt spid="137"/>
                                        </p:tgtEl>
                                        <p:attrNameLst>
                                          <p:attrName>style.color</p:attrName>
                                        </p:attrNameLst>
                                      </p:cBhvr>
                                      <p:to>
                                        <a:schemeClr val="bg1"/>
                                      </p:to>
                                    </p:animClr>
                                    <p:animClr clrSpc="rgb" dir="cw">
                                      <p:cBhvr>
                                        <p:cTn id="127" dur="250" autoRev="1" fill="remove"/>
                                        <p:tgtEl>
                                          <p:spTgt spid="137"/>
                                        </p:tgtEl>
                                        <p:attrNameLst>
                                          <p:attrName>fillcolor</p:attrName>
                                        </p:attrNameLst>
                                      </p:cBhvr>
                                      <p:to>
                                        <a:schemeClr val="bg1"/>
                                      </p:to>
                                    </p:animClr>
                                    <p:set>
                                      <p:cBhvr>
                                        <p:cTn id="128" dur="250" autoRev="1" fill="remove"/>
                                        <p:tgtEl>
                                          <p:spTgt spid="137"/>
                                        </p:tgtEl>
                                        <p:attrNameLst>
                                          <p:attrName>fill.type</p:attrName>
                                        </p:attrNameLst>
                                      </p:cBhvr>
                                      <p:to>
                                        <p:strVal val="solid"/>
                                      </p:to>
                                    </p:set>
                                    <p:set>
                                      <p:cBhvr>
                                        <p:cTn id="129" dur="250" autoRev="1" fill="remove"/>
                                        <p:tgtEl>
                                          <p:spTgt spid="137"/>
                                        </p:tgtEl>
                                        <p:attrNameLst>
                                          <p:attrName>fill.on</p:attrName>
                                        </p:attrNameLst>
                                      </p:cBhvr>
                                      <p:to>
                                        <p:strVal val="true"/>
                                      </p:to>
                                    </p:set>
                                  </p:childTnLst>
                                </p:cTn>
                              </p:par>
                              <p:par>
                                <p:cTn id="130" presetID="27" presetClass="emph" presetSubtype="0" fill="remove" grpId="1" nodeType="withEffect">
                                  <p:stCondLst>
                                    <p:cond delay="0"/>
                                  </p:stCondLst>
                                  <p:childTnLst>
                                    <p:animClr clrSpc="rgb" dir="cw">
                                      <p:cBhvr override="childStyle">
                                        <p:cTn id="131" dur="250" autoRev="1" fill="remove"/>
                                        <p:tgtEl>
                                          <p:spTgt spid="138"/>
                                        </p:tgtEl>
                                        <p:attrNameLst>
                                          <p:attrName>style.color</p:attrName>
                                        </p:attrNameLst>
                                      </p:cBhvr>
                                      <p:to>
                                        <a:schemeClr val="bg1"/>
                                      </p:to>
                                    </p:animClr>
                                    <p:animClr clrSpc="rgb" dir="cw">
                                      <p:cBhvr>
                                        <p:cTn id="132" dur="250" autoRev="1" fill="remove"/>
                                        <p:tgtEl>
                                          <p:spTgt spid="138"/>
                                        </p:tgtEl>
                                        <p:attrNameLst>
                                          <p:attrName>fillcolor</p:attrName>
                                        </p:attrNameLst>
                                      </p:cBhvr>
                                      <p:to>
                                        <a:schemeClr val="bg1"/>
                                      </p:to>
                                    </p:animClr>
                                    <p:set>
                                      <p:cBhvr>
                                        <p:cTn id="133" dur="250" autoRev="1" fill="remove"/>
                                        <p:tgtEl>
                                          <p:spTgt spid="138"/>
                                        </p:tgtEl>
                                        <p:attrNameLst>
                                          <p:attrName>fill.type</p:attrName>
                                        </p:attrNameLst>
                                      </p:cBhvr>
                                      <p:to>
                                        <p:strVal val="solid"/>
                                      </p:to>
                                    </p:set>
                                    <p:set>
                                      <p:cBhvr>
                                        <p:cTn id="134" dur="250" autoRev="1" fill="remove"/>
                                        <p:tgtEl>
                                          <p:spTgt spid="138"/>
                                        </p:tgtEl>
                                        <p:attrNameLst>
                                          <p:attrName>fill.on</p:attrName>
                                        </p:attrNameLst>
                                      </p:cBhvr>
                                      <p:to>
                                        <p:strVal val="true"/>
                                      </p:to>
                                    </p:set>
                                  </p:childTnLst>
                                </p:cTn>
                              </p:par>
                            </p:childTnLst>
                          </p:cTn>
                        </p:par>
                        <p:par>
                          <p:cTn id="135" fill="hold">
                            <p:stCondLst>
                              <p:cond delay="500"/>
                            </p:stCondLst>
                            <p:childTnLst>
                              <p:par>
                                <p:cTn id="136" presetID="27" presetClass="emph" presetSubtype="0" fill="remove" grpId="1" nodeType="afterEffect">
                                  <p:stCondLst>
                                    <p:cond delay="0"/>
                                  </p:stCondLst>
                                  <p:childTnLst>
                                    <p:animClr clrSpc="rgb" dir="cw">
                                      <p:cBhvr override="childStyle">
                                        <p:cTn id="137" dur="250" autoRev="1" fill="remove"/>
                                        <p:tgtEl>
                                          <p:spTgt spid="141"/>
                                        </p:tgtEl>
                                        <p:attrNameLst>
                                          <p:attrName>style.color</p:attrName>
                                        </p:attrNameLst>
                                      </p:cBhvr>
                                      <p:to>
                                        <a:schemeClr val="bg1"/>
                                      </p:to>
                                    </p:animClr>
                                    <p:animClr clrSpc="rgb" dir="cw">
                                      <p:cBhvr>
                                        <p:cTn id="138" dur="250" autoRev="1" fill="remove"/>
                                        <p:tgtEl>
                                          <p:spTgt spid="141"/>
                                        </p:tgtEl>
                                        <p:attrNameLst>
                                          <p:attrName>fillcolor</p:attrName>
                                        </p:attrNameLst>
                                      </p:cBhvr>
                                      <p:to>
                                        <a:schemeClr val="bg1"/>
                                      </p:to>
                                    </p:animClr>
                                    <p:set>
                                      <p:cBhvr>
                                        <p:cTn id="139" dur="250" autoRev="1" fill="remove"/>
                                        <p:tgtEl>
                                          <p:spTgt spid="141"/>
                                        </p:tgtEl>
                                        <p:attrNameLst>
                                          <p:attrName>fill.type</p:attrName>
                                        </p:attrNameLst>
                                      </p:cBhvr>
                                      <p:to>
                                        <p:strVal val="solid"/>
                                      </p:to>
                                    </p:set>
                                    <p:set>
                                      <p:cBhvr>
                                        <p:cTn id="140" dur="250" autoRev="1" fill="remove"/>
                                        <p:tgtEl>
                                          <p:spTgt spid="141"/>
                                        </p:tgtEl>
                                        <p:attrNameLst>
                                          <p:attrName>fill.on</p:attrName>
                                        </p:attrNameLst>
                                      </p:cBhvr>
                                      <p:to>
                                        <p:strVal val="true"/>
                                      </p:to>
                                    </p:set>
                                  </p:childTnLst>
                                </p:cTn>
                              </p:par>
                              <p:par>
                                <p:cTn id="141" presetID="27" presetClass="emph" presetSubtype="0" fill="remove" grpId="1" nodeType="withEffect">
                                  <p:stCondLst>
                                    <p:cond delay="0"/>
                                  </p:stCondLst>
                                  <p:childTnLst>
                                    <p:animClr clrSpc="rgb" dir="cw">
                                      <p:cBhvr override="childStyle">
                                        <p:cTn id="142" dur="250" autoRev="1" fill="remove"/>
                                        <p:tgtEl>
                                          <p:spTgt spid="140"/>
                                        </p:tgtEl>
                                        <p:attrNameLst>
                                          <p:attrName>style.color</p:attrName>
                                        </p:attrNameLst>
                                      </p:cBhvr>
                                      <p:to>
                                        <a:schemeClr val="bg1"/>
                                      </p:to>
                                    </p:animClr>
                                    <p:animClr clrSpc="rgb" dir="cw">
                                      <p:cBhvr>
                                        <p:cTn id="143" dur="250" autoRev="1" fill="remove"/>
                                        <p:tgtEl>
                                          <p:spTgt spid="140"/>
                                        </p:tgtEl>
                                        <p:attrNameLst>
                                          <p:attrName>fillcolor</p:attrName>
                                        </p:attrNameLst>
                                      </p:cBhvr>
                                      <p:to>
                                        <a:schemeClr val="bg1"/>
                                      </p:to>
                                    </p:animClr>
                                    <p:set>
                                      <p:cBhvr>
                                        <p:cTn id="144" dur="250" autoRev="1" fill="remove"/>
                                        <p:tgtEl>
                                          <p:spTgt spid="140"/>
                                        </p:tgtEl>
                                        <p:attrNameLst>
                                          <p:attrName>fill.type</p:attrName>
                                        </p:attrNameLst>
                                      </p:cBhvr>
                                      <p:to>
                                        <p:strVal val="solid"/>
                                      </p:to>
                                    </p:set>
                                    <p:set>
                                      <p:cBhvr>
                                        <p:cTn id="145" dur="250" autoRev="1" fill="remove"/>
                                        <p:tgtEl>
                                          <p:spTgt spid="140"/>
                                        </p:tgtEl>
                                        <p:attrNameLst>
                                          <p:attrName>fill.on</p:attrName>
                                        </p:attrNameLst>
                                      </p:cBhvr>
                                      <p:to>
                                        <p:strVal val="true"/>
                                      </p:to>
                                    </p:set>
                                  </p:childTnLst>
                                </p:cTn>
                              </p:par>
                              <p:par>
                                <p:cTn id="146" presetID="27" presetClass="emph" presetSubtype="0" fill="remove" grpId="1" nodeType="withEffect">
                                  <p:stCondLst>
                                    <p:cond delay="0"/>
                                  </p:stCondLst>
                                  <p:childTnLst>
                                    <p:animClr clrSpc="rgb" dir="cw">
                                      <p:cBhvr override="childStyle">
                                        <p:cTn id="147" dur="250" autoRev="1" fill="remove"/>
                                        <p:tgtEl>
                                          <p:spTgt spid="139"/>
                                        </p:tgtEl>
                                        <p:attrNameLst>
                                          <p:attrName>style.color</p:attrName>
                                        </p:attrNameLst>
                                      </p:cBhvr>
                                      <p:to>
                                        <a:schemeClr val="bg1"/>
                                      </p:to>
                                    </p:animClr>
                                    <p:animClr clrSpc="rgb" dir="cw">
                                      <p:cBhvr>
                                        <p:cTn id="148" dur="250" autoRev="1" fill="remove"/>
                                        <p:tgtEl>
                                          <p:spTgt spid="139"/>
                                        </p:tgtEl>
                                        <p:attrNameLst>
                                          <p:attrName>fillcolor</p:attrName>
                                        </p:attrNameLst>
                                      </p:cBhvr>
                                      <p:to>
                                        <a:schemeClr val="bg1"/>
                                      </p:to>
                                    </p:animClr>
                                    <p:set>
                                      <p:cBhvr>
                                        <p:cTn id="149" dur="250" autoRev="1" fill="remove"/>
                                        <p:tgtEl>
                                          <p:spTgt spid="139"/>
                                        </p:tgtEl>
                                        <p:attrNameLst>
                                          <p:attrName>fill.type</p:attrName>
                                        </p:attrNameLst>
                                      </p:cBhvr>
                                      <p:to>
                                        <p:strVal val="solid"/>
                                      </p:to>
                                    </p:set>
                                    <p:set>
                                      <p:cBhvr>
                                        <p:cTn id="150" dur="250" autoRev="1" fill="remove"/>
                                        <p:tgtEl>
                                          <p:spTgt spid="139"/>
                                        </p:tgtEl>
                                        <p:attrNameLst>
                                          <p:attrName>fill.on</p:attrName>
                                        </p:attrNameLst>
                                      </p:cBhvr>
                                      <p:to>
                                        <p:strVal val="true"/>
                                      </p:to>
                                    </p:se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254"/>
                                        </p:tgtEl>
                                        <p:attrNameLst>
                                          <p:attrName>style.visibility</p:attrName>
                                        </p:attrNameLst>
                                      </p:cBhvr>
                                      <p:to>
                                        <p:strVal val="visible"/>
                                      </p:to>
                                    </p:set>
                                    <p:animEffect transition="in" filter="fade">
                                      <p:cBhvr>
                                        <p:cTn id="154" dur="500"/>
                                        <p:tgtEl>
                                          <p:spTgt spid="254"/>
                                        </p:tgtEl>
                                      </p:cBhvr>
                                    </p:animEffect>
                                  </p:childTnLst>
                                </p:cTn>
                              </p:par>
                            </p:childTnLst>
                          </p:cTn>
                        </p:par>
                      </p:childTnLst>
                    </p:cTn>
                  </p:par>
                  <p:par>
                    <p:cTn id="155" fill="hold">
                      <p:stCondLst>
                        <p:cond delay="indefinite"/>
                      </p:stCondLst>
                      <p:childTnLst>
                        <p:par>
                          <p:cTn id="156" fill="hold">
                            <p:stCondLst>
                              <p:cond delay="0"/>
                            </p:stCondLst>
                            <p:childTnLst>
                              <p:par>
                                <p:cTn id="157" presetID="27" presetClass="emph" presetSubtype="0" fill="remove" grpId="1" nodeType="clickEffect">
                                  <p:stCondLst>
                                    <p:cond delay="0"/>
                                  </p:stCondLst>
                                  <p:childTnLst>
                                    <p:animClr clrSpc="rgb" dir="cw">
                                      <p:cBhvr override="childStyle">
                                        <p:cTn id="158" dur="250" autoRev="1" fill="remove"/>
                                        <p:tgtEl>
                                          <p:spTgt spid="209"/>
                                        </p:tgtEl>
                                        <p:attrNameLst>
                                          <p:attrName>style.color</p:attrName>
                                        </p:attrNameLst>
                                      </p:cBhvr>
                                      <p:to>
                                        <a:schemeClr val="bg1"/>
                                      </p:to>
                                    </p:animClr>
                                    <p:animClr clrSpc="rgb" dir="cw">
                                      <p:cBhvr>
                                        <p:cTn id="159" dur="250" autoRev="1" fill="remove"/>
                                        <p:tgtEl>
                                          <p:spTgt spid="209"/>
                                        </p:tgtEl>
                                        <p:attrNameLst>
                                          <p:attrName>fillcolor</p:attrName>
                                        </p:attrNameLst>
                                      </p:cBhvr>
                                      <p:to>
                                        <a:schemeClr val="bg1"/>
                                      </p:to>
                                    </p:animClr>
                                    <p:set>
                                      <p:cBhvr>
                                        <p:cTn id="160" dur="250" autoRev="1" fill="remove"/>
                                        <p:tgtEl>
                                          <p:spTgt spid="209"/>
                                        </p:tgtEl>
                                        <p:attrNameLst>
                                          <p:attrName>fill.type</p:attrName>
                                        </p:attrNameLst>
                                      </p:cBhvr>
                                      <p:to>
                                        <p:strVal val="solid"/>
                                      </p:to>
                                    </p:set>
                                    <p:set>
                                      <p:cBhvr>
                                        <p:cTn id="161" dur="250" autoRev="1" fill="remove"/>
                                        <p:tgtEl>
                                          <p:spTgt spid="209"/>
                                        </p:tgtEl>
                                        <p:attrNameLst>
                                          <p:attrName>fill.on</p:attrName>
                                        </p:attrNameLst>
                                      </p:cBhvr>
                                      <p:to>
                                        <p:strVal val="true"/>
                                      </p:to>
                                    </p:set>
                                  </p:childTnLst>
                                </p:cTn>
                              </p:par>
                              <p:par>
                                <p:cTn id="162" presetID="27" presetClass="emph" presetSubtype="0" fill="remove" grpId="1" nodeType="withEffect">
                                  <p:stCondLst>
                                    <p:cond delay="0"/>
                                  </p:stCondLst>
                                  <p:childTnLst>
                                    <p:animClr clrSpc="rgb" dir="cw">
                                      <p:cBhvr override="childStyle">
                                        <p:cTn id="163" dur="250" autoRev="1" fill="remove"/>
                                        <p:tgtEl>
                                          <p:spTgt spid="213"/>
                                        </p:tgtEl>
                                        <p:attrNameLst>
                                          <p:attrName>style.color</p:attrName>
                                        </p:attrNameLst>
                                      </p:cBhvr>
                                      <p:to>
                                        <a:schemeClr val="bg1"/>
                                      </p:to>
                                    </p:animClr>
                                    <p:animClr clrSpc="rgb" dir="cw">
                                      <p:cBhvr>
                                        <p:cTn id="164" dur="250" autoRev="1" fill="remove"/>
                                        <p:tgtEl>
                                          <p:spTgt spid="213"/>
                                        </p:tgtEl>
                                        <p:attrNameLst>
                                          <p:attrName>fillcolor</p:attrName>
                                        </p:attrNameLst>
                                      </p:cBhvr>
                                      <p:to>
                                        <a:schemeClr val="bg1"/>
                                      </p:to>
                                    </p:animClr>
                                    <p:set>
                                      <p:cBhvr>
                                        <p:cTn id="165" dur="250" autoRev="1" fill="remove"/>
                                        <p:tgtEl>
                                          <p:spTgt spid="213"/>
                                        </p:tgtEl>
                                        <p:attrNameLst>
                                          <p:attrName>fill.type</p:attrName>
                                        </p:attrNameLst>
                                      </p:cBhvr>
                                      <p:to>
                                        <p:strVal val="solid"/>
                                      </p:to>
                                    </p:set>
                                    <p:set>
                                      <p:cBhvr>
                                        <p:cTn id="166" dur="250" autoRev="1" fill="remove"/>
                                        <p:tgtEl>
                                          <p:spTgt spid="213"/>
                                        </p:tgtEl>
                                        <p:attrNameLst>
                                          <p:attrName>fill.on</p:attrName>
                                        </p:attrNameLst>
                                      </p:cBhvr>
                                      <p:to>
                                        <p:strVal val="true"/>
                                      </p:to>
                                    </p:set>
                                  </p:childTnLst>
                                </p:cTn>
                              </p:par>
                              <p:par>
                                <p:cTn id="167" presetID="27" presetClass="emph" presetSubtype="0" fill="remove" grpId="1" nodeType="withEffect">
                                  <p:stCondLst>
                                    <p:cond delay="0"/>
                                  </p:stCondLst>
                                  <p:childTnLst>
                                    <p:animClr clrSpc="rgb" dir="cw">
                                      <p:cBhvr override="childStyle">
                                        <p:cTn id="168" dur="250" autoRev="1" fill="remove"/>
                                        <p:tgtEl>
                                          <p:spTgt spid="217"/>
                                        </p:tgtEl>
                                        <p:attrNameLst>
                                          <p:attrName>style.color</p:attrName>
                                        </p:attrNameLst>
                                      </p:cBhvr>
                                      <p:to>
                                        <a:schemeClr val="bg1"/>
                                      </p:to>
                                    </p:animClr>
                                    <p:animClr clrSpc="rgb" dir="cw">
                                      <p:cBhvr>
                                        <p:cTn id="169" dur="250" autoRev="1" fill="remove"/>
                                        <p:tgtEl>
                                          <p:spTgt spid="217"/>
                                        </p:tgtEl>
                                        <p:attrNameLst>
                                          <p:attrName>fillcolor</p:attrName>
                                        </p:attrNameLst>
                                      </p:cBhvr>
                                      <p:to>
                                        <a:schemeClr val="bg1"/>
                                      </p:to>
                                    </p:animClr>
                                    <p:set>
                                      <p:cBhvr>
                                        <p:cTn id="170" dur="250" autoRev="1" fill="remove"/>
                                        <p:tgtEl>
                                          <p:spTgt spid="217"/>
                                        </p:tgtEl>
                                        <p:attrNameLst>
                                          <p:attrName>fill.type</p:attrName>
                                        </p:attrNameLst>
                                      </p:cBhvr>
                                      <p:to>
                                        <p:strVal val="solid"/>
                                      </p:to>
                                    </p:set>
                                    <p:set>
                                      <p:cBhvr>
                                        <p:cTn id="171" dur="250" autoRev="1" fill="remove"/>
                                        <p:tgtEl>
                                          <p:spTgt spid="217"/>
                                        </p:tgtEl>
                                        <p:attrNameLst>
                                          <p:attrName>fill.on</p:attrName>
                                        </p:attrNameLst>
                                      </p:cBhvr>
                                      <p:to>
                                        <p:strVal val="true"/>
                                      </p:to>
                                    </p:set>
                                  </p:childTnLst>
                                </p:cTn>
                              </p:par>
                              <p:par>
                                <p:cTn id="172" presetID="27" presetClass="emph" presetSubtype="0" fill="remove" grpId="1" nodeType="withEffect">
                                  <p:stCondLst>
                                    <p:cond delay="0"/>
                                  </p:stCondLst>
                                  <p:childTnLst>
                                    <p:animClr clrSpc="rgb" dir="cw">
                                      <p:cBhvr override="childStyle">
                                        <p:cTn id="173" dur="250" autoRev="1" fill="remove"/>
                                        <p:tgtEl>
                                          <p:spTgt spid="226"/>
                                        </p:tgtEl>
                                        <p:attrNameLst>
                                          <p:attrName>style.color</p:attrName>
                                        </p:attrNameLst>
                                      </p:cBhvr>
                                      <p:to>
                                        <a:schemeClr val="bg1"/>
                                      </p:to>
                                    </p:animClr>
                                    <p:animClr clrSpc="rgb" dir="cw">
                                      <p:cBhvr>
                                        <p:cTn id="174" dur="250" autoRev="1" fill="remove"/>
                                        <p:tgtEl>
                                          <p:spTgt spid="226"/>
                                        </p:tgtEl>
                                        <p:attrNameLst>
                                          <p:attrName>fillcolor</p:attrName>
                                        </p:attrNameLst>
                                      </p:cBhvr>
                                      <p:to>
                                        <a:schemeClr val="bg1"/>
                                      </p:to>
                                    </p:animClr>
                                    <p:set>
                                      <p:cBhvr>
                                        <p:cTn id="175" dur="250" autoRev="1" fill="remove"/>
                                        <p:tgtEl>
                                          <p:spTgt spid="226"/>
                                        </p:tgtEl>
                                        <p:attrNameLst>
                                          <p:attrName>fill.type</p:attrName>
                                        </p:attrNameLst>
                                      </p:cBhvr>
                                      <p:to>
                                        <p:strVal val="solid"/>
                                      </p:to>
                                    </p:set>
                                    <p:set>
                                      <p:cBhvr>
                                        <p:cTn id="176" dur="250" autoRev="1" fill="remove"/>
                                        <p:tgtEl>
                                          <p:spTgt spid="226"/>
                                        </p:tgtEl>
                                        <p:attrNameLst>
                                          <p:attrName>fill.on</p:attrName>
                                        </p:attrNameLst>
                                      </p:cBhvr>
                                      <p:to>
                                        <p:strVal val="true"/>
                                      </p:to>
                                    </p:set>
                                  </p:childTnLst>
                                </p:cTn>
                              </p:par>
                            </p:childTnLst>
                          </p:cTn>
                        </p:par>
                        <p:par>
                          <p:cTn id="177" fill="hold">
                            <p:stCondLst>
                              <p:cond delay="500"/>
                            </p:stCondLst>
                            <p:childTnLst>
                              <p:par>
                                <p:cTn id="178" presetID="10" presetClass="entr" presetSubtype="0" fill="hold" grpId="0" nodeType="afterEffect">
                                  <p:stCondLst>
                                    <p:cond delay="0"/>
                                  </p:stCondLst>
                                  <p:childTnLst>
                                    <p:set>
                                      <p:cBhvr>
                                        <p:cTn id="179" dur="1" fill="hold">
                                          <p:stCondLst>
                                            <p:cond delay="0"/>
                                          </p:stCondLst>
                                        </p:cTn>
                                        <p:tgtEl>
                                          <p:spTgt spid="253"/>
                                        </p:tgtEl>
                                        <p:attrNameLst>
                                          <p:attrName>style.visibility</p:attrName>
                                        </p:attrNameLst>
                                      </p:cBhvr>
                                      <p:to>
                                        <p:strVal val="visible"/>
                                      </p:to>
                                    </p:set>
                                    <p:animEffect transition="in" filter="fade">
                                      <p:cBhvr>
                                        <p:cTn id="180"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8" grpId="0" animBg="1"/>
      <p:bldP spid="138" grpId="1" animBg="1"/>
      <p:bldP spid="137" grpId="0" animBg="1"/>
      <p:bldP spid="137" grpId="1" animBg="1"/>
      <p:bldP spid="136" grpId="0" animBg="1"/>
      <p:bldP spid="136" grpId="1" animBg="1"/>
      <p:bldP spid="134" grpId="0" animBg="1"/>
      <p:bldP spid="134" grpId="1" animBg="1"/>
      <p:bldP spid="119" grpId="0" animBg="1"/>
      <p:bldP spid="139" grpId="0" animBg="1"/>
      <p:bldP spid="139" grpId="1" animBg="1"/>
      <p:bldP spid="140" grpId="0" animBg="1"/>
      <p:bldP spid="140" grpId="1" animBg="1"/>
      <p:bldP spid="141" grpId="0" animBg="1"/>
      <p:bldP spid="141" grpId="1" animBg="1"/>
      <p:bldP spid="142" grpId="0" animBg="1"/>
      <p:bldP spid="206" grpId="0" animBg="1"/>
      <p:bldP spid="207" grpId="0" animBg="1"/>
      <p:bldP spid="208" grpId="0" animBg="1"/>
      <p:bldP spid="209" grpId="0" animBg="1"/>
      <p:bldP spid="209" grpId="1" animBg="1"/>
      <p:bldP spid="211" grpId="0" animBg="1"/>
      <p:bldP spid="212" grpId="0" animBg="1"/>
      <p:bldP spid="213" grpId="0" animBg="1"/>
      <p:bldP spid="213" grpId="1" animBg="1"/>
      <p:bldP spid="214" grpId="0" animBg="1"/>
      <p:bldP spid="216" grpId="0" animBg="1"/>
      <p:bldP spid="217" grpId="0" animBg="1"/>
      <p:bldP spid="217" grpId="1" animBg="1"/>
      <p:bldP spid="218" grpId="0" animBg="1"/>
      <p:bldP spid="219" grpId="0" animBg="1"/>
      <p:bldP spid="226" grpId="0" animBg="1"/>
      <p:bldP spid="226" grpId="1" animBg="1"/>
      <p:bldP spid="227" grpId="0" animBg="1"/>
      <p:bldP spid="228" grpId="0" animBg="1"/>
      <p:bldP spid="229" grpId="0" animBg="1"/>
      <p:bldP spid="239" grpId="0" animBg="1"/>
      <p:bldP spid="241" grpId="0" animBg="1"/>
      <p:bldP spid="253" grpId="0" animBg="1"/>
      <p:bldP spid="2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23"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Server Acceleration: ODX and VAAI</a:t>
            </a:r>
            <a:endParaRPr lang="en-US" sz="2800" dirty="0">
              <a:latin typeface="Roboto Thin"/>
              <a:cs typeface="Roboto Thin"/>
            </a:endParaRPr>
          </a:p>
        </p:txBody>
      </p:sp>
      <p:sp>
        <p:nvSpPr>
          <p:cNvPr id="126" name="Oval 125"/>
          <p:cNvSpPr/>
          <p:nvPr/>
        </p:nvSpPr>
        <p:spPr>
          <a:xfrm>
            <a:off x="3292300" y="3487542"/>
            <a:ext cx="310500" cy="3105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800" dirty="0" smtClean="0">
                <a:solidFill>
                  <a:schemeClr val="tx2"/>
                </a:solidFill>
                <a:latin typeface="Roboto Light"/>
                <a:cs typeface="Roboto Light"/>
              </a:rPr>
              <a:t>Token</a:t>
            </a:r>
            <a:endParaRPr lang="en-US" sz="800" dirty="0">
              <a:solidFill>
                <a:schemeClr val="tx2"/>
              </a:solidFill>
              <a:latin typeface="Roboto Light"/>
              <a:cs typeface="Roboto Light"/>
            </a:endParaRPr>
          </a:p>
        </p:txBody>
      </p:sp>
      <p:sp>
        <p:nvSpPr>
          <p:cNvPr id="125" name="Oval 124"/>
          <p:cNvSpPr/>
          <p:nvPr/>
        </p:nvSpPr>
        <p:spPr>
          <a:xfrm>
            <a:off x="1141107" y="3490584"/>
            <a:ext cx="310500" cy="3105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800" dirty="0" smtClean="0">
                <a:solidFill>
                  <a:schemeClr val="tx2"/>
                </a:solidFill>
                <a:latin typeface="Roboto Light"/>
                <a:cs typeface="Roboto Light"/>
              </a:rPr>
              <a:t>Token</a:t>
            </a:r>
            <a:endParaRPr lang="en-US" sz="800" dirty="0">
              <a:solidFill>
                <a:schemeClr val="tx2"/>
              </a:solidFill>
              <a:latin typeface="Roboto Light"/>
              <a:cs typeface="Roboto Light"/>
            </a:endParaRPr>
          </a:p>
        </p:txBody>
      </p:sp>
      <p:sp>
        <p:nvSpPr>
          <p:cNvPr id="3" name="Oval 2"/>
          <p:cNvSpPr/>
          <p:nvPr/>
        </p:nvSpPr>
        <p:spPr>
          <a:xfrm>
            <a:off x="2157371" y="2875958"/>
            <a:ext cx="414000" cy="414000"/>
          </a:xfrm>
          <a:prstGeom prst="ellipse">
            <a:avLst/>
          </a:prstGeom>
          <a:solidFill>
            <a:schemeClr val="accent3">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000" dirty="0" smtClean="0">
                <a:solidFill>
                  <a:schemeClr val="tx2"/>
                </a:solidFill>
                <a:latin typeface="Roboto Light"/>
                <a:cs typeface="Roboto Light"/>
              </a:rPr>
              <a:t>Token</a:t>
            </a:r>
            <a:endParaRPr lang="en-US" sz="1000" dirty="0">
              <a:solidFill>
                <a:schemeClr val="tx2"/>
              </a:solidFill>
              <a:latin typeface="Roboto Light"/>
              <a:cs typeface="Roboto Light"/>
            </a:endParaRPr>
          </a:p>
        </p:txBody>
      </p:sp>
      <p:grpSp>
        <p:nvGrpSpPr>
          <p:cNvPr id="81" name="Group 80"/>
          <p:cNvGrpSpPr>
            <a:grpSpLocks noChangeAspect="1"/>
          </p:cNvGrpSpPr>
          <p:nvPr/>
        </p:nvGrpSpPr>
        <p:grpSpPr>
          <a:xfrm>
            <a:off x="417559" y="4146945"/>
            <a:ext cx="1203722" cy="451518"/>
            <a:chOff x="5014101" y="2726793"/>
            <a:chExt cx="2361095" cy="885651"/>
          </a:xfrm>
          <a:solidFill>
            <a:srgbClr val="8BC34A"/>
          </a:solidFill>
        </p:grpSpPr>
        <p:sp>
          <p:nvSpPr>
            <p:cNvPr id="82" name="Rounded Rectangle 81"/>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83" name="Rounded Rectangle 82"/>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4" name="Rounded Rectangle 83"/>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5" name="Rounded Rectangle 84"/>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6" name="Rounded Rectangle 85"/>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7" name="Rounded Rectangle 86"/>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8" name="Rounded Rectangle 87"/>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9" name="Rounded Rectangle 88"/>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0" name="Rounded Rectangle 89"/>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1" name="Rounded Rectangle 90"/>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2" name="Rounded Rectangle 91"/>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3" name="Rounded Rectangle 92"/>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4" name="Rounded Rectangle 93"/>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5" name="Rounded Rectangle 94"/>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6" name="Rounded Rectangle 95"/>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7" name="Rounded Rectangle 96"/>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8" name="Rounded Rectangle 97"/>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99" name="Rounded Rectangle 98"/>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0" name="Rounded Rectangle 99"/>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1" name="Rounded Rectangle 100"/>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2" name="Rounded Rectangle 101"/>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04" name="Rounded Rectangle 10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0" name="Rounded Rectangle 109"/>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6" name="Rounded Rectangle 115"/>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17" name="Rounded Rectangle 116"/>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235" name="TextBox 234"/>
          <p:cNvSpPr txBox="1"/>
          <p:nvPr/>
        </p:nvSpPr>
        <p:spPr>
          <a:xfrm>
            <a:off x="1745901" y="4074787"/>
            <a:ext cx="1237193" cy="224524"/>
          </a:xfrm>
          <a:prstGeom prst="rect">
            <a:avLst/>
          </a:prstGeom>
          <a:solidFill>
            <a:schemeClr val="accent3">
              <a:lumMod val="75000"/>
            </a:schemeClr>
          </a:solid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Actual Data Transfer</a:t>
            </a:r>
          </a:p>
        </p:txBody>
      </p:sp>
      <p:cxnSp>
        <p:nvCxnSpPr>
          <p:cNvPr id="245" name="Straight Arrow Connector 244"/>
          <p:cNvCxnSpPr/>
          <p:nvPr/>
        </p:nvCxnSpPr>
        <p:spPr>
          <a:xfrm>
            <a:off x="307122" y="3925857"/>
            <a:ext cx="4129886"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p:nvPr/>
        </p:nvCxnSpPr>
        <p:spPr>
          <a:xfrm>
            <a:off x="1448801" y="3080692"/>
            <a:ext cx="533940" cy="2794"/>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a:off x="1831932" y="4404533"/>
            <a:ext cx="1065131" cy="0"/>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2752379" y="3082908"/>
            <a:ext cx="533940" cy="2794"/>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768991" y="2652519"/>
            <a:ext cx="517875"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Server A</a:t>
            </a:r>
          </a:p>
        </p:txBody>
      </p:sp>
      <p:sp>
        <p:nvSpPr>
          <p:cNvPr id="107" name="TextBox 106"/>
          <p:cNvSpPr txBox="1"/>
          <p:nvPr/>
        </p:nvSpPr>
        <p:spPr>
          <a:xfrm>
            <a:off x="3448652" y="2660903"/>
            <a:ext cx="516435"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Server B</a:t>
            </a:r>
          </a:p>
        </p:txBody>
      </p:sp>
      <p:cxnSp>
        <p:nvCxnSpPr>
          <p:cNvPr id="108" name="Straight Arrow Connector 107"/>
          <p:cNvCxnSpPr/>
          <p:nvPr/>
        </p:nvCxnSpPr>
        <p:spPr>
          <a:xfrm>
            <a:off x="297010" y="2608132"/>
            <a:ext cx="4139998"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968421" y="3543457"/>
            <a:ext cx="1195" cy="529528"/>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1077226" y="3535614"/>
            <a:ext cx="1195" cy="529528"/>
          </a:xfrm>
          <a:prstGeom prst="straightConnector1">
            <a:avLst/>
          </a:prstGeom>
          <a:ln w="190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99282" y="3409682"/>
            <a:ext cx="364626" cy="482629"/>
          </a:xfrm>
          <a:prstGeom prst="rect">
            <a:avLst/>
          </a:prstGeom>
          <a:noFill/>
          <a:ln>
            <a:noFill/>
          </a:ln>
        </p:spPr>
        <p:txBody>
          <a:bodyPr vert="vert270" wrap="squar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Offload</a:t>
            </a:r>
          </a:p>
          <a:p>
            <a:pPr algn="ctr"/>
            <a:r>
              <a:rPr lang="en-US" sz="1000" dirty="0" smtClean="0">
                <a:solidFill>
                  <a:srgbClr val="FFFFFF"/>
                </a:solidFill>
                <a:latin typeface="Roboto Light"/>
                <a:ea typeface="Open Sans Light" pitchFamily="34" charset="0"/>
                <a:cs typeface="Roboto Light"/>
              </a:rPr>
              <a:t>Read</a:t>
            </a:r>
          </a:p>
        </p:txBody>
      </p:sp>
      <p:sp>
        <p:nvSpPr>
          <p:cNvPr id="118" name="TextBox 117"/>
          <p:cNvSpPr txBox="1"/>
          <p:nvPr/>
        </p:nvSpPr>
        <p:spPr>
          <a:xfrm>
            <a:off x="3768992" y="3399686"/>
            <a:ext cx="364626" cy="482629"/>
          </a:xfrm>
          <a:prstGeom prst="rect">
            <a:avLst/>
          </a:prstGeom>
          <a:noFill/>
          <a:ln>
            <a:noFill/>
          </a:ln>
        </p:spPr>
        <p:txBody>
          <a:bodyPr vert="vert" wrap="squar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Offload</a:t>
            </a:r>
          </a:p>
          <a:p>
            <a:pPr algn="ctr"/>
            <a:r>
              <a:rPr lang="en-US" sz="1000" dirty="0" smtClean="0">
                <a:solidFill>
                  <a:srgbClr val="FFFFFF"/>
                </a:solidFill>
                <a:latin typeface="Roboto Light"/>
                <a:ea typeface="Open Sans Light" pitchFamily="34" charset="0"/>
                <a:cs typeface="Roboto Light"/>
              </a:rPr>
              <a:t>Write</a:t>
            </a:r>
          </a:p>
        </p:txBody>
      </p:sp>
      <p:sp>
        <p:nvSpPr>
          <p:cNvPr id="127" name="Arc 126"/>
          <p:cNvSpPr/>
          <p:nvPr/>
        </p:nvSpPr>
        <p:spPr>
          <a:xfrm rot="18900000">
            <a:off x="1027030" y="1994524"/>
            <a:ext cx="2674937" cy="2674937"/>
          </a:xfrm>
          <a:prstGeom prst="arc">
            <a:avLst>
              <a:gd name="adj1" fmla="val 16250071"/>
              <a:gd name="adj2" fmla="val 1845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solidFill>
                <a:schemeClr val="tx2"/>
              </a:solidFill>
              <a:latin typeface="Roboto Light"/>
              <a:cs typeface="Roboto Light"/>
            </a:endParaRPr>
          </a:p>
        </p:txBody>
      </p:sp>
      <p:sp>
        <p:nvSpPr>
          <p:cNvPr id="131" name="TextBox 130"/>
          <p:cNvSpPr txBox="1"/>
          <p:nvPr/>
        </p:nvSpPr>
        <p:spPr>
          <a:xfrm>
            <a:off x="780255" y="4579135"/>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sp>
        <p:nvSpPr>
          <p:cNvPr id="134" name="TextBox 133"/>
          <p:cNvSpPr txBox="1"/>
          <p:nvPr/>
        </p:nvSpPr>
        <p:spPr>
          <a:xfrm>
            <a:off x="3453025" y="4575183"/>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cxnSp>
        <p:nvCxnSpPr>
          <p:cNvPr id="133" name="Straight Arrow Connector 132"/>
          <p:cNvCxnSpPr/>
          <p:nvPr/>
        </p:nvCxnSpPr>
        <p:spPr>
          <a:xfrm>
            <a:off x="3762338" y="3541611"/>
            <a:ext cx="1195" cy="529528"/>
          </a:xfrm>
          <a:prstGeom prst="straightConnector1">
            <a:avLst/>
          </a:prstGeom>
          <a:ln w="19050" cmpd="sng">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nvGrpSpPr>
          <p:cNvPr id="63" name="Group 62"/>
          <p:cNvGrpSpPr>
            <a:grpSpLocks noChangeAspect="1"/>
          </p:cNvGrpSpPr>
          <p:nvPr/>
        </p:nvGrpSpPr>
        <p:grpSpPr>
          <a:xfrm>
            <a:off x="3100338" y="4214710"/>
            <a:ext cx="1203722" cy="312439"/>
            <a:chOff x="4144594" y="341869"/>
            <a:chExt cx="2361095" cy="612847"/>
          </a:xfrm>
          <a:solidFill>
            <a:srgbClr val="8BC34A"/>
          </a:solidFill>
        </p:grpSpPr>
        <p:sp>
          <p:nvSpPr>
            <p:cNvPr id="64" name="Rounded Rectangle 63"/>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65" name="Rounded Rectangle 64"/>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6" name="Rounded Rectangle 65"/>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7" name="Rounded Rectangle 66"/>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8" name="Rounded Rectangle 67"/>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69" name="Rounded Rectangle 68"/>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0" name="Rounded Rectangle 69"/>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1" name="Rounded Rectangle 70"/>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2" name="Rounded Rectangle 71"/>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3" name="Rounded Rectangle 72"/>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4" name="Rounded Rectangle 73"/>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5" name="Rounded Rectangle 74"/>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6" name="Rounded Rectangle 75"/>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7" name="Rounded Rectangle 76"/>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8" name="Rounded Rectangle 77"/>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79" name="Rounded Rectangle 78"/>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80" name="Rounded Rectangle 79"/>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pic>
        <p:nvPicPr>
          <p:cNvPr id="113" name="Picture 112"/>
          <p:cNvPicPr>
            <a:picLocks noChangeAspect="1"/>
          </p:cNvPicPr>
          <p:nvPr/>
        </p:nvPicPr>
        <p:blipFill>
          <a:blip r:embed="rId3"/>
          <a:stretch>
            <a:fillRect/>
          </a:stretch>
        </p:blipFill>
        <p:spPr>
          <a:xfrm>
            <a:off x="767114" y="2817652"/>
            <a:ext cx="517500" cy="517500"/>
          </a:xfrm>
          <a:prstGeom prst="rect">
            <a:avLst/>
          </a:prstGeom>
        </p:spPr>
      </p:pic>
      <p:pic>
        <p:nvPicPr>
          <p:cNvPr id="119" name="Picture 118"/>
          <p:cNvPicPr>
            <a:picLocks noChangeAspect="1"/>
          </p:cNvPicPr>
          <p:nvPr/>
        </p:nvPicPr>
        <p:blipFill>
          <a:blip r:embed="rId3"/>
          <a:stretch>
            <a:fillRect/>
          </a:stretch>
        </p:blipFill>
        <p:spPr>
          <a:xfrm>
            <a:off x="3443776" y="2813078"/>
            <a:ext cx="517500" cy="517500"/>
          </a:xfrm>
          <a:prstGeom prst="rect">
            <a:avLst/>
          </a:prstGeom>
        </p:spPr>
      </p:pic>
      <p:cxnSp>
        <p:nvCxnSpPr>
          <p:cNvPr id="132" name="Straight Arrow Connector 131"/>
          <p:cNvCxnSpPr/>
          <p:nvPr/>
        </p:nvCxnSpPr>
        <p:spPr>
          <a:xfrm>
            <a:off x="3653534" y="3549453"/>
            <a:ext cx="1195" cy="529528"/>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746913" y="1928641"/>
            <a:ext cx="586500" cy="586500"/>
          </a:xfrm>
          <a:prstGeom prst="rect">
            <a:avLst/>
          </a:prstGeom>
        </p:spPr>
      </p:pic>
      <p:grpSp>
        <p:nvGrpSpPr>
          <p:cNvPr id="136" name="Group 135"/>
          <p:cNvGrpSpPr>
            <a:grpSpLocks noChangeAspect="1"/>
          </p:cNvGrpSpPr>
          <p:nvPr/>
        </p:nvGrpSpPr>
        <p:grpSpPr>
          <a:xfrm>
            <a:off x="4818668" y="4148459"/>
            <a:ext cx="1203722" cy="451518"/>
            <a:chOff x="5014101" y="2726793"/>
            <a:chExt cx="2361095" cy="885651"/>
          </a:xfrm>
          <a:solidFill>
            <a:srgbClr val="8BC34A"/>
          </a:solidFill>
        </p:grpSpPr>
        <p:sp>
          <p:nvSpPr>
            <p:cNvPr id="176" name="Rounded Rectangle 175"/>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177" name="Rounded Rectangle 176"/>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8" name="Rounded Rectangle 177"/>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9" name="Rounded Rectangle 178"/>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0" name="Rounded Rectangle 179"/>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1" name="Rounded Rectangle 180"/>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2" name="Rounded Rectangle 181"/>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3" name="Rounded Rectangle 182"/>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4" name="Rounded Rectangle 183"/>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5" name="Rounded Rectangle 184"/>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6" name="Rounded Rectangle 185"/>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7" name="Rounded Rectangle 186"/>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8" name="Rounded Rectangle 187"/>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89" name="Rounded Rectangle 188"/>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0" name="Rounded Rectangle 189"/>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1" name="Rounded Rectangle 190"/>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2" name="Rounded Rectangle 191"/>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3" name="Rounded Rectangle 19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4" name="Rounded Rectangle 19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5" name="Rounded Rectangle 19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6" name="Rounded Rectangle 19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7" name="Rounded Rectangle 196"/>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8" name="Rounded Rectangle 19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99" name="Rounded Rectangle 19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200" name="Rounded Rectangle 19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137" name="TextBox 136"/>
          <p:cNvSpPr txBox="1"/>
          <p:nvPr/>
        </p:nvSpPr>
        <p:spPr>
          <a:xfrm>
            <a:off x="6147010" y="4076301"/>
            <a:ext cx="1237193" cy="224524"/>
          </a:xfrm>
          <a:prstGeom prst="rect">
            <a:avLst/>
          </a:prstGeom>
          <a:solidFill>
            <a:schemeClr val="accent3">
              <a:lumMod val="75000"/>
            </a:schemeClr>
          </a:solid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Actual Data Transfer</a:t>
            </a:r>
          </a:p>
        </p:txBody>
      </p:sp>
      <p:cxnSp>
        <p:nvCxnSpPr>
          <p:cNvPr id="138" name="Straight Arrow Connector 137"/>
          <p:cNvCxnSpPr/>
          <p:nvPr/>
        </p:nvCxnSpPr>
        <p:spPr>
          <a:xfrm>
            <a:off x="4708231" y="3927371"/>
            <a:ext cx="4129886"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6233041" y="4406047"/>
            <a:ext cx="1065131" cy="0"/>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5370726" y="3157538"/>
            <a:ext cx="941660" cy="916961"/>
          </a:xfrm>
          <a:prstGeom prst="straightConnector1">
            <a:avLst/>
          </a:prstGeom>
          <a:ln w="19050" cmpd="sng">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5181364" y="4580649"/>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sp>
        <p:nvSpPr>
          <p:cNvPr id="152" name="TextBox 151"/>
          <p:cNvSpPr txBox="1"/>
          <p:nvPr/>
        </p:nvSpPr>
        <p:spPr>
          <a:xfrm>
            <a:off x="7854134" y="4576697"/>
            <a:ext cx="499813" cy="217150"/>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XS5200</a:t>
            </a:r>
          </a:p>
        </p:txBody>
      </p:sp>
      <p:grpSp>
        <p:nvGrpSpPr>
          <p:cNvPr id="154" name="Group 153"/>
          <p:cNvGrpSpPr>
            <a:grpSpLocks noChangeAspect="1"/>
          </p:cNvGrpSpPr>
          <p:nvPr/>
        </p:nvGrpSpPr>
        <p:grpSpPr>
          <a:xfrm>
            <a:off x="7501447" y="4216224"/>
            <a:ext cx="1203722" cy="312439"/>
            <a:chOff x="4144594" y="341869"/>
            <a:chExt cx="2361095" cy="612847"/>
          </a:xfrm>
          <a:solidFill>
            <a:srgbClr val="8BC34A"/>
          </a:solidFill>
        </p:grpSpPr>
        <p:sp>
          <p:nvSpPr>
            <p:cNvPr id="159" name="Rounded Rectangle 158"/>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50" dirty="0">
                <a:solidFill>
                  <a:schemeClr val="tx1"/>
                </a:solidFill>
                <a:latin typeface="Roboto Light"/>
                <a:cs typeface="Roboto Light"/>
              </a:endParaRPr>
            </a:p>
          </p:txBody>
        </p:sp>
        <p:sp>
          <p:nvSpPr>
            <p:cNvPr id="160" name="Rounded Rectangle 159"/>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1" name="Rounded Rectangle 160"/>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2" name="Rounded Rectangle 161"/>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3" name="Rounded Rectangle 162"/>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4" name="Rounded Rectangle 163"/>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5" name="Rounded Rectangle 164"/>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6" name="Rounded Rectangle 165"/>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7" name="Rounded Rectangle 166"/>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8" name="Rounded Rectangle 167"/>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69" name="Rounded Rectangle 168"/>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0" name="Rounded Rectangle 169"/>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1" name="Rounded Rectangle 170"/>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2" name="Rounded Rectangle 171"/>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3" name="Rounded Rectangle 172"/>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4" name="Rounded Rectangle 173"/>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sp>
          <p:nvSpPr>
            <p:cNvPr id="175" name="Rounded Rectangle 174"/>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800" dirty="0">
                <a:solidFill>
                  <a:schemeClr val="tx1"/>
                </a:solidFill>
                <a:latin typeface="Roboto Light"/>
                <a:cs typeface="Roboto Light"/>
              </a:endParaRPr>
            </a:p>
          </p:txBody>
        </p:sp>
      </p:grpSp>
      <p:sp>
        <p:nvSpPr>
          <p:cNvPr id="5" name="Rectangle 4"/>
          <p:cNvSpPr/>
          <p:nvPr/>
        </p:nvSpPr>
        <p:spPr>
          <a:xfrm>
            <a:off x="254000" y="959115"/>
            <a:ext cx="4136412" cy="44008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wrap="none" bIns="0" rtlCol="0" anchor="ctr"/>
          <a:lstStyle/>
          <a:p>
            <a:pPr algn="ctr"/>
            <a:r>
              <a:rPr lang="en-US" sz="1600" dirty="0">
                <a:solidFill>
                  <a:srgbClr val="FFFFFF"/>
                </a:solidFill>
                <a:latin typeface="Roboto Light"/>
                <a:cs typeface="Roboto Light"/>
              </a:rPr>
              <a:t>MS Offloaded Data Transfers (ODX</a:t>
            </a:r>
            <a:r>
              <a:rPr lang="en-US" sz="1600" dirty="0" smtClean="0">
                <a:solidFill>
                  <a:srgbClr val="FFFFFF"/>
                </a:solidFill>
                <a:latin typeface="Roboto Light"/>
                <a:cs typeface="Roboto Light"/>
              </a:rPr>
              <a:t>)</a:t>
            </a:r>
            <a:endParaRPr lang="en-US" sz="1600" dirty="0">
              <a:solidFill>
                <a:srgbClr val="FFFFFF"/>
              </a:solidFill>
              <a:latin typeface="Roboto Light"/>
              <a:cs typeface="Roboto Light"/>
            </a:endParaRPr>
          </a:p>
        </p:txBody>
      </p:sp>
      <p:sp>
        <p:nvSpPr>
          <p:cNvPr id="201" name="Rectangle 200"/>
          <p:cNvSpPr/>
          <p:nvPr/>
        </p:nvSpPr>
        <p:spPr>
          <a:xfrm>
            <a:off x="4752001" y="946150"/>
            <a:ext cx="4136412" cy="440085"/>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wrap="none" bIns="0" rtlCol="0" anchor="ctr"/>
          <a:lstStyle/>
          <a:p>
            <a:pPr algn="ctr"/>
            <a:r>
              <a:rPr lang="en-US" sz="1600" dirty="0" smtClean="0">
                <a:solidFill>
                  <a:srgbClr val="FFFFFF"/>
                </a:solidFill>
                <a:latin typeface="Roboto Light"/>
                <a:cs typeface="Roboto Light"/>
              </a:rPr>
              <a:t>VMware </a:t>
            </a:r>
            <a:r>
              <a:rPr lang="en-US" sz="1600" dirty="0">
                <a:solidFill>
                  <a:srgbClr val="FFFFFF"/>
                </a:solidFill>
                <a:latin typeface="Roboto Light"/>
                <a:cs typeface="Roboto Light"/>
              </a:rPr>
              <a:t>vStorage API for </a:t>
            </a:r>
            <a:r>
              <a:rPr lang="en-US" sz="1600" dirty="0" smtClean="0">
                <a:solidFill>
                  <a:srgbClr val="FFFFFF"/>
                </a:solidFill>
                <a:latin typeface="Roboto Light"/>
                <a:cs typeface="Roboto Light"/>
              </a:rPr>
              <a:t>Array </a:t>
            </a:r>
            <a:r>
              <a:rPr lang="en-US" sz="1600" dirty="0">
                <a:solidFill>
                  <a:srgbClr val="FFFFFF"/>
                </a:solidFill>
                <a:latin typeface="Roboto Light"/>
                <a:cs typeface="Roboto Light"/>
              </a:rPr>
              <a:t>Integration (VAAI) </a:t>
            </a:r>
          </a:p>
        </p:txBody>
      </p:sp>
      <p:sp>
        <p:nvSpPr>
          <p:cNvPr id="202" name="TextBox 201"/>
          <p:cNvSpPr txBox="1"/>
          <p:nvPr/>
        </p:nvSpPr>
        <p:spPr>
          <a:xfrm>
            <a:off x="5983187" y="3446514"/>
            <a:ext cx="1508994" cy="234286"/>
          </a:xfrm>
          <a:prstGeom prst="rect">
            <a:avLst/>
          </a:prstGeom>
          <a:noFill/>
          <a:ln>
            <a:noFill/>
          </a:ln>
        </p:spPr>
        <p:txBody>
          <a:bodyPr wrap="none" lIns="36000" tIns="36000" rIns="36000" bIns="36000" rtlCol="0">
            <a:spAutoFit/>
          </a:bodyPr>
          <a:lstStyle/>
          <a:p>
            <a:r>
              <a:rPr lang="en-US" sz="1050" dirty="0" smtClean="0">
                <a:solidFill>
                  <a:schemeClr val="bg1"/>
                </a:solidFill>
                <a:latin typeface="Roboto Light"/>
                <a:ea typeface="Open Sans Light" pitchFamily="34" charset="0"/>
                <a:cs typeface="Roboto Light"/>
              </a:rPr>
              <a:t>Issue XCOPY Command</a:t>
            </a:r>
          </a:p>
        </p:txBody>
      </p:sp>
      <p:sp>
        <p:nvSpPr>
          <p:cNvPr id="143" name="TextBox 142"/>
          <p:cNvSpPr txBox="1"/>
          <p:nvPr/>
        </p:nvSpPr>
        <p:spPr>
          <a:xfrm>
            <a:off x="6067309" y="2352257"/>
            <a:ext cx="521544" cy="226591"/>
          </a:xfrm>
          <a:prstGeom prst="rect">
            <a:avLst/>
          </a:prstGeom>
          <a:noFill/>
          <a:ln>
            <a:noFill/>
          </a:ln>
        </p:spPr>
        <p:txBody>
          <a:bodyPr wrap="none" lIns="36000" tIns="36000" rIns="36000" bIns="36000" rtlCol="0">
            <a:spAutoFit/>
          </a:bodyPr>
          <a:lstStyle/>
          <a:p>
            <a:pPr algn="ctr"/>
            <a:r>
              <a:rPr lang="en-US" sz="1000" dirty="0" smtClean="0">
                <a:solidFill>
                  <a:srgbClr val="FFFFFF"/>
                </a:solidFill>
                <a:latin typeface="Roboto Light"/>
                <a:ea typeface="Open Sans Light" pitchFamily="34" charset="0"/>
                <a:cs typeface="Roboto Light"/>
              </a:rPr>
              <a:t>VM ESX</a:t>
            </a:r>
          </a:p>
        </p:txBody>
      </p:sp>
      <p:pic>
        <p:nvPicPr>
          <p:cNvPr id="8" name="Picture 7"/>
          <p:cNvPicPr>
            <a:picLocks noChangeAspect="1"/>
          </p:cNvPicPr>
          <p:nvPr/>
        </p:nvPicPr>
        <p:blipFill>
          <a:blip r:embed="rId5"/>
          <a:stretch>
            <a:fillRect/>
          </a:stretch>
        </p:blipFill>
        <p:spPr>
          <a:xfrm>
            <a:off x="6054008" y="2519603"/>
            <a:ext cx="540000" cy="540000"/>
          </a:xfrm>
          <a:prstGeom prst="rect">
            <a:avLst/>
          </a:prstGeom>
        </p:spPr>
      </p:pic>
      <p:cxnSp>
        <p:nvCxnSpPr>
          <p:cNvPr id="203" name="Straight Arrow Connector 202"/>
          <p:cNvCxnSpPr/>
          <p:nvPr/>
        </p:nvCxnSpPr>
        <p:spPr>
          <a:xfrm>
            <a:off x="5633346" y="2344796"/>
            <a:ext cx="1389479" cy="0"/>
          </a:xfrm>
          <a:prstGeom prst="straightConnector1">
            <a:avLst/>
          </a:prstGeom>
          <a:ln w="3175" cmpd="sng">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4" name="Rounded Rectangle 203"/>
          <p:cNvSpPr>
            <a:spLocks noChangeAspect="1"/>
          </p:cNvSpPr>
          <p:nvPr/>
        </p:nvSpPr>
        <p:spPr>
          <a:xfrm>
            <a:off x="5638632" y="1967380"/>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5" name="Rounded Rectangle 204"/>
          <p:cNvSpPr>
            <a:spLocks noChangeAspect="1"/>
          </p:cNvSpPr>
          <p:nvPr/>
        </p:nvSpPr>
        <p:spPr>
          <a:xfrm>
            <a:off x="6003757" y="1967380"/>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6" name="Rounded Rectangle 205"/>
          <p:cNvSpPr>
            <a:spLocks noChangeAspect="1"/>
          </p:cNvSpPr>
          <p:nvPr/>
        </p:nvSpPr>
        <p:spPr>
          <a:xfrm>
            <a:off x="6368882" y="1964915"/>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7" name="Rounded Rectangle 206"/>
          <p:cNvSpPr>
            <a:spLocks noChangeAspect="1"/>
          </p:cNvSpPr>
          <p:nvPr/>
        </p:nvSpPr>
        <p:spPr>
          <a:xfrm>
            <a:off x="6734007" y="1964915"/>
            <a:ext cx="288000" cy="288000"/>
          </a:xfrm>
          <a:prstGeom prst="round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800" dirty="0" smtClean="0">
                <a:solidFill>
                  <a:srgbClr val="FFFFFF"/>
                </a:solidFill>
                <a:latin typeface="Roboto Light"/>
                <a:cs typeface="Roboto Light"/>
              </a:rPr>
              <a:t>VM</a:t>
            </a:r>
            <a:endParaRPr lang="en-US" sz="800" dirty="0">
              <a:solidFill>
                <a:srgbClr val="FFFFFF"/>
              </a:solidFill>
              <a:latin typeface="Roboto Light"/>
              <a:cs typeface="Roboto Light"/>
            </a:endParaRPr>
          </a:p>
        </p:txBody>
      </p:sp>
      <p:sp>
        <p:nvSpPr>
          <p:cNvPr id="208" name="TextBox 207"/>
          <p:cNvSpPr txBox="1"/>
          <p:nvPr/>
        </p:nvSpPr>
        <p:spPr>
          <a:xfrm>
            <a:off x="1688471" y="4510099"/>
            <a:ext cx="1342498" cy="395869"/>
          </a:xfrm>
          <a:prstGeom prst="rect">
            <a:avLst/>
          </a:prstGeom>
          <a:no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Reduce Overheads</a:t>
            </a:r>
            <a:br>
              <a:rPr lang="en-US" sz="1050" dirty="0" smtClean="0">
                <a:solidFill>
                  <a:schemeClr val="bg1"/>
                </a:solidFill>
                <a:latin typeface="Roboto Light"/>
                <a:ea typeface="Open Sans Light" pitchFamily="34" charset="0"/>
                <a:cs typeface="Roboto Light"/>
              </a:rPr>
            </a:br>
            <a:r>
              <a:rPr lang="en-US" sz="1050" dirty="0" smtClean="0">
                <a:solidFill>
                  <a:schemeClr val="bg1"/>
                </a:solidFill>
                <a:latin typeface="Roboto Light"/>
                <a:ea typeface="Open Sans Light" pitchFamily="34" charset="0"/>
                <a:cs typeface="Roboto Light"/>
              </a:rPr>
              <a:t>Lower CPU Utilization</a:t>
            </a:r>
          </a:p>
        </p:txBody>
      </p:sp>
      <p:sp>
        <p:nvSpPr>
          <p:cNvPr id="209" name="TextBox 208"/>
          <p:cNvSpPr txBox="1"/>
          <p:nvPr/>
        </p:nvSpPr>
        <p:spPr>
          <a:xfrm>
            <a:off x="6091042" y="4510527"/>
            <a:ext cx="1342498" cy="395869"/>
          </a:xfrm>
          <a:prstGeom prst="rect">
            <a:avLst/>
          </a:prstGeom>
          <a:noFill/>
          <a:ln>
            <a:noFill/>
          </a:ln>
        </p:spPr>
        <p:txBody>
          <a:bodyPr wrap="none" lIns="36000" tIns="36000" rIns="36000" bIns="36000" rtlCol="0">
            <a:spAutoFit/>
          </a:bodyPr>
          <a:lstStyle/>
          <a:p>
            <a:pPr algn="ctr"/>
            <a:r>
              <a:rPr lang="en-US" sz="1050" dirty="0" smtClean="0">
                <a:solidFill>
                  <a:schemeClr val="bg1"/>
                </a:solidFill>
                <a:latin typeface="Roboto Light"/>
                <a:ea typeface="Open Sans Light" pitchFamily="34" charset="0"/>
                <a:cs typeface="Roboto Light"/>
              </a:rPr>
              <a:t>Reduce Overheads</a:t>
            </a:r>
            <a:br>
              <a:rPr lang="en-US" sz="1050" dirty="0" smtClean="0">
                <a:solidFill>
                  <a:schemeClr val="bg1"/>
                </a:solidFill>
                <a:latin typeface="Roboto Light"/>
                <a:ea typeface="Open Sans Light" pitchFamily="34" charset="0"/>
                <a:cs typeface="Roboto Light"/>
              </a:rPr>
            </a:br>
            <a:r>
              <a:rPr lang="en-US" sz="1050" dirty="0" smtClean="0">
                <a:solidFill>
                  <a:schemeClr val="bg1"/>
                </a:solidFill>
                <a:latin typeface="Roboto Light"/>
                <a:ea typeface="Open Sans Light" pitchFamily="34" charset="0"/>
                <a:cs typeface="Roboto Light"/>
              </a:rPr>
              <a:t>Lower CPU Utilization</a:t>
            </a:r>
          </a:p>
        </p:txBody>
      </p:sp>
    </p:spTree>
    <p:extLst>
      <p:ext uri="{BB962C8B-B14F-4D97-AF65-F5344CB8AC3E}">
        <p14:creationId xmlns:p14="http://schemas.microsoft.com/office/powerpoint/2010/main" val="40897463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anim calcmode="lin" valueType="num">
                                      <p:cBhvr>
                                        <p:cTn id="13" dur="1000" fill="hold"/>
                                        <p:tgtEl>
                                          <p:spTgt spid="123"/>
                                        </p:tgtEl>
                                        <p:attrNameLst>
                                          <p:attrName>ppt_x</p:attrName>
                                        </p:attrNameLst>
                                      </p:cBhvr>
                                      <p:tavLst>
                                        <p:tav tm="0">
                                          <p:val>
                                            <p:strVal val="#ppt_x"/>
                                          </p:val>
                                        </p:tav>
                                        <p:tav tm="100000">
                                          <p:val>
                                            <p:strVal val="#ppt_x"/>
                                          </p:val>
                                        </p:tav>
                                      </p:tavLst>
                                    </p:anim>
                                    <p:anim calcmode="lin" valueType="num">
                                      <p:cBhvr>
                                        <p:cTn id="14" dur="1000" fill="hold"/>
                                        <p:tgtEl>
                                          <p:spTgt spid="1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1000"/>
                                        <p:tgtEl>
                                          <p:spTgt spid="126"/>
                                        </p:tgtEl>
                                      </p:cBhvr>
                                    </p:animEffect>
                                    <p:anim calcmode="lin" valueType="num">
                                      <p:cBhvr>
                                        <p:cTn id="25" dur="1000" fill="hold"/>
                                        <p:tgtEl>
                                          <p:spTgt spid="126"/>
                                        </p:tgtEl>
                                        <p:attrNameLst>
                                          <p:attrName>ppt_x</p:attrName>
                                        </p:attrNameLst>
                                      </p:cBhvr>
                                      <p:tavLst>
                                        <p:tav tm="0">
                                          <p:val>
                                            <p:strVal val="#ppt_x"/>
                                          </p:val>
                                        </p:tav>
                                        <p:tav tm="100000">
                                          <p:val>
                                            <p:strVal val="#ppt_x"/>
                                          </p:val>
                                        </p:tav>
                                      </p:tavLst>
                                    </p:anim>
                                    <p:anim calcmode="lin" valueType="num">
                                      <p:cBhvr>
                                        <p:cTn id="26" dur="1000" fill="hold"/>
                                        <p:tgtEl>
                                          <p:spTgt spid="1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fade">
                                      <p:cBhvr>
                                        <p:cTn id="29" dur="1000"/>
                                        <p:tgtEl>
                                          <p:spTgt spid="125"/>
                                        </p:tgtEl>
                                      </p:cBhvr>
                                    </p:animEffect>
                                    <p:anim calcmode="lin" valueType="num">
                                      <p:cBhvr>
                                        <p:cTn id="30" dur="1000" fill="hold"/>
                                        <p:tgtEl>
                                          <p:spTgt spid="125"/>
                                        </p:tgtEl>
                                        <p:attrNameLst>
                                          <p:attrName>ppt_x</p:attrName>
                                        </p:attrNameLst>
                                      </p:cBhvr>
                                      <p:tavLst>
                                        <p:tav tm="0">
                                          <p:val>
                                            <p:strVal val="#ppt_x"/>
                                          </p:val>
                                        </p:tav>
                                        <p:tav tm="100000">
                                          <p:val>
                                            <p:strVal val="#ppt_x"/>
                                          </p:val>
                                        </p:tav>
                                      </p:tavLst>
                                    </p:anim>
                                    <p:anim calcmode="lin" valueType="num">
                                      <p:cBhvr>
                                        <p:cTn id="31" dur="1000" fill="hold"/>
                                        <p:tgtEl>
                                          <p:spTgt spid="1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1000"/>
                                        <p:tgtEl>
                                          <p:spTgt spid="81"/>
                                        </p:tgtEl>
                                      </p:cBhvr>
                                    </p:animEffect>
                                    <p:anim calcmode="lin" valueType="num">
                                      <p:cBhvr>
                                        <p:cTn id="40" dur="1000" fill="hold"/>
                                        <p:tgtEl>
                                          <p:spTgt spid="81"/>
                                        </p:tgtEl>
                                        <p:attrNameLst>
                                          <p:attrName>ppt_x</p:attrName>
                                        </p:attrNameLst>
                                      </p:cBhvr>
                                      <p:tavLst>
                                        <p:tav tm="0">
                                          <p:val>
                                            <p:strVal val="#ppt_x"/>
                                          </p:val>
                                        </p:tav>
                                        <p:tav tm="100000">
                                          <p:val>
                                            <p:strVal val="#ppt_x"/>
                                          </p:val>
                                        </p:tav>
                                      </p:tavLst>
                                    </p:anim>
                                    <p:anim calcmode="lin" valueType="num">
                                      <p:cBhvr>
                                        <p:cTn id="41" dur="1000" fill="hold"/>
                                        <p:tgtEl>
                                          <p:spTgt spid="8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fade">
                                      <p:cBhvr>
                                        <p:cTn id="44" dur="1000"/>
                                        <p:tgtEl>
                                          <p:spTgt spid="235"/>
                                        </p:tgtEl>
                                      </p:cBhvr>
                                    </p:animEffect>
                                    <p:anim calcmode="lin" valueType="num">
                                      <p:cBhvr>
                                        <p:cTn id="45" dur="1000" fill="hold"/>
                                        <p:tgtEl>
                                          <p:spTgt spid="235"/>
                                        </p:tgtEl>
                                        <p:attrNameLst>
                                          <p:attrName>ppt_x</p:attrName>
                                        </p:attrNameLst>
                                      </p:cBhvr>
                                      <p:tavLst>
                                        <p:tav tm="0">
                                          <p:val>
                                            <p:strVal val="#ppt_x"/>
                                          </p:val>
                                        </p:tav>
                                        <p:tav tm="100000">
                                          <p:val>
                                            <p:strVal val="#ppt_x"/>
                                          </p:val>
                                        </p:tav>
                                      </p:tavLst>
                                    </p:anim>
                                    <p:anim calcmode="lin" valueType="num">
                                      <p:cBhvr>
                                        <p:cTn id="46" dur="1000" fill="hold"/>
                                        <p:tgtEl>
                                          <p:spTgt spid="23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5"/>
                                        </p:tgtEl>
                                        <p:attrNameLst>
                                          <p:attrName>style.visibility</p:attrName>
                                        </p:attrNameLst>
                                      </p:cBhvr>
                                      <p:to>
                                        <p:strVal val="visible"/>
                                      </p:to>
                                    </p:set>
                                    <p:animEffect transition="in" filter="fade">
                                      <p:cBhvr>
                                        <p:cTn id="49" dur="1000"/>
                                        <p:tgtEl>
                                          <p:spTgt spid="245"/>
                                        </p:tgtEl>
                                      </p:cBhvr>
                                    </p:animEffect>
                                    <p:anim calcmode="lin" valueType="num">
                                      <p:cBhvr>
                                        <p:cTn id="50" dur="1000" fill="hold"/>
                                        <p:tgtEl>
                                          <p:spTgt spid="245"/>
                                        </p:tgtEl>
                                        <p:attrNameLst>
                                          <p:attrName>ppt_x</p:attrName>
                                        </p:attrNameLst>
                                      </p:cBhvr>
                                      <p:tavLst>
                                        <p:tav tm="0">
                                          <p:val>
                                            <p:strVal val="#ppt_x"/>
                                          </p:val>
                                        </p:tav>
                                        <p:tav tm="100000">
                                          <p:val>
                                            <p:strVal val="#ppt_x"/>
                                          </p:val>
                                        </p:tav>
                                      </p:tavLst>
                                    </p:anim>
                                    <p:anim calcmode="lin" valueType="num">
                                      <p:cBhvr>
                                        <p:cTn id="51" dur="1000" fill="hold"/>
                                        <p:tgtEl>
                                          <p:spTgt spid="24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6"/>
                                        </p:tgtEl>
                                        <p:attrNameLst>
                                          <p:attrName>style.visibility</p:attrName>
                                        </p:attrNameLst>
                                      </p:cBhvr>
                                      <p:to>
                                        <p:strVal val="visible"/>
                                      </p:to>
                                    </p:set>
                                    <p:animEffect transition="in" filter="fade">
                                      <p:cBhvr>
                                        <p:cTn id="54" dur="1000"/>
                                        <p:tgtEl>
                                          <p:spTgt spid="246"/>
                                        </p:tgtEl>
                                      </p:cBhvr>
                                    </p:animEffect>
                                    <p:anim calcmode="lin" valueType="num">
                                      <p:cBhvr>
                                        <p:cTn id="55" dur="1000" fill="hold"/>
                                        <p:tgtEl>
                                          <p:spTgt spid="246"/>
                                        </p:tgtEl>
                                        <p:attrNameLst>
                                          <p:attrName>ppt_x</p:attrName>
                                        </p:attrNameLst>
                                      </p:cBhvr>
                                      <p:tavLst>
                                        <p:tav tm="0">
                                          <p:val>
                                            <p:strVal val="#ppt_x"/>
                                          </p:val>
                                        </p:tav>
                                        <p:tav tm="100000">
                                          <p:val>
                                            <p:strVal val="#ppt_x"/>
                                          </p:val>
                                        </p:tav>
                                      </p:tavLst>
                                    </p:anim>
                                    <p:anim calcmode="lin" valueType="num">
                                      <p:cBhvr>
                                        <p:cTn id="56" dur="1000" fill="hold"/>
                                        <p:tgtEl>
                                          <p:spTgt spid="24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48"/>
                                        </p:tgtEl>
                                        <p:attrNameLst>
                                          <p:attrName>style.visibility</p:attrName>
                                        </p:attrNameLst>
                                      </p:cBhvr>
                                      <p:to>
                                        <p:strVal val="visible"/>
                                      </p:to>
                                    </p:set>
                                    <p:animEffect transition="in" filter="fade">
                                      <p:cBhvr>
                                        <p:cTn id="59" dur="1000"/>
                                        <p:tgtEl>
                                          <p:spTgt spid="248"/>
                                        </p:tgtEl>
                                      </p:cBhvr>
                                    </p:animEffect>
                                    <p:anim calcmode="lin" valueType="num">
                                      <p:cBhvr>
                                        <p:cTn id="60" dur="1000" fill="hold"/>
                                        <p:tgtEl>
                                          <p:spTgt spid="248"/>
                                        </p:tgtEl>
                                        <p:attrNameLst>
                                          <p:attrName>ppt_x</p:attrName>
                                        </p:attrNameLst>
                                      </p:cBhvr>
                                      <p:tavLst>
                                        <p:tav tm="0">
                                          <p:val>
                                            <p:strVal val="#ppt_x"/>
                                          </p:val>
                                        </p:tav>
                                        <p:tav tm="100000">
                                          <p:val>
                                            <p:strVal val="#ppt_x"/>
                                          </p:val>
                                        </p:tav>
                                      </p:tavLst>
                                    </p:anim>
                                    <p:anim calcmode="lin" valueType="num">
                                      <p:cBhvr>
                                        <p:cTn id="61" dur="1000" fill="hold"/>
                                        <p:tgtEl>
                                          <p:spTgt spid="24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1000"/>
                                        <p:tgtEl>
                                          <p:spTgt spid="105"/>
                                        </p:tgtEl>
                                      </p:cBhvr>
                                    </p:animEffect>
                                    <p:anim calcmode="lin" valueType="num">
                                      <p:cBhvr>
                                        <p:cTn id="65" dur="1000" fill="hold"/>
                                        <p:tgtEl>
                                          <p:spTgt spid="105"/>
                                        </p:tgtEl>
                                        <p:attrNameLst>
                                          <p:attrName>ppt_x</p:attrName>
                                        </p:attrNameLst>
                                      </p:cBhvr>
                                      <p:tavLst>
                                        <p:tav tm="0">
                                          <p:val>
                                            <p:strVal val="#ppt_x"/>
                                          </p:val>
                                        </p:tav>
                                        <p:tav tm="100000">
                                          <p:val>
                                            <p:strVal val="#ppt_x"/>
                                          </p:val>
                                        </p:tav>
                                      </p:tavLst>
                                    </p:anim>
                                    <p:anim calcmode="lin" valueType="num">
                                      <p:cBhvr>
                                        <p:cTn id="66" dur="1000" fill="hold"/>
                                        <p:tgtEl>
                                          <p:spTgt spid="10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fade">
                                      <p:cBhvr>
                                        <p:cTn id="69" dur="1000"/>
                                        <p:tgtEl>
                                          <p:spTgt spid="106"/>
                                        </p:tgtEl>
                                      </p:cBhvr>
                                    </p:animEffect>
                                    <p:anim calcmode="lin" valueType="num">
                                      <p:cBhvr>
                                        <p:cTn id="70" dur="1000" fill="hold"/>
                                        <p:tgtEl>
                                          <p:spTgt spid="106"/>
                                        </p:tgtEl>
                                        <p:attrNameLst>
                                          <p:attrName>ppt_x</p:attrName>
                                        </p:attrNameLst>
                                      </p:cBhvr>
                                      <p:tavLst>
                                        <p:tav tm="0">
                                          <p:val>
                                            <p:strVal val="#ppt_x"/>
                                          </p:val>
                                        </p:tav>
                                        <p:tav tm="100000">
                                          <p:val>
                                            <p:strVal val="#ppt_x"/>
                                          </p:val>
                                        </p:tav>
                                      </p:tavLst>
                                    </p:anim>
                                    <p:anim calcmode="lin" valueType="num">
                                      <p:cBhvr>
                                        <p:cTn id="71" dur="1000" fill="hold"/>
                                        <p:tgtEl>
                                          <p:spTgt spid="10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fade">
                                      <p:cBhvr>
                                        <p:cTn id="74" dur="1000"/>
                                        <p:tgtEl>
                                          <p:spTgt spid="107"/>
                                        </p:tgtEl>
                                      </p:cBhvr>
                                    </p:animEffect>
                                    <p:anim calcmode="lin" valueType="num">
                                      <p:cBhvr>
                                        <p:cTn id="75" dur="1000" fill="hold"/>
                                        <p:tgtEl>
                                          <p:spTgt spid="107"/>
                                        </p:tgtEl>
                                        <p:attrNameLst>
                                          <p:attrName>ppt_x</p:attrName>
                                        </p:attrNameLst>
                                      </p:cBhvr>
                                      <p:tavLst>
                                        <p:tav tm="0">
                                          <p:val>
                                            <p:strVal val="#ppt_x"/>
                                          </p:val>
                                        </p:tav>
                                        <p:tav tm="100000">
                                          <p:val>
                                            <p:strVal val="#ppt_x"/>
                                          </p:val>
                                        </p:tav>
                                      </p:tavLst>
                                    </p:anim>
                                    <p:anim calcmode="lin" valueType="num">
                                      <p:cBhvr>
                                        <p:cTn id="76" dur="1000" fill="hold"/>
                                        <p:tgtEl>
                                          <p:spTgt spid="10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fade">
                                      <p:cBhvr>
                                        <p:cTn id="79" dur="1000"/>
                                        <p:tgtEl>
                                          <p:spTgt spid="108"/>
                                        </p:tgtEl>
                                      </p:cBhvr>
                                    </p:animEffect>
                                    <p:anim calcmode="lin" valueType="num">
                                      <p:cBhvr>
                                        <p:cTn id="80" dur="1000" fill="hold"/>
                                        <p:tgtEl>
                                          <p:spTgt spid="108"/>
                                        </p:tgtEl>
                                        <p:attrNameLst>
                                          <p:attrName>ppt_x</p:attrName>
                                        </p:attrNameLst>
                                      </p:cBhvr>
                                      <p:tavLst>
                                        <p:tav tm="0">
                                          <p:val>
                                            <p:strVal val="#ppt_x"/>
                                          </p:val>
                                        </p:tav>
                                        <p:tav tm="100000">
                                          <p:val>
                                            <p:strVal val="#ppt_x"/>
                                          </p:val>
                                        </p:tav>
                                      </p:tavLst>
                                    </p:anim>
                                    <p:anim calcmode="lin" valueType="num">
                                      <p:cBhvr>
                                        <p:cTn id="81" dur="1000" fill="hold"/>
                                        <p:tgtEl>
                                          <p:spTgt spid="10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fade">
                                      <p:cBhvr>
                                        <p:cTn id="84" dur="1000"/>
                                        <p:tgtEl>
                                          <p:spTgt spid="109"/>
                                        </p:tgtEl>
                                      </p:cBhvr>
                                    </p:animEffect>
                                    <p:anim calcmode="lin" valueType="num">
                                      <p:cBhvr>
                                        <p:cTn id="85" dur="1000" fill="hold"/>
                                        <p:tgtEl>
                                          <p:spTgt spid="109"/>
                                        </p:tgtEl>
                                        <p:attrNameLst>
                                          <p:attrName>ppt_x</p:attrName>
                                        </p:attrNameLst>
                                      </p:cBhvr>
                                      <p:tavLst>
                                        <p:tav tm="0">
                                          <p:val>
                                            <p:strVal val="#ppt_x"/>
                                          </p:val>
                                        </p:tav>
                                        <p:tav tm="100000">
                                          <p:val>
                                            <p:strVal val="#ppt_x"/>
                                          </p:val>
                                        </p:tav>
                                      </p:tavLst>
                                    </p:anim>
                                    <p:anim calcmode="lin" valueType="num">
                                      <p:cBhvr>
                                        <p:cTn id="86" dur="1000" fill="hold"/>
                                        <p:tgtEl>
                                          <p:spTgt spid="10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fade">
                                      <p:cBhvr>
                                        <p:cTn id="89" dur="1000"/>
                                        <p:tgtEl>
                                          <p:spTgt spid="111"/>
                                        </p:tgtEl>
                                      </p:cBhvr>
                                    </p:animEffect>
                                    <p:anim calcmode="lin" valueType="num">
                                      <p:cBhvr>
                                        <p:cTn id="90" dur="1000" fill="hold"/>
                                        <p:tgtEl>
                                          <p:spTgt spid="111"/>
                                        </p:tgtEl>
                                        <p:attrNameLst>
                                          <p:attrName>ppt_x</p:attrName>
                                        </p:attrNameLst>
                                      </p:cBhvr>
                                      <p:tavLst>
                                        <p:tav tm="0">
                                          <p:val>
                                            <p:strVal val="#ppt_x"/>
                                          </p:val>
                                        </p:tav>
                                        <p:tav tm="100000">
                                          <p:val>
                                            <p:strVal val="#ppt_x"/>
                                          </p:val>
                                        </p:tav>
                                      </p:tavLst>
                                    </p:anim>
                                    <p:anim calcmode="lin" valueType="num">
                                      <p:cBhvr>
                                        <p:cTn id="91" dur="1000" fill="hold"/>
                                        <p:tgtEl>
                                          <p:spTgt spid="11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fade">
                                      <p:cBhvr>
                                        <p:cTn id="94" dur="1000"/>
                                        <p:tgtEl>
                                          <p:spTgt spid="112"/>
                                        </p:tgtEl>
                                      </p:cBhvr>
                                    </p:animEffect>
                                    <p:anim calcmode="lin" valueType="num">
                                      <p:cBhvr>
                                        <p:cTn id="95" dur="1000" fill="hold"/>
                                        <p:tgtEl>
                                          <p:spTgt spid="112"/>
                                        </p:tgtEl>
                                        <p:attrNameLst>
                                          <p:attrName>ppt_x</p:attrName>
                                        </p:attrNameLst>
                                      </p:cBhvr>
                                      <p:tavLst>
                                        <p:tav tm="0">
                                          <p:val>
                                            <p:strVal val="#ppt_x"/>
                                          </p:val>
                                        </p:tav>
                                        <p:tav tm="100000">
                                          <p:val>
                                            <p:strVal val="#ppt_x"/>
                                          </p:val>
                                        </p:tav>
                                      </p:tavLst>
                                    </p:anim>
                                    <p:anim calcmode="lin" valueType="num">
                                      <p:cBhvr>
                                        <p:cTn id="96" dur="1000" fill="hold"/>
                                        <p:tgtEl>
                                          <p:spTgt spid="11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1000"/>
                                        <p:tgtEl>
                                          <p:spTgt spid="118"/>
                                        </p:tgtEl>
                                      </p:cBhvr>
                                    </p:animEffect>
                                    <p:anim calcmode="lin" valueType="num">
                                      <p:cBhvr>
                                        <p:cTn id="100" dur="1000" fill="hold"/>
                                        <p:tgtEl>
                                          <p:spTgt spid="118"/>
                                        </p:tgtEl>
                                        <p:attrNameLst>
                                          <p:attrName>ppt_x</p:attrName>
                                        </p:attrNameLst>
                                      </p:cBhvr>
                                      <p:tavLst>
                                        <p:tav tm="0">
                                          <p:val>
                                            <p:strVal val="#ppt_x"/>
                                          </p:val>
                                        </p:tav>
                                        <p:tav tm="100000">
                                          <p:val>
                                            <p:strVal val="#ppt_x"/>
                                          </p:val>
                                        </p:tav>
                                      </p:tavLst>
                                    </p:anim>
                                    <p:anim calcmode="lin" valueType="num">
                                      <p:cBhvr>
                                        <p:cTn id="101" dur="1000" fill="hold"/>
                                        <p:tgtEl>
                                          <p:spTgt spid="11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31"/>
                                        </p:tgtEl>
                                        <p:attrNameLst>
                                          <p:attrName>style.visibility</p:attrName>
                                        </p:attrNameLst>
                                      </p:cBhvr>
                                      <p:to>
                                        <p:strVal val="visible"/>
                                      </p:to>
                                    </p:set>
                                    <p:animEffect transition="in" filter="fade">
                                      <p:cBhvr>
                                        <p:cTn id="104" dur="1000"/>
                                        <p:tgtEl>
                                          <p:spTgt spid="131"/>
                                        </p:tgtEl>
                                      </p:cBhvr>
                                    </p:animEffect>
                                    <p:anim calcmode="lin" valueType="num">
                                      <p:cBhvr>
                                        <p:cTn id="105" dur="1000" fill="hold"/>
                                        <p:tgtEl>
                                          <p:spTgt spid="131"/>
                                        </p:tgtEl>
                                        <p:attrNameLst>
                                          <p:attrName>ppt_x</p:attrName>
                                        </p:attrNameLst>
                                      </p:cBhvr>
                                      <p:tavLst>
                                        <p:tav tm="0">
                                          <p:val>
                                            <p:strVal val="#ppt_x"/>
                                          </p:val>
                                        </p:tav>
                                        <p:tav tm="100000">
                                          <p:val>
                                            <p:strVal val="#ppt_x"/>
                                          </p:val>
                                        </p:tav>
                                      </p:tavLst>
                                    </p:anim>
                                    <p:anim calcmode="lin" valueType="num">
                                      <p:cBhvr>
                                        <p:cTn id="106" dur="1000" fill="hold"/>
                                        <p:tgtEl>
                                          <p:spTgt spid="13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1000"/>
                                        <p:tgtEl>
                                          <p:spTgt spid="134"/>
                                        </p:tgtEl>
                                      </p:cBhvr>
                                    </p:animEffect>
                                    <p:anim calcmode="lin" valueType="num">
                                      <p:cBhvr>
                                        <p:cTn id="110" dur="1000" fill="hold"/>
                                        <p:tgtEl>
                                          <p:spTgt spid="134"/>
                                        </p:tgtEl>
                                        <p:attrNameLst>
                                          <p:attrName>ppt_x</p:attrName>
                                        </p:attrNameLst>
                                      </p:cBhvr>
                                      <p:tavLst>
                                        <p:tav tm="0">
                                          <p:val>
                                            <p:strVal val="#ppt_x"/>
                                          </p:val>
                                        </p:tav>
                                        <p:tav tm="100000">
                                          <p:val>
                                            <p:strVal val="#ppt_x"/>
                                          </p:val>
                                        </p:tav>
                                      </p:tavLst>
                                    </p:anim>
                                    <p:anim calcmode="lin" valueType="num">
                                      <p:cBhvr>
                                        <p:cTn id="111" dur="1000" fill="hold"/>
                                        <p:tgtEl>
                                          <p:spTgt spid="13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133"/>
                                        </p:tgtEl>
                                        <p:attrNameLst>
                                          <p:attrName>style.visibility</p:attrName>
                                        </p:attrNameLst>
                                      </p:cBhvr>
                                      <p:to>
                                        <p:strVal val="visible"/>
                                      </p:to>
                                    </p:set>
                                    <p:animEffect transition="in" filter="fade">
                                      <p:cBhvr>
                                        <p:cTn id="114" dur="1000"/>
                                        <p:tgtEl>
                                          <p:spTgt spid="133"/>
                                        </p:tgtEl>
                                      </p:cBhvr>
                                    </p:animEffect>
                                    <p:anim calcmode="lin" valueType="num">
                                      <p:cBhvr>
                                        <p:cTn id="115" dur="1000" fill="hold"/>
                                        <p:tgtEl>
                                          <p:spTgt spid="133"/>
                                        </p:tgtEl>
                                        <p:attrNameLst>
                                          <p:attrName>ppt_x</p:attrName>
                                        </p:attrNameLst>
                                      </p:cBhvr>
                                      <p:tavLst>
                                        <p:tav tm="0">
                                          <p:val>
                                            <p:strVal val="#ppt_x"/>
                                          </p:val>
                                        </p:tav>
                                        <p:tav tm="100000">
                                          <p:val>
                                            <p:strVal val="#ppt_x"/>
                                          </p:val>
                                        </p:tav>
                                      </p:tavLst>
                                    </p:anim>
                                    <p:anim calcmode="lin" valueType="num">
                                      <p:cBhvr>
                                        <p:cTn id="116" dur="1000" fill="hold"/>
                                        <p:tgtEl>
                                          <p:spTgt spid="13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fade">
                                      <p:cBhvr>
                                        <p:cTn id="119" dur="1000"/>
                                        <p:tgtEl>
                                          <p:spTgt spid="63"/>
                                        </p:tgtEl>
                                      </p:cBhvr>
                                    </p:animEffect>
                                    <p:anim calcmode="lin" valueType="num">
                                      <p:cBhvr>
                                        <p:cTn id="120" dur="1000" fill="hold"/>
                                        <p:tgtEl>
                                          <p:spTgt spid="63"/>
                                        </p:tgtEl>
                                        <p:attrNameLst>
                                          <p:attrName>ppt_x</p:attrName>
                                        </p:attrNameLst>
                                      </p:cBhvr>
                                      <p:tavLst>
                                        <p:tav tm="0">
                                          <p:val>
                                            <p:strVal val="#ppt_x"/>
                                          </p:val>
                                        </p:tav>
                                        <p:tav tm="100000">
                                          <p:val>
                                            <p:strVal val="#ppt_x"/>
                                          </p:val>
                                        </p:tav>
                                      </p:tavLst>
                                    </p:anim>
                                    <p:anim calcmode="lin" valueType="num">
                                      <p:cBhvr>
                                        <p:cTn id="121" dur="1000" fill="hold"/>
                                        <p:tgtEl>
                                          <p:spTgt spid="63"/>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113"/>
                                        </p:tgtEl>
                                        <p:attrNameLst>
                                          <p:attrName>style.visibility</p:attrName>
                                        </p:attrNameLst>
                                      </p:cBhvr>
                                      <p:to>
                                        <p:strVal val="visible"/>
                                      </p:to>
                                    </p:set>
                                    <p:animEffect transition="in" filter="fade">
                                      <p:cBhvr>
                                        <p:cTn id="124" dur="1000"/>
                                        <p:tgtEl>
                                          <p:spTgt spid="113"/>
                                        </p:tgtEl>
                                      </p:cBhvr>
                                    </p:animEffect>
                                    <p:anim calcmode="lin" valueType="num">
                                      <p:cBhvr>
                                        <p:cTn id="125" dur="1000" fill="hold"/>
                                        <p:tgtEl>
                                          <p:spTgt spid="113"/>
                                        </p:tgtEl>
                                        <p:attrNameLst>
                                          <p:attrName>ppt_x</p:attrName>
                                        </p:attrNameLst>
                                      </p:cBhvr>
                                      <p:tavLst>
                                        <p:tav tm="0">
                                          <p:val>
                                            <p:strVal val="#ppt_x"/>
                                          </p:val>
                                        </p:tav>
                                        <p:tav tm="100000">
                                          <p:val>
                                            <p:strVal val="#ppt_x"/>
                                          </p:val>
                                        </p:tav>
                                      </p:tavLst>
                                    </p:anim>
                                    <p:anim calcmode="lin" valueType="num">
                                      <p:cBhvr>
                                        <p:cTn id="126" dur="1000" fill="hold"/>
                                        <p:tgtEl>
                                          <p:spTgt spid="113"/>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119"/>
                                        </p:tgtEl>
                                        <p:attrNameLst>
                                          <p:attrName>style.visibility</p:attrName>
                                        </p:attrNameLst>
                                      </p:cBhvr>
                                      <p:to>
                                        <p:strVal val="visible"/>
                                      </p:to>
                                    </p:set>
                                    <p:animEffect transition="in" filter="fade">
                                      <p:cBhvr>
                                        <p:cTn id="129" dur="1000"/>
                                        <p:tgtEl>
                                          <p:spTgt spid="119"/>
                                        </p:tgtEl>
                                      </p:cBhvr>
                                    </p:animEffect>
                                    <p:anim calcmode="lin" valueType="num">
                                      <p:cBhvr>
                                        <p:cTn id="130" dur="1000" fill="hold"/>
                                        <p:tgtEl>
                                          <p:spTgt spid="119"/>
                                        </p:tgtEl>
                                        <p:attrNameLst>
                                          <p:attrName>ppt_x</p:attrName>
                                        </p:attrNameLst>
                                      </p:cBhvr>
                                      <p:tavLst>
                                        <p:tav tm="0">
                                          <p:val>
                                            <p:strVal val="#ppt_x"/>
                                          </p:val>
                                        </p:tav>
                                        <p:tav tm="100000">
                                          <p:val>
                                            <p:strVal val="#ppt_x"/>
                                          </p:val>
                                        </p:tav>
                                      </p:tavLst>
                                    </p:anim>
                                    <p:anim calcmode="lin" valueType="num">
                                      <p:cBhvr>
                                        <p:cTn id="131" dur="1000" fill="hold"/>
                                        <p:tgtEl>
                                          <p:spTgt spid="119"/>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32"/>
                                        </p:tgtEl>
                                        <p:attrNameLst>
                                          <p:attrName>style.visibility</p:attrName>
                                        </p:attrNameLst>
                                      </p:cBhvr>
                                      <p:to>
                                        <p:strVal val="visible"/>
                                      </p:to>
                                    </p:set>
                                    <p:animEffect transition="in" filter="fade">
                                      <p:cBhvr>
                                        <p:cTn id="134" dur="1000"/>
                                        <p:tgtEl>
                                          <p:spTgt spid="132"/>
                                        </p:tgtEl>
                                      </p:cBhvr>
                                    </p:animEffect>
                                    <p:anim calcmode="lin" valueType="num">
                                      <p:cBhvr>
                                        <p:cTn id="135" dur="1000" fill="hold"/>
                                        <p:tgtEl>
                                          <p:spTgt spid="132"/>
                                        </p:tgtEl>
                                        <p:attrNameLst>
                                          <p:attrName>ppt_x</p:attrName>
                                        </p:attrNameLst>
                                      </p:cBhvr>
                                      <p:tavLst>
                                        <p:tav tm="0">
                                          <p:val>
                                            <p:strVal val="#ppt_x"/>
                                          </p:val>
                                        </p:tav>
                                        <p:tav tm="100000">
                                          <p:val>
                                            <p:strVal val="#ppt_x"/>
                                          </p:val>
                                        </p:tav>
                                      </p:tavLst>
                                    </p:anim>
                                    <p:anim calcmode="lin" valueType="num">
                                      <p:cBhvr>
                                        <p:cTn id="136" dur="1000" fill="hold"/>
                                        <p:tgtEl>
                                          <p:spTgt spid="132"/>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fade">
                                      <p:cBhvr>
                                        <p:cTn id="139" dur="1000"/>
                                        <p:tgtEl>
                                          <p:spTgt spid="2"/>
                                        </p:tgtEl>
                                      </p:cBhvr>
                                    </p:animEffect>
                                    <p:anim calcmode="lin" valueType="num">
                                      <p:cBhvr>
                                        <p:cTn id="140" dur="1000" fill="hold"/>
                                        <p:tgtEl>
                                          <p:spTgt spid="2"/>
                                        </p:tgtEl>
                                        <p:attrNameLst>
                                          <p:attrName>ppt_x</p:attrName>
                                        </p:attrNameLst>
                                      </p:cBhvr>
                                      <p:tavLst>
                                        <p:tav tm="0">
                                          <p:val>
                                            <p:strVal val="#ppt_x"/>
                                          </p:val>
                                        </p:tav>
                                        <p:tav tm="100000">
                                          <p:val>
                                            <p:strVal val="#ppt_x"/>
                                          </p:val>
                                        </p:tav>
                                      </p:tavLst>
                                    </p:anim>
                                    <p:anim calcmode="lin" valueType="num">
                                      <p:cBhvr>
                                        <p:cTn id="141" dur="1000" fill="hold"/>
                                        <p:tgtEl>
                                          <p:spTgt spid="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127"/>
                                        </p:tgtEl>
                                        <p:attrNameLst>
                                          <p:attrName>style.visibility</p:attrName>
                                        </p:attrNameLst>
                                      </p:cBhvr>
                                      <p:to>
                                        <p:strVal val="visible"/>
                                      </p:to>
                                    </p:set>
                                    <p:animEffect transition="in" filter="fade">
                                      <p:cBhvr>
                                        <p:cTn id="144" dur="1000"/>
                                        <p:tgtEl>
                                          <p:spTgt spid="127"/>
                                        </p:tgtEl>
                                      </p:cBhvr>
                                    </p:animEffect>
                                    <p:anim calcmode="lin" valueType="num">
                                      <p:cBhvr>
                                        <p:cTn id="145" dur="1000" fill="hold"/>
                                        <p:tgtEl>
                                          <p:spTgt spid="127"/>
                                        </p:tgtEl>
                                        <p:attrNameLst>
                                          <p:attrName>ppt_x</p:attrName>
                                        </p:attrNameLst>
                                      </p:cBhvr>
                                      <p:tavLst>
                                        <p:tav tm="0">
                                          <p:val>
                                            <p:strVal val="#ppt_x"/>
                                          </p:val>
                                        </p:tav>
                                        <p:tav tm="100000">
                                          <p:val>
                                            <p:strVal val="#ppt_x"/>
                                          </p:val>
                                        </p:tav>
                                      </p:tavLst>
                                    </p:anim>
                                    <p:anim calcmode="lin" valueType="num">
                                      <p:cBhvr>
                                        <p:cTn id="146" dur="1000" fill="hold"/>
                                        <p:tgtEl>
                                          <p:spTgt spid="127"/>
                                        </p:tgtEl>
                                        <p:attrNameLst>
                                          <p:attrName>ppt_y</p:attrName>
                                        </p:attrNameLst>
                                      </p:cBhvr>
                                      <p:tavLst>
                                        <p:tav tm="0">
                                          <p:val>
                                            <p:strVal val="#ppt_y+.1"/>
                                          </p:val>
                                        </p:tav>
                                        <p:tav tm="100000">
                                          <p:val>
                                            <p:strVal val="#ppt_y"/>
                                          </p:val>
                                        </p:tav>
                                      </p:tavLst>
                                    </p:anim>
                                  </p:childTnLst>
                                </p:cTn>
                              </p:par>
                            </p:childTnLst>
                          </p:cTn>
                        </p:par>
                        <p:par>
                          <p:cTn id="147" fill="hold">
                            <p:stCondLst>
                              <p:cond delay="3000"/>
                            </p:stCondLst>
                            <p:childTnLst>
                              <p:par>
                                <p:cTn id="148" presetID="42" presetClass="entr" presetSubtype="0" fill="hold" grpId="0" nodeType="afterEffect">
                                  <p:stCondLst>
                                    <p:cond delay="0"/>
                                  </p:stCondLst>
                                  <p:childTnLst>
                                    <p:set>
                                      <p:cBhvr>
                                        <p:cTn id="149" dur="1" fill="hold">
                                          <p:stCondLst>
                                            <p:cond delay="0"/>
                                          </p:stCondLst>
                                        </p:cTn>
                                        <p:tgtEl>
                                          <p:spTgt spid="201"/>
                                        </p:tgtEl>
                                        <p:attrNameLst>
                                          <p:attrName>style.visibility</p:attrName>
                                        </p:attrNameLst>
                                      </p:cBhvr>
                                      <p:to>
                                        <p:strVal val="visible"/>
                                      </p:to>
                                    </p:set>
                                    <p:animEffect transition="in" filter="fade">
                                      <p:cBhvr>
                                        <p:cTn id="150" dur="1000"/>
                                        <p:tgtEl>
                                          <p:spTgt spid="201"/>
                                        </p:tgtEl>
                                      </p:cBhvr>
                                    </p:animEffect>
                                    <p:anim calcmode="lin" valueType="num">
                                      <p:cBhvr>
                                        <p:cTn id="151" dur="1000" fill="hold"/>
                                        <p:tgtEl>
                                          <p:spTgt spid="201"/>
                                        </p:tgtEl>
                                        <p:attrNameLst>
                                          <p:attrName>ppt_x</p:attrName>
                                        </p:attrNameLst>
                                      </p:cBhvr>
                                      <p:tavLst>
                                        <p:tav tm="0">
                                          <p:val>
                                            <p:strVal val="#ppt_x"/>
                                          </p:val>
                                        </p:tav>
                                        <p:tav tm="100000">
                                          <p:val>
                                            <p:strVal val="#ppt_x"/>
                                          </p:val>
                                        </p:tav>
                                      </p:tavLst>
                                    </p:anim>
                                    <p:anim calcmode="lin" valueType="num">
                                      <p:cBhvr>
                                        <p:cTn id="152" dur="1000" fill="hold"/>
                                        <p:tgtEl>
                                          <p:spTgt spid="201"/>
                                        </p:tgtEl>
                                        <p:attrNameLst>
                                          <p:attrName>ppt_y</p:attrName>
                                        </p:attrNameLst>
                                      </p:cBhvr>
                                      <p:tavLst>
                                        <p:tav tm="0">
                                          <p:val>
                                            <p:strVal val="#ppt_y+.1"/>
                                          </p:val>
                                        </p:tav>
                                        <p:tav tm="100000">
                                          <p:val>
                                            <p:strVal val="#ppt_y"/>
                                          </p:val>
                                        </p:tav>
                                      </p:tavLst>
                                    </p:anim>
                                  </p:childTnLst>
                                </p:cTn>
                              </p:par>
                            </p:childTnLst>
                          </p:cTn>
                        </p:par>
                        <p:par>
                          <p:cTn id="153" fill="hold">
                            <p:stCondLst>
                              <p:cond delay="4000"/>
                            </p:stCondLst>
                            <p:childTnLst>
                              <p:par>
                                <p:cTn id="154" presetID="42" presetClass="entr" presetSubtype="0" fill="hold" nodeType="afterEffect">
                                  <p:stCondLst>
                                    <p:cond delay="0"/>
                                  </p:stCondLst>
                                  <p:childTnLst>
                                    <p:set>
                                      <p:cBhvr>
                                        <p:cTn id="155" dur="1" fill="hold">
                                          <p:stCondLst>
                                            <p:cond delay="0"/>
                                          </p:stCondLst>
                                        </p:cTn>
                                        <p:tgtEl>
                                          <p:spTgt spid="136"/>
                                        </p:tgtEl>
                                        <p:attrNameLst>
                                          <p:attrName>style.visibility</p:attrName>
                                        </p:attrNameLst>
                                      </p:cBhvr>
                                      <p:to>
                                        <p:strVal val="visible"/>
                                      </p:to>
                                    </p:set>
                                    <p:animEffect transition="in" filter="fade">
                                      <p:cBhvr>
                                        <p:cTn id="156" dur="1000"/>
                                        <p:tgtEl>
                                          <p:spTgt spid="136"/>
                                        </p:tgtEl>
                                      </p:cBhvr>
                                    </p:animEffect>
                                    <p:anim calcmode="lin" valueType="num">
                                      <p:cBhvr>
                                        <p:cTn id="157" dur="1000" fill="hold"/>
                                        <p:tgtEl>
                                          <p:spTgt spid="136"/>
                                        </p:tgtEl>
                                        <p:attrNameLst>
                                          <p:attrName>ppt_x</p:attrName>
                                        </p:attrNameLst>
                                      </p:cBhvr>
                                      <p:tavLst>
                                        <p:tav tm="0">
                                          <p:val>
                                            <p:strVal val="#ppt_x"/>
                                          </p:val>
                                        </p:tav>
                                        <p:tav tm="100000">
                                          <p:val>
                                            <p:strVal val="#ppt_x"/>
                                          </p:val>
                                        </p:tav>
                                      </p:tavLst>
                                    </p:anim>
                                    <p:anim calcmode="lin" valueType="num">
                                      <p:cBhvr>
                                        <p:cTn id="158" dur="1000" fill="hold"/>
                                        <p:tgtEl>
                                          <p:spTgt spid="136"/>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137"/>
                                        </p:tgtEl>
                                        <p:attrNameLst>
                                          <p:attrName>style.visibility</p:attrName>
                                        </p:attrNameLst>
                                      </p:cBhvr>
                                      <p:to>
                                        <p:strVal val="visible"/>
                                      </p:to>
                                    </p:set>
                                    <p:animEffect transition="in" filter="fade">
                                      <p:cBhvr>
                                        <p:cTn id="161" dur="1000"/>
                                        <p:tgtEl>
                                          <p:spTgt spid="137"/>
                                        </p:tgtEl>
                                      </p:cBhvr>
                                    </p:animEffect>
                                    <p:anim calcmode="lin" valueType="num">
                                      <p:cBhvr>
                                        <p:cTn id="162" dur="1000" fill="hold"/>
                                        <p:tgtEl>
                                          <p:spTgt spid="137"/>
                                        </p:tgtEl>
                                        <p:attrNameLst>
                                          <p:attrName>ppt_x</p:attrName>
                                        </p:attrNameLst>
                                      </p:cBhvr>
                                      <p:tavLst>
                                        <p:tav tm="0">
                                          <p:val>
                                            <p:strVal val="#ppt_x"/>
                                          </p:val>
                                        </p:tav>
                                        <p:tav tm="100000">
                                          <p:val>
                                            <p:strVal val="#ppt_x"/>
                                          </p:val>
                                        </p:tav>
                                      </p:tavLst>
                                    </p:anim>
                                    <p:anim calcmode="lin" valueType="num">
                                      <p:cBhvr>
                                        <p:cTn id="163" dur="1000" fill="hold"/>
                                        <p:tgtEl>
                                          <p:spTgt spid="137"/>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138"/>
                                        </p:tgtEl>
                                        <p:attrNameLst>
                                          <p:attrName>style.visibility</p:attrName>
                                        </p:attrNameLst>
                                      </p:cBhvr>
                                      <p:to>
                                        <p:strVal val="visible"/>
                                      </p:to>
                                    </p:set>
                                    <p:animEffect transition="in" filter="fade">
                                      <p:cBhvr>
                                        <p:cTn id="166" dur="1000"/>
                                        <p:tgtEl>
                                          <p:spTgt spid="138"/>
                                        </p:tgtEl>
                                      </p:cBhvr>
                                    </p:animEffect>
                                    <p:anim calcmode="lin" valueType="num">
                                      <p:cBhvr>
                                        <p:cTn id="167" dur="1000" fill="hold"/>
                                        <p:tgtEl>
                                          <p:spTgt spid="138"/>
                                        </p:tgtEl>
                                        <p:attrNameLst>
                                          <p:attrName>ppt_x</p:attrName>
                                        </p:attrNameLst>
                                      </p:cBhvr>
                                      <p:tavLst>
                                        <p:tav tm="0">
                                          <p:val>
                                            <p:strVal val="#ppt_x"/>
                                          </p:val>
                                        </p:tav>
                                        <p:tav tm="100000">
                                          <p:val>
                                            <p:strVal val="#ppt_x"/>
                                          </p:val>
                                        </p:tav>
                                      </p:tavLst>
                                    </p:anim>
                                    <p:anim calcmode="lin" valueType="num">
                                      <p:cBhvr>
                                        <p:cTn id="168" dur="1000" fill="hold"/>
                                        <p:tgtEl>
                                          <p:spTgt spid="138"/>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141"/>
                                        </p:tgtEl>
                                        <p:attrNameLst>
                                          <p:attrName>style.visibility</p:attrName>
                                        </p:attrNameLst>
                                      </p:cBhvr>
                                      <p:to>
                                        <p:strVal val="visible"/>
                                      </p:to>
                                    </p:set>
                                    <p:animEffect transition="in" filter="fade">
                                      <p:cBhvr>
                                        <p:cTn id="171" dur="1000"/>
                                        <p:tgtEl>
                                          <p:spTgt spid="141"/>
                                        </p:tgtEl>
                                      </p:cBhvr>
                                    </p:animEffect>
                                    <p:anim calcmode="lin" valueType="num">
                                      <p:cBhvr>
                                        <p:cTn id="172" dur="1000" fill="hold"/>
                                        <p:tgtEl>
                                          <p:spTgt spid="141"/>
                                        </p:tgtEl>
                                        <p:attrNameLst>
                                          <p:attrName>ppt_x</p:attrName>
                                        </p:attrNameLst>
                                      </p:cBhvr>
                                      <p:tavLst>
                                        <p:tav tm="0">
                                          <p:val>
                                            <p:strVal val="#ppt_x"/>
                                          </p:val>
                                        </p:tav>
                                        <p:tav tm="100000">
                                          <p:val>
                                            <p:strVal val="#ppt_x"/>
                                          </p:val>
                                        </p:tav>
                                      </p:tavLst>
                                    </p:anim>
                                    <p:anim calcmode="lin" valueType="num">
                                      <p:cBhvr>
                                        <p:cTn id="173" dur="1000" fill="hold"/>
                                        <p:tgtEl>
                                          <p:spTgt spid="141"/>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46"/>
                                        </p:tgtEl>
                                        <p:attrNameLst>
                                          <p:attrName>style.visibility</p:attrName>
                                        </p:attrNameLst>
                                      </p:cBhvr>
                                      <p:to>
                                        <p:strVal val="visible"/>
                                      </p:to>
                                    </p:set>
                                    <p:animEffect transition="in" filter="fade">
                                      <p:cBhvr>
                                        <p:cTn id="176" dur="1000"/>
                                        <p:tgtEl>
                                          <p:spTgt spid="146"/>
                                        </p:tgtEl>
                                      </p:cBhvr>
                                    </p:animEffect>
                                    <p:anim calcmode="lin" valueType="num">
                                      <p:cBhvr>
                                        <p:cTn id="177" dur="1000" fill="hold"/>
                                        <p:tgtEl>
                                          <p:spTgt spid="146"/>
                                        </p:tgtEl>
                                        <p:attrNameLst>
                                          <p:attrName>ppt_x</p:attrName>
                                        </p:attrNameLst>
                                      </p:cBhvr>
                                      <p:tavLst>
                                        <p:tav tm="0">
                                          <p:val>
                                            <p:strVal val="#ppt_x"/>
                                          </p:val>
                                        </p:tav>
                                        <p:tav tm="100000">
                                          <p:val>
                                            <p:strVal val="#ppt_x"/>
                                          </p:val>
                                        </p:tav>
                                      </p:tavLst>
                                    </p:anim>
                                    <p:anim calcmode="lin" valueType="num">
                                      <p:cBhvr>
                                        <p:cTn id="178" dur="1000" fill="hold"/>
                                        <p:tgtEl>
                                          <p:spTgt spid="146"/>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151"/>
                                        </p:tgtEl>
                                        <p:attrNameLst>
                                          <p:attrName>style.visibility</p:attrName>
                                        </p:attrNameLst>
                                      </p:cBhvr>
                                      <p:to>
                                        <p:strVal val="visible"/>
                                      </p:to>
                                    </p:set>
                                    <p:animEffect transition="in" filter="fade">
                                      <p:cBhvr>
                                        <p:cTn id="181" dur="1000"/>
                                        <p:tgtEl>
                                          <p:spTgt spid="151"/>
                                        </p:tgtEl>
                                      </p:cBhvr>
                                    </p:animEffect>
                                    <p:anim calcmode="lin" valueType="num">
                                      <p:cBhvr>
                                        <p:cTn id="182" dur="1000" fill="hold"/>
                                        <p:tgtEl>
                                          <p:spTgt spid="151"/>
                                        </p:tgtEl>
                                        <p:attrNameLst>
                                          <p:attrName>ppt_x</p:attrName>
                                        </p:attrNameLst>
                                      </p:cBhvr>
                                      <p:tavLst>
                                        <p:tav tm="0">
                                          <p:val>
                                            <p:strVal val="#ppt_x"/>
                                          </p:val>
                                        </p:tav>
                                        <p:tav tm="100000">
                                          <p:val>
                                            <p:strVal val="#ppt_x"/>
                                          </p:val>
                                        </p:tav>
                                      </p:tavLst>
                                    </p:anim>
                                    <p:anim calcmode="lin" valueType="num">
                                      <p:cBhvr>
                                        <p:cTn id="183" dur="1000" fill="hold"/>
                                        <p:tgtEl>
                                          <p:spTgt spid="151"/>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152"/>
                                        </p:tgtEl>
                                        <p:attrNameLst>
                                          <p:attrName>style.visibility</p:attrName>
                                        </p:attrNameLst>
                                      </p:cBhvr>
                                      <p:to>
                                        <p:strVal val="visible"/>
                                      </p:to>
                                    </p:set>
                                    <p:animEffect transition="in" filter="fade">
                                      <p:cBhvr>
                                        <p:cTn id="186" dur="1000"/>
                                        <p:tgtEl>
                                          <p:spTgt spid="152"/>
                                        </p:tgtEl>
                                      </p:cBhvr>
                                    </p:animEffect>
                                    <p:anim calcmode="lin" valueType="num">
                                      <p:cBhvr>
                                        <p:cTn id="187" dur="1000" fill="hold"/>
                                        <p:tgtEl>
                                          <p:spTgt spid="152"/>
                                        </p:tgtEl>
                                        <p:attrNameLst>
                                          <p:attrName>ppt_x</p:attrName>
                                        </p:attrNameLst>
                                      </p:cBhvr>
                                      <p:tavLst>
                                        <p:tav tm="0">
                                          <p:val>
                                            <p:strVal val="#ppt_x"/>
                                          </p:val>
                                        </p:tav>
                                        <p:tav tm="100000">
                                          <p:val>
                                            <p:strVal val="#ppt_x"/>
                                          </p:val>
                                        </p:tav>
                                      </p:tavLst>
                                    </p:anim>
                                    <p:anim calcmode="lin" valueType="num">
                                      <p:cBhvr>
                                        <p:cTn id="188" dur="1000" fill="hold"/>
                                        <p:tgtEl>
                                          <p:spTgt spid="152"/>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154"/>
                                        </p:tgtEl>
                                        <p:attrNameLst>
                                          <p:attrName>style.visibility</p:attrName>
                                        </p:attrNameLst>
                                      </p:cBhvr>
                                      <p:to>
                                        <p:strVal val="visible"/>
                                      </p:to>
                                    </p:set>
                                    <p:animEffect transition="in" filter="fade">
                                      <p:cBhvr>
                                        <p:cTn id="191" dur="1000"/>
                                        <p:tgtEl>
                                          <p:spTgt spid="154"/>
                                        </p:tgtEl>
                                      </p:cBhvr>
                                    </p:animEffect>
                                    <p:anim calcmode="lin" valueType="num">
                                      <p:cBhvr>
                                        <p:cTn id="192" dur="1000" fill="hold"/>
                                        <p:tgtEl>
                                          <p:spTgt spid="154"/>
                                        </p:tgtEl>
                                        <p:attrNameLst>
                                          <p:attrName>ppt_x</p:attrName>
                                        </p:attrNameLst>
                                      </p:cBhvr>
                                      <p:tavLst>
                                        <p:tav tm="0">
                                          <p:val>
                                            <p:strVal val="#ppt_x"/>
                                          </p:val>
                                        </p:tav>
                                        <p:tav tm="100000">
                                          <p:val>
                                            <p:strVal val="#ppt_x"/>
                                          </p:val>
                                        </p:tav>
                                      </p:tavLst>
                                    </p:anim>
                                    <p:anim calcmode="lin" valueType="num">
                                      <p:cBhvr>
                                        <p:cTn id="193" dur="1000" fill="hold"/>
                                        <p:tgtEl>
                                          <p:spTgt spid="154"/>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202"/>
                                        </p:tgtEl>
                                        <p:attrNameLst>
                                          <p:attrName>style.visibility</p:attrName>
                                        </p:attrNameLst>
                                      </p:cBhvr>
                                      <p:to>
                                        <p:strVal val="visible"/>
                                      </p:to>
                                    </p:set>
                                    <p:animEffect transition="in" filter="fade">
                                      <p:cBhvr>
                                        <p:cTn id="196" dur="1000"/>
                                        <p:tgtEl>
                                          <p:spTgt spid="202"/>
                                        </p:tgtEl>
                                      </p:cBhvr>
                                    </p:animEffect>
                                    <p:anim calcmode="lin" valueType="num">
                                      <p:cBhvr>
                                        <p:cTn id="197" dur="1000" fill="hold"/>
                                        <p:tgtEl>
                                          <p:spTgt spid="202"/>
                                        </p:tgtEl>
                                        <p:attrNameLst>
                                          <p:attrName>ppt_x</p:attrName>
                                        </p:attrNameLst>
                                      </p:cBhvr>
                                      <p:tavLst>
                                        <p:tav tm="0">
                                          <p:val>
                                            <p:strVal val="#ppt_x"/>
                                          </p:val>
                                        </p:tav>
                                        <p:tav tm="100000">
                                          <p:val>
                                            <p:strVal val="#ppt_x"/>
                                          </p:val>
                                        </p:tav>
                                      </p:tavLst>
                                    </p:anim>
                                    <p:anim calcmode="lin" valueType="num">
                                      <p:cBhvr>
                                        <p:cTn id="198" dur="1000" fill="hold"/>
                                        <p:tgtEl>
                                          <p:spTgt spid="202"/>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143"/>
                                        </p:tgtEl>
                                        <p:attrNameLst>
                                          <p:attrName>style.visibility</p:attrName>
                                        </p:attrNameLst>
                                      </p:cBhvr>
                                      <p:to>
                                        <p:strVal val="visible"/>
                                      </p:to>
                                    </p:set>
                                    <p:animEffect transition="in" filter="fade">
                                      <p:cBhvr>
                                        <p:cTn id="201" dur="1000"/>
                                        <p:tgtEl>
                                          <p:spTgt spid="143"/>
                                        </p:tgtEl>
                                      </p:cBhvr>
                                    </p:animEffect>
                                    <p:anim calcmode="lin" valueType="num">
                                      <p:cBhvr>
                                        <p:cTn id="202" dur="1000" fill="hold"/>
                                        <p:tgtEl>
                                          <p:spTgt spid="143"/>
                                        </p:tgtEl>
                                        <p:attrNameLst>
                                          <p:attrName>ppt_x</p:attrName>
                                        </p:attrNameLst>
                                      </p:cBhvr>
                                      <p:tavLst>
                                        <p:tav tm="0">
                                          <p:val>
                                            <p:strVal val="#ppt_x"/>
                                          </p:val>
                                        </p:tav>
                                        <p:tav tm="100000">
                                          <p:val>
                                            <p:strVal val="#ppt_x"/>
                                          </p:val>
                                        </p:tav>
                                      </p:tavLst>
                                    </p:anim>
                                    <p:anim calcmode="lin" valueType="num">
                                      <p:cBhvr>
                                        <p:cTn id="203" dur="1000" fill="hold"/>
                                        <p:tgtEl>
                                          <p:spTgt spid="143"/>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8"/>
                                        </p:tgtEl>
                                        <p:attrNameLst>
                                          <p:attrName>style.visibility</p:attrName>
                                        </p:attrNameLst>
                                      </p:cBhvr>
                                      <p:to>
                                        <p:strVal val="visible"/>
                                      </p:to>
                                    </p:set>
                                    <p:animEffect transition="in" filter="fade">
                                      <p:cBhvr>
                                        <p:cTn id="206" dur="1000"/>
                                        <p:tgtEl>
                                          <p:spTgt spid="8"/>
                                        </p:tgtEl>
                                      </p:cBhvr>
                                    </p:animEffect>
                                    <p:anim calcmode="lin" valueType="num">
                                      <p:cBhvr>
                                        <p:cTn id="207" dur="1000" fill="hold"/>
                                        <p:tgtEl>
                                          <p:spTgt spid="8"/>
                                        </p:tgtEl>
                                        <p:attrNameLst>
                                          <p:attrName>ppt_x</p:attrName>
                                        </p:attrNameLst>
                                      </p:cBhvr>
                                      <p:tavLst>
                                        <p:tav tm="0">
                                          <p:val>
                                            <p:strVal val="#ppt_x"/>
                                          </p:val>
                                        </p:tav>
                                        <p:tav tm="100000">
                                          <p:val>
                                            <p:strVal val="#ppt_x"/>
                                          </p:val>
                                        </p:tav>
                                      </p:tavLst>
                                    </p:anim>
                                    <p:anim calcmode="lin" valueType="num">
                                      <p:cBhvr>
                                        <p:cTn id="208" dur="1000" fill="hold"/>
                                        <p:tgtEl>
                                          <p:spTgt spid="8"/>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203"/>
                                        </p:tgtEl>
                                        <p:attrNameLst>
                                          <p:attrName>style.visibility</p:attrName>
                                        </p:attrNameLst>
                                      </p:cBhvr>
                                      <p:to>
                                        <p:strVal val="visible"/>
                                      </p:to>
                                    </p:set>
                                    <p:animEffect transition="in" filter="fade">
                                      <p:cBhvr>
                                        <p:cTn id="211" dur="1000"/>
                                        <p:tgtEl>
                                          <p:spTgt spid="203"/>
                                        </p:tgtEl>
                                      </p:cBhvr>
                                    </p:animEffect>
                                    <p:anim calcmode="lin" valueType="num">
                                      <p:cBhvr>
                                        <p:cTn id="212" dur="1000" fill="hold"/>
                                        <p:tgtEl>
                                          <p:spTgt spid="203"/>
                                        </p:tgtEl>
                                        <p:attrNameLst>
                                          <p:attrName>ppt_x</p:attrName>
                                        </p:attrNameLst>
                                      </p:cBhvr>
                                      <p:tavLst>
                                        <p:tav tm="0">
                                          <p:val>
                                            <p:strVal val="#ppt_x"/>
                                          </p:val>
                                        </p:tav>
                                        <p:tav tm="100000">
                                          <p:val>
                                            <p:strVal val="#ppt_x"/>
                                          </p:val>
                                        </p:tav>
                                      </p:tavLst>
                                    </p:anim>
                                    <p:anim calcmode="lin" valueType="num">
                                      <p:cBhvr>
                                        <p:cTn id="213" dur="1000" fill="hold"/>
                                        <p:tgtEl>
                                          <p:spTgt spid="203"/>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204"/>
                                        </p:tgtEl>
                                        <p:attrNameLst>
                                          <p:attrName>style.visibility</p:attrName>
                                        </p:attrNameLst>
                                      </p:cBhvr>
                                      <p:to>
                                        <p:strVal val="visible"/>
                                      </p:to>
                                    </p:set>
                                    <p:animEffect transition="in" filter="fade">
                                      <p:cBhvr>
                                        <p:cTn id="216" dur="1000"/>
                                        <p:tgtEl>
                                          <p:spTgt spid="204"/>
                                        </p:tgtEl>
                                      </p:cBhvr>
                                    </p:animEffect>
                                    <p:anim calcmode="lin" valueType="num">
                                      <p:cBhvr>
                                        <p:cTn id="217" dur="1000" fill="hold"/>
                                        <p:tgtEl>
                                          <p:spTgt spid="204"/>
                                        </p:tgtEl>
                                        <p:attrNameLst>
                                          <p:attrName>ppt_x</p:attrName>
                                        </p:attrNameLst>
                                      </p:cBhvr>
                                      <p:tavLst>
                                        <p:tav tm="0">
                                          <p:val>
                                            <p:strVal val="#ppt_x"/>
                                          </p:val>
                                        </p:tav>
                                        <p:tav tm="100000">
                                          <p:val>
                                            <p:strVal val="#ppt_x"/>
                                          </p:val>
                                        </p:tav>
                                      </p:tavLst>
                                    </p:anim>
                                    <p:anim calcmode="lin" valueType="num">
                                      <p:cBhvr>
                                        <p:cTn id="218" dur="1000" fill="hold"/>
                                        <p:tgtEl>
                                          <p:spTgt spid="204"/>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205"/>
                                        </p:tgtEl>
                                        <p:attrNameLst>
                                          <p:attrName>style.visibility</p:attrName>
                                        </p:attrNameLst>
                                      </p:cBhvr>
                                      <p:to>
                                        <p:strVal val="visible"/>
                                      </p:to>
                                    </p:set>
                                    <p:animEffect transition="in" filter="fade">
                                      <p:cBhvr>
                                        <p:cTn id="221" dur="1000"/>
                                        <p:tgtEl>
                                          <p:spTgt spid="205"/>
                                        </p:tgtEl>
                                      </p:cBhvr>
                                    </p:animEffect>
                                    <p:anim calcmode="lin" valueType="num">
                                      <p:cBhvr>
                                        <p:cTn id="222" dur="1000" fill="hold"/>
                                        <p:tgtEl>
                                          <p:spTgt spid="205"/>
                                        </p:tgtEl>
                                        <p:attrNameLst>
                                          <p:attrName>ppt_x</p:attrName>
                                        </p:attrNameLst>
                                      </p:cBhvr>
                                      <p:tavLst>
                                        <p:tav tm="0">
                                          <p:val>
                                            <p:strVal val="#ppt_x"/>
                                          </p:val>
                                        </p:tav>
                                        <p:tav tm="100000">
                                          <p:val>
                                            <p:strVal val="#ppt_x"/>
                                          </p:val>
                                        </p:tav>
                                      </p:tavLst>
                                    </p:anim>
                                    <p:anim calcmode="lin" valueType="num">
                                      <p:cBhvr>
                                        <p:cTn id="223" dur="1000" fill="hold"/>
                                        <p:tgtEl>
                                          <p:spTgt spid="205"/>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206"/>
                                        </p:tgtEl>
                                        <p:attrNameLst>
                                          <p:attrName>style.visibility</p:attrName>
                                        </p:attrNameLst>
                                      </p:cBhvr>
                                      <p:to>
                                        <p:strVal val="visible"/>
                                      </p:to>
                                    </p:set>
                                    <p:animEffect transition="in" filter="fade">
                                      <p:cBhvr>
                                        <p:cTn id="226" dur="1000"/>
                                        <p:tgtEl>
                                          <p:spTgt spid="206"/>
                                        </p:tgtEl>
                                      </p:cBhvr>
                                    </p:animEffect>
                                    <p:anim calcmode="lin" valueType="num">
                                      <p:cBhvr>
                                        <p:cTn id="227" dur="1000" fill="hold"/>
                                        <p:tgtEl>
                                          <p:spTgt spid="206"/>
                                        </p:tgtEl>
                                        <p:attrNameLst>
                                          <p:attrName>ppt_x</p:attrName>
                                        </p:attrNameLst>
                                      </p:cBhvr>
                                      <p:tavLst>
                                        <p:tav tm="0">
                                          <p:val>
                                            <p:strVal val="#ppt_x"/>
                                          </p:val>
                                        </p:tav>
                                        <p:tav tm="100000">
                                          <p:val>
                                            <p:strVal val="#ppt_x"/>
                                          </p:val>
                                        </p:tav>
                                      </p:tavLst>
                                    </p:anim>
                                    <p:anim calcmode="lin" valueType="num">
                                      <p:cBhvr>
                                        <p:cTn id="228" dur="1000" fill="hold"/>
                                        <p:tgtEl>
                                          <p:spTgt spid="206"/>
                                        </p:tgtEl>
                                        <p:attrNameLst>
                                          <p:attrName>ppt_y</p:attrName>
                                        </p:attrNameLst>
                                      </p:cBhvr>
                                      <p:tavLst>
                                        <p:tav tm="0">
                                          <p:val>
                                            <p:strVal val="#ppt_y+.1"/>
                                          </p:val>
                                        </p:tav>
                                        <p:tav tm="100000">
                                          <p:val>
                                            <p:strVal val="#ppt_y"/>
                                          </p:val>
                                        </p:tav>
                                      </p:tavLst>
                                    </p:anim>
                                  </p:childTnLst>
                                </p:cTn>
                              </p:par>
                              <p:par>
                                <p:cTn id="229" presetID="42" presetClass="entr" presetSubtype="0" fill="hold" grpId="0" nodeType="withEffect">
                                  <p:stCondLst>
                                    <p:cond delay="0"/>
                                  </p:stCondLst>
                                  <p:childTnLst>
                                    <p:set>
                                      <p:cBhvr>
                                        <p:cTn id="230" dur="1" fill="hold">
                                          <p:stCondLst>
                                            <p:cond delay="0"/>
                                          </p:stCondLst>
                                        </p:cTn>
                                        <p:tgtEl>
                                          <p:spTgt spid="207"/>
                                        </p:tgtEl>
                                        <p:attrNameLst>
                                          <p:attrName>style.visibility</p:attrName>
                                        </p:attrNameLst>
                                      </p:cBhvr>
                                      <p:to>
                                        <p:strVal val="visible"/>
                                      </p:to>
                                    </p:set>
                                    <p:animEffect transition="in" filter="fade">
                                      <p:cBhvr>
                                        <p:cTn id="231" dur="1000"/>
                                        <p:tgtEl>
                                          <p:spTgt spid="207"/>
                                        </p:tgtEl>
                                      </p:cBhvr>
                                    </p:animEffect>
                                    <p:anim calcmode="lin" valueType="num">
                                      <p:cBhvr>
                                        <p:cTn id="232" dur="1000" fill="hold"/>
                                        <p:tgtEl>
                                          <p:spTgt spid="207"/>
                                        </p:tgtEl>
                                        <p:attrNameLst>
                                          <p:attrName>ppt_x</p:attrName>
                                        </p:attrNameLst>
                                      </p:cBhvr>
                                      <p:tavLst>
                                        <p:tav tm="0">
                                          <p:val>
                                            <p:strVal val="#ppt_x"/>
                                          </p:val>
                                        </p:tav>
                                        <p:tav tm="100000">
                                          <p:val>
                                            <p:strVal val="#ppt_x"/>
                                          </p:val>
                                        </p:tav>
                                      </p:tavLst>
                                    </p:anim>
                                    <p:anim calcmode="lin" valueType="num">
                                      <p:cBhvr>
                                        <p:cTn id="233" dur="1000" fill="hold"/>
                                        <p:tgtEl>
                                          <p:spTgt spid="207"/>
                                        </p:tgtEl>
                                        <p:attrNameLst>
                                          <p:attrName>ppt_y</p:attrName>
                                        </p:attrNameLst>
                                      </p:cBhvr>
                                      <p:tavLst>
                                        <p:tav tm="0">
                                          <p:val>
                                            <p:strVal val="#ppt_y+.1"/>
                                          </p:val>
                                        </p:tav>
                                        <p:tav tm="100000">
                                          <p:val>
                                            <p:strVal val="#ppt_y"/>
                                          </p:val>
                                        </p:tav>
                                      </p:tavLst>
                                    </p:anim>
                                  </p:childTnLst>
                                </p:cTn>
                              </p:par>
                            </p:childTnLst>
                          </p:cTn>
                        </p:par>
                        <p:par>
                          <p:cTn id="234" fill="hold">
                            <p:stCondLst>
                              <p:cond delay="5000"/>
                            </p:stCondLst>
                            <p:childTnLst>
                              <p:par>
                                <p:cTn id="235" presetID="27" presetClass="emph" presetSubtype="0" fill="remove" grpId="1" nodeType="afterEffect">
                                  <p:stCondLst>
                                    <p:cond delay="0"/>
                                  </p:stCondLst>
                                  <p:childTnLst>
                                    <p:animClr clrSpc="rgb" dir="cw">
                                      <p:cBhvr override="childStyle">
                                        <p:cTn id="236" dur="250" autoRev="1" fill="remove"/>
                                        <p:tgtEl>
                                          <p:spTgt spid="235"/>
                                        </p:tgtEl>
                                        <p:attrNameLst>
                                          <p:attrName>style.color</p:attrName>
                                        </p:attrNameLst>
                                      </p:cBhvr>
                                      <p:to>
                                        <a:schemeClr val="bg1"/>
                                      </p:to>
                                    </p:animClr>
                                    <p:animClr clrSpc="rgb" dir="cw">
                                      <p:cBhvr>
                                        <p:cTn id="237" dur="250" autoRev="1" fill="remove"/>
                                        <p:tgtEl>
                                          <p:spTgt spid="235"/>
                                        </p:tgtEl>
                                        <p:attrNameLst>
                                          <p:attrName>fillcolor</p:attrName>
                                        </p:attrNameLst>
                                      </p:cBhvr>
                                      <p:to>
                                        <a:schemeClr val="bg1"/>
                                      </p:to>
                                    </p:animClr>
                                    <p:set>
                                      <p:cBhvr>
                                        <p:cTn id="238" dur="250" autoRev="1" fill="remove"/>
                                        <p:tgtEl>
                                          <p:spTgt spid="235"/>
                                        </p:tgtEl>
                                        <p:attrNameLst>
                                          <p:attrName>fill.type</p:attrName>
                                        </p:attrNameLst>
                                      </p:cBhvr>
                                      <p:to>
                                        <p:strVal val="solid"/>
                                      </p:to>
                                    </p:set>
                                    <p:set>
                                      <p:cBhvr>
                                        <p:cTn id="239" dur="250" autoRev="1" fill="remove"/>
                                        <p:tgtEl>
                                          <p:spTgt spid="235"/>
                                        </p:tgtEl>
                                        <p:attrNameLst>
                                          <p:attrName>fill.on</p:attrName>
                                        </p:attrNameLst>
                                      </p:cBhvr>
                                      <p:to>
                                        <p:strVal val="true"/>
                                      </p:to>
                                    </p:set>
                                  </p:childTnLst>
                                </p:cTn>
                              </p:par>
                              <p:par>
                                <p:cTn id="240" presetID="27" presetClass="emph" presetSubtype="0" fill="remove" nodeType="withEffect">
                                  <p:stCondLst>
                                    <p:cond delay="0"/>
                                  </p:stCondLst>
                                  <p:childTnLst>
                                    <p:animClr clrSpc="rgb" dir="cw">
                                      <p:cBhvr override="childStyle">
                                        <p:cTn id="241" dur="250" autoRev="1" fill="remove"/>
                                        <p:tgtEl>
                                          <p:spTgt spid="248"/>
                                        </p:tgtEl>
                                        <p:attrNameLst>
                                          <p:attrName>style.color</p:attrName>
                                        </p:attrNameLst>
                                      </p:cBhvr>
                                      <p:to>
                                        <a:schemeClr val="bg1"/>
                                      </p:to>
                                    </p:animClr>
                                    <p:animClr clrSpc="rgb" dir="cw">
                                      <p:cBhvr>
                                        <p:cTn id="242" dur="250" autoRev="1" fill="remove"/>
                                        <p:tgtEl>
                                          <p:spTgt spid="248"/>
                                        </p:tgtEl>
                                        <p:attrNameLst>
                                          <p:attrName>fillcolor</p:attrName>
                                        </p:attrNameLst>
                                      </p:cBhvr>
                                      <p:to>
                                        <a:schemeClr val="bg1"/>
                                      </p:to>
                                    </p:animClr>
                                    <p:set>
                                      <p:cBhvr>
                                        <p:cTn id="243" dur="250" autoRev="1" fill="remove"/>
                                        <p:tgtEl>
                                          <p:spTgt spid="248"/>
                                        </p:tgtEl>
                                        <p:attrNameLst>
                                          <p:attrName>fill.type</p:attrName>
                                        </p:attrNameLst>
                                      </p:cBhvr>
                                      <p:to>
                                        <p:strVal val="solid"/>
                                      </p:to>
                                    </p:set>
                                    <p:set>
                                      <p:cBhvr>
                                        <p:cTn id="244" dur="250" autoRev="1" fill="remove"/>
                                        <p:tgtEl>
                                          <p:spTgt spid="248"/>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137"/>
                                        </p:tgtEl>
                                        <p:attrNameLst>
                                          <p:attrName>style.color</p:attrName>
                                        </p:attrNameLst>
                                      </p:cBhvr>
                                      <p:to>
                                        <a:schemeClr val="bg1"/>
                                      </p:to>
                                    </p:animClr>
                                    <p:animClr clrSpc="rgb" dir="cw">
                                      <p:cBhvr>
                                        <p:cTn id="247" dur="250" autoRev="1" fill="remove"/>
                                        <p:tgtEl>
                                          <p:spTgt spid="137"/>
                                        </p:tgtEl>
                                        <p:attrNameLst>
                                          <p:attrName>fillcolor</p:attrName>
                                        </p:attrNameLst>
                                      </p:cBhvr>
                                      <p:to>
                                        <a:schemeClr val="bg1"/>
                                      </p:to>
                                    </p:animClr>
                                    <p:set>
                                      <p:cBhvr>
                                        <p:cTn id="248" dur="250" autoRev="1" fill="remove"/>
                                        <p:tgtEl>
                                          <p:spTgt spid="137"/>
                                        </p:tgtEl>
                                        <p:attrNameLst>
                                          <p:attrName>fill.type</p:attrName>
                                        </p:attrNameLst>
                                      </p:cBhvr>
                                      <p:to>
                                        <p:strVal val="solid"/>
                                      </p:to>
                                    </p:set>
                                    <p:set>
                                      <p:cBhvr>
                                        <p:cTn id="249" dur="250" autoRev="1" fill="remove"/>
                                        <p:tgtEl>
                                          <p:spTgt spid="137"/>
                                        </p:tgtEl>
                                        <p:attrNameLst>
                                          <p:attrName>fill.on</p:attrName>
                                        </p:attrNameLst>
                                      </p:cBhvr>
                                      <p:to>
                                        <p:strVal val="true"/>
                                      </p:to>
                                    </p:set>
                                  </p:childTnLst>
                                </p:cTn>
                              </p:par>
                              <p:par>
                                <p:cTn id="250" presetID="27" presetClass="emph" presetSubtype="0" fill="remove" nodeType="withEffect">
                                  <p:stCondLst>
                                    <p:cond delay="0"/>
                                  </p:stCondLst>
                                  <p:childTnLst>
                                    <p:animClr clrSpc="rgb" dir="cw">
                                      <p:cBhvr override="childStyle">
                                        <p:cTn id="251" dur="250" autoRev="1" fill="remove"/>
                                        <p:tgtEl>
                                          <p:spTgt spid="141"/>
                                        </p:tgtEl>
                                        <p:attrNameLst>
                                          <p:attrName>style.color</p:attrName>
                                        </p:attrNameLst>
                                      </p:cBhvr>
                                      <p:to>
                                        <a:schemeClr val="bg1"/>
                                      </p:to>
                                    </p:animClr>
                                    <p:animClr clrSpc="rgb" dir="cw">
                                      <p:cBhvr>
                                        <p:cTn id="252" dur="250" autoRev="1" fill="remove"/>
                                        <p:tgtEl>
                                          <p:spTgt spid="141"/>
                                        </p:tgtEl>
                                        <p:attrNameLst>
                                          <p:attrName>fillcolor</p:attrName>
                                        </p:attrNameLst>
                                      </p:cBhvr>
                                      <p:to>
                                        <a:schemeClr val="bg1"/>
                                      </p:to>
                                    </p:animClr>
                                    <p:set>
                                      <p:cBhvr>
                                        <p:cTn id="253" dur="250" autoRev="1" fill="remove"/>
                                        <p:tgtEl>
                                          <p:spTgt spid="141"/>
                                        </p:tgtEl>
                                        <p:attrNameLst>
                                          <p:attrName>fill.type</p:attrName>
                                        </p:attrNameLst>
                                      </p:cBhvr>
                                      <p:to>
                                        <p:strVal val="solid"/>
                                      </p:to>
                                    </p:set>
                                    <p:set>
                                      <p:cBhvr>
                                        <p:cTn id="254" dur="250" autoRev="1" fill="remove"/>
                                        <p:tgtEl>
                                          <p:spTgt spid="141"/>
                                        </p:tgtEl>
                                        <p:attrNameLst>
                                          <p:attrName>fill.on</p:attrName>
                                        </p:attrNameLst>
                                      </p:cBhvr>
                                      <p:to>
                                        <p:strVal val="true"/>
                                      </p:to>
                                    </p:set>
                                  </p:childTnLst>
                                </p:cTn>
                              </p:par>
                            </p:childTnLst>
                          </p:cTn>
                        </p:par>
                        <p:par>
                          <p:cTn id="255" fill="hold">
                            <p:stCondLst>
                              <p:cond delay="5500"/>
                            </p:stCondLst>
                            <p:childTnLst>
                              <p:par>
                                <p:cTn id="256" presetID="42" presetClass="entr" presetSubtype="0" fill="hold" grpId="0" nodeType="afterEffect">
                                  <p:stCondLst>
                                    <p:cond delay="0"/>
                                  </p:stCondLst>
                                  <p:childTnLst>
                                    <p:set>
                                      <p:cBhvr>
                                        <p:cTn id="257" dur="1" fill="hold">
                                          <p:stCondLst>
                                            <p:cond delay="0"/>
                                          </p:stCondLst>
                                        </p:cTn>
                                        <p:tgtEl>
                                          <p:spTgt spid="208"/>
                                        </p:tgtEl>
                                        <p:attrNameLst>
                                          <p:attrName>style.visibility</p:attrName>
                                        </p:attrNameLst>
                                      </p:cBhvr>
                                      <p:to>
                                        <p:strVal val="visible"/>
                                      </p:to>
                                    </p:set>
                                    <p:animEffect transition="in" filter="fade">
                                      <p:cBhvr>
                                        <p:cTn id="258" dur="1000"/>
                                        <p:tgtEl>
                                          <p:spTgt spid="208"/>
                                        </p:tgtEl>
                                      </p:cBhvr>
                                    </p:animEffect>
                                    <p:anim calcmode="lin" valueType="num">
                                      <p:cBhvr>
                                        <p:cTn id="259" dur="1000" fill="hold"/>
                                        <p:tgtEl>
                                          <p:spTgt spid="208"/>
                                        </p:tgtEl>
                                        <p:attrNameLst>
                                          <p:attrName>ppt_x</p:attrName>
                                        </p:attrNameLst>
                                      </p:cBhvr>
                                      <p:tavLst>
                                        <p:tav tm="0">
                                          <p:val>
                                            <p:strVal val="#ppt_x"/>
                                          </p:val>
                                        </p:tav>
                                        <p:tav tm="100000">
                                          <p:val>
                                            <p:strVal val="#ppt_x"/>
                                          </p:val>
                                        </p:tav>
                                      </p:tavLst>
                                    </p:anim>
                                    <p:anim calcmode="lin" valueType="num">
                                      <p:cBhvr>
                                        <p:cTn id="260" dur="1000" fill="hold"/>
                                        <p:tgtEl>
                                          <p:spTgt spid="208"/>
                                        </p:tgtEl>
                                        <p:attrNameLst>
                                          <p:attrName>ppt_y</p:attrName>
                                        </p:attrNameLst>
                                      </p:cBhvr>
                                      <p:tavLst>
                                        <p:tav tm="0">
                                          <p:val>
                                            <p:strVal val="#ppt_y+.1"/>
                                          </p:val>
                                        </p:tav>
                                        <p:tav tm="100000">
                                          <p:val>
                                            <p:strVal val="#ppt_y"/>
                                          </p:val>
                                        </p:tav>
                                      </p:tavLst>
                                    </p:anim>
                                  </p:childTnLst>
                                </p:cTn>
                              </p:par>
                            </p:childTnLst>
                          </p:cTn>
                        </p:par>
                        <p:par>
                          <p:cTn id="261" fill="hold">
                            <p:stCondLst>
                              <p:cond delay="6500"/>
                            </p:stCondLst>
                            <p:childTnLst>
                              <p:par>
                                <p:cTn id="262" presetID="42" presetClass="entr" presetSubtype="0" fill="hold" grpId="0" nodeType="afterEffect">
                                  <p:stCondLst>
                                    <p:cond delay="0"/>
                                  </p:stCondLst>
                                  <p:childTnLst>
                                    <p:set>
                                      <p:cBhvr>
                                        <p:cTn id="263" dur="1" fill="hold">
                                          <p:stCondLst>
                                            <p:cond delay="0"/>
                                          </p:stCondLst>
                                        </p:cTn>
                                        <p:tgtEl>
                                          <p:spTgt spid="209"/>
                                        </p:tgtEl>
                                        <p:attrNameLst>
                                          <p:attrName>style.visibility</p:attrName>
                                        </p:attrNameLst>
                                      </p:cBhvr>
                                      <p:to>
                                        <p:strVal val="visible"/>
                                      </p:to>
                                    </p:set>
                                    <p:animEffect transition="in" filter="fade">
                                      <p:cBhvr>
                                        <p:cTn id="264" dur="1000"/>
                                        <p:tgtEl>
                                          <p:spTgt spid="209"/>
                                        </p:tgtEl>
                                      </p:cBhvr>
                                    </p:animEffect>
                                    <p:anim calcmode="lin" valueType="num">
                                      <p:cBhvr>
                                        <p:cTn id="265" dur="1000" fill="hold"/>
                                        <p:tgtEl>
                                          <p:spTgt spid="209"/>
                                        </p:tgtEl>
                                        <p:attrNameLst>
                                          <p:attrName>ppt_x</p:attrName>
                                        </p:attrNameLst>
                                      </p:cBhvr>
                                      <p:tavLst>
                                        <p:tav tm="0">
                                          <p:val>
                                            <p:strVal val="#ppt_x"/>
                                          </p:val>
                                        </p:tav>
                                        <p:tav tm="100000">
                                          <p:val>
                                            <p:strVal val="#ppt_x"/>
                                          </p:val>
                                        </p:tav>
                                      </p:tavLst>
                                    </p:anim>
                                    <p:anim calcmode="lin" valueType="num">
                                      <p:cBhvr>
                                        <p:cTn id="266"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5" grpId="0" animBg="1"/>
      <p:bldP spid="3" grpId="0" animBg="1"/>
      <p:bldP spid="235" grpId="0" animBg="1"/>
      <p:bldP spid="235" grpId="1" animBg="1"/>
      <p:bldP spid="106" grpId="0"/>
      <p:bldP spid="107" grpId="0"/>
      <p:bldP spid="112" grpId="0"/>
      <p:bldP spid="118" grpId="0"/>
      <p:bldP spid="127" grpId="0" animBg="1"/>
      <p:bldP spid="131" grpId="0"/>
      <p:bldP spid="134" grpId="0"/>
      <p:bldP spid="137" grpId="0" animBg="1"/>
      <p:bldP spid="137" grpId="1" animBg="1"/>
      <p:bldP spid="151" grpId="0"/>
      <p:bldP spid="152" grpId="0"/>
      <p:bldP spid="5" grpId="0"/>
      <p:bldP spid="201" grpId="0"/>
      <p:bldP spid="202" grpId="0"/>
      <p:bldP spid="143" grpId="0"/>
      <p:bldP spid="204" grpId="0" animBg="1"/>
      <p:bldP spid="205" grpId="0" animBg="1"/>
      <p:bldP spid="206" grpId="0" animBg="1"/>
      <p:bldP spid="207" grpId="0" animBg="1"/>
      <p:bldP spid="208" grpId="0"/>
      <p:bldP spid="20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Security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189" name="Group 188"/>
          <p:cNvGrpSpPr/>
          <p:nvPr/>
        </p:nvGrpSpPr>
        <p:grpSpPr>
          <a:xfrm>
            <a:off x="3606981" y="2665115"/>
            <a:ext cx="1942320" cy="504149"/>
            <a:chOff x="4144594" y="341869"/>
            <a:chExt cx="2361095" cy="612847"/>
          </a:xfrm>
          <a:solidFill>
            <a:srgbClr val="8BC34A"/>
          </a:solidFill>
        </p:grpSpPr>
        <p:sp>
          <p:nvSpPr>
            <p:cNvPr id="258" name="Rounded Rectangle 257"/>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59" name="Rounded Rectangle 258"/>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0" name="Rounded Rectangle 259"/>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1" name="Rounded Rectangle 260"/>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2" name="Rounded Rectangle 261"/>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3" name="Rounded Rectangle 262"/>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4" name="Rounded Rectangle 263"/>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5" name="Rounded Rectangle 264"/>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6" name="Rounded Rectangle 265"/>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7" name="Rounded Rectangle 266"/>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8" name="Rounded Rectangle 267"/>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9" name="Rounded Rectangle 268"/>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0" name="Rounded Rectangle 269"/>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1" name="Rounded Rectangle 270"/>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2" name="Rounded Rectangle 271"/>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3" name="Rounded Rectangle 272"/>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74" name="Rounded Rectangle 273"/>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0" name="Group 189"/>
          <p:cNvGrpSpPr/>
          <p:nvPr/>
        </p:nvGrpSpPr>
        <p:grpSpPr>
          <a:xfrm>
            <a:off x="3605301" y="3221466"/>
            <a:ext cx="1942320" cy="728568"/>
            <a:chOff x="5014101" y="2726793"/>
            <a:chExt cx="2361095" cy="885651"/>
          </a:xfrm>
          <a:solidFill>
            <a:srgbClr val="8BC34A"/>
          </a:solidFill>
        </p:grpSpPr>
        <p:sp>
          <p:nvSpPr>
            <p:cNvPr id="233" name="Rounded Rectangle 232"/>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34" name="Rounded Rectangle 233"/>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5" name="Rounded Rectangle 234"/>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6" name="Rounded Rectangle 235"/>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7" name="Rounded Rectangle 236"/>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1" name="Rounded Rectangle 240"/>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2" name="Rounded Rectangle 241"/>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3" name="Rounded Rectangle 242"/>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4" name="Rounded Rectangle 243"/>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5" name="Rounded Rectangle 244"/>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6" name="Rounded Rectangle 245"/>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7" name="Rounded Rectangle 246"/>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8" name="Rounded Rectangle 247"/>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9" name="Rounded Rectangle 248"/>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0" name="Rounded Rectangle 249"/>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1" name="Rounded Rectangle 250"/>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2" name="Rounded Rectangle 251"/>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3" name="Rounded Rectangle 252"/>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4" name="Rounded Rectangle 25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5" name="Rounded Rectangle 254"/>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6" name="Rounded Rectangle 255"/>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7" name="Rounded Rectangle 256"/>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1" name="Group 190"/>
          <p:cNvGrpSpPr>
            <a:grpSpLocks noChangeAspect="1"/>
          </p:cNvGrpSpPr>
          <p:nvPr/>
        </p:nvGrpSpPr>
        <p:grpSpPr>
          <a:xfrm>
            <a:off x="3607132" y="1782390"/>
            <a:ext cx="1939768" cy="405732"/>
            <a:chOff x="619135" y="781427"/>
            <a:chExt cx="2635240" cy="551201"/>
          </a:xfrm>
          <a:solidFill>
            <a:schemeClr val="accent3"/>
          </a:solidFill>
        </p:grpSpPr>
        <p:sp>
          <p:nvSpPr>
            <p:cNvPr id="206" name="Rounded Rectangle 205"/>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07" name="Rounded Rectangle 206"/>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9" name="Rounded Rectangle 208"/>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0" name="Rounded Rectangle 209"/>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1" name="Rounded Rectangle 210"/>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2" name="Rounded Rectangle 211"/>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4" name="Rounded Rectangle 213"/>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5" name="Rounded Rectangle 214"/>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6" name="Rounded Rectangle 215"/>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2" name="Rounded Rectangle 221"/>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4" name="Rounded Rectangle 223"/>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6" name="Rounded Rectangle 225"/>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7" name="Rounded Rectangle 226"/>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8" name="Rounded Rectangle 227"/>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9" name="Rounded Rectangle 228"/>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192" name="Group 191"/>
          <p:cNvGrpSpPr/>
          <p:nvPr/>
        </p:nvGrpSpPr>
        <p:grpSpPr>
          <a:xfrm>
            <a:off x="3606910" y="2235354"/>
            <a:ext cx="1942320" cy="386372"/>
            <a:chOff x="1669839" y="3799200"/>
            <a:chExt cx="1283286" cy="255275"/>
          </a:xfrm>
          <a:solidFill>
            <a:srgbClr val="8BC34A"/>
          </a:solidFill>
        </p:grpSpPr>
        <p:sp>
          <p:nvSpPr>
            <p:cNvPr id="193" name="Rounded Rectangle 192"/>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94" name="Rounded Rectangle 193"/>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6" name="Rounded Rectangle 195"/>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7" name="Rounded Rectangle 196"/>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8" name="Rounded Rectangle 197"/>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9" name="Rounded Rectangle 198"/>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0" name="Rounded Rectangle 199"/>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1" name="Rounded Rectangle 200"/>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2" name="Rounded Rectangle 201"/>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4" name="Rounded Rectangle 203"/>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5" name="Rounded Rectangle 204"/>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34" name="Group 333"/>
          <p:cNvGrpSpPr/>
          <p:nvPr/>
        </p:nvGrpSpPr>
        <p:grpSpPr>
          <a:xfrm>
            <a:off x="4451314" y="1861639"/>
            <a:ext cx="259015" cy="1850572"/>
            <a:chOff x="4451314" y="1861639"/>
            <a:chExt cx="259015" cy="1850572"/>
          </a:xfrm>
        </p:grpSpPr>
        <p:pic>
          <p:nvPicPr>
            <p:cNvPr id="4" name="Picture 3"/>
            <p:cNvPicPr>
              <a:picLocks noChangeAspect="1"/>
            </p:cNvPicPr>
            <p:nvPr/>
          </p:nvPicPr>
          <p:blipFill>
            <a:blip r:embed="rId3"/>
            <a:stretch>
              <a:fillRect/>
            </a:stretch>
          </p:blipFill>
          <p:spPr>
            <a:xfrm>
              <a:off x="4458329" y="1861639"/>
              <a:ext cx="252000" cy="252000"/>
            </a:xfrm>
            <a:prstGeom prst="rect">
              <a:avLst/>
            </a:prstGeom>
          </p:spPr>
        </p:pic>
        <p:pic>
          <p:nvPicPr>
            <p:cNvPr id="275" name="Picture 274"/>
            <p:cNvPicPr>
              <a:picLocks noChangeAspect="1"/>
            </p:cNvPicPr>
            <p:nvPr/>
          </p:nvPicPr>
          <p:blipFill>
            <a:blip r:embed="rId3"/>
            <a:stretch>
              <a:fillRect/>
            </a:stretch>
          </p:blipFill>
          <p:spPr>
            <a:xfrm>
              <a:off x="4457728" y="2296270"/>
              <a:ext cx="252000" cy="252000"/>
            </a:xfrm>
            <a:prstGeom prst="rect">
              <a:avLst/>
            </a:prstGeom>
          </p:spPr>
        </p:pic>
        <p:pic>
          <p:nvPicPr>
            <p:cNvPr id="276" name="Picture 275"/>
            <p:cNvPicPr>
              <a:picLocks noChangeAspect="1"/>
            </p:cNvPicPr>
            <p:nvPr/>
          </p:nvPicPr>
          <p:blipFill>
            <a:blip r:embed="rId3"/>
            <a:stretch>
              <a:fillRect/>
            </a:stretch>
          </p:blipFill>
          <p:spPr>
            <a:xfrm>
              <a:off x="4451314" y="2788254"/>
              <a:ext cx="252000" cy="252000"/>
            </a:xfrm>
            <a:prstGeom prst="rect">
              <a:avLst/>
            </a:prstGeom>
          </p:spPr>
        </p:pic>
        <p:pic>
          <p:nvPicPr>
            <p:cNvPr id="277" name="Picture 276"/>
            <p:cNvPicPr>
              <a:picLocks noChangeAspect="1"/>
            </p:cNvPicPr>
            <p:nvPr/>
          </p:nvPicPr>
          <p:blipFill>
            <a:blip r:embed="rId3"/>
            <a:stretch>
              <a:fillRect/>
            </a:stretch>
          </p:blipFill>
          <p:spPr>
            <a:xfrm>
              <a:off x="4451314" y="3460211"/>
              <a:ext cx="252000" cy="252000"/>
            </a:xfrm>
            <a:prstGeom prst="rect">
              <a:avLst/>
            </a:prstGeom>
          </p:spPr>
        </p:pic>
      </p:grpSp>
      <p:sp>
        <p:nvSpPr>
          <p:cNvPr id="2" name="Oval 1"/>
          <p:cNvSpPr/>
          <p:nvPr/>
        </p:nvSpPr>
        <p:spPr>
          <a:xfrm>
            <a:off x="2777581" y="1052802"/>
            <a:ext cx="3600000" cy="3600000"/>
          </a:xfrm>
          <a:prstGeom prst="ellipse">
            <a:avLst/>
          </a:prstGeom>
          <a:noFill/>
          <a:ln w="9525" cmpd="sng">
            <a:solidFill>
              <a:schemeClr val="accent3">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8" name="Oval 277"/>
          <p:cNvSpPr/>
          <p:nvPr/>
        </p:nvSpPr>
        <p:spPr>
          <a:xfrm>
            <a:off x="2828830" y="1101630"/>
            <a:ext cx="3492000" cy="3492000"/>
          </a:xfrm>
          <a:prstGeom prst="ellipse">
            <a:avLst/>
          </a:prstGeom>
          <a:noFill/>
          <a:ln w="9525" cmpd="sng">
            <a:solidFill>
              <a:schemeClr val="accent3">
                <a:alpha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9" name="Oval 278"/>
          <p:cNvSpPr>
            <a:spLocks noChangeAspect="1"/>
          </p:cNvSpPr>
          <p:nvPr/>
        </p:nvSpPr>
        <p:spPr>
          <a:xfrm>
            <a:off x="2885020" y="1157819"/>
            <a:ext cx="3383999" cy="3383999"/>
          </a:xfrm>
          <a:prstGeom prst="ellipse">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1" name="Group 330"/>
          <p:cNvGrpSpPr/>
          <p:nvPr/>
        </p:nvGrpSpPr>
        <p:grpSpPr>
          <a:xfrm>
            <a:off x="5277322" y="1262015"/>
            <a:ext cx="2936574" cy="1088637"/>
            <a:chOff x="5277322" y="1262015"/>
            <a:chExt cx="2936574" cy="1088637"/>
          </a:xfrm>
        </p:grpSpPr>
        <p:grpSp>
          <p:nvGrpSpPr>
            <p:cNvPr id="294" name="Group 293"/>
            <p:cNvGrpSpPr/>
            <p:nvPr/>
          </p:nvGrpSpPr>
          <p:grpSpPr>
            <a:xfrm>
              <a:off x="5277322" y="1277327"/>
              <a:ext cx="2910929" cy="1073325"/>
              <a:chOff x="5277322" y="1277327"/>
              <a:chExt cx="2910929" cy="1073325"/>
            </a:xfrm>
          </p:grpSpPr>
          <p:grpSp>
            <p:nvGrpSpPr>
              <p:cNvPr id="7" name="Group 6"/>
              <p:cNvGrpSpPr>
                <a:grpSpLocks noChangeAspect="1"/>
              </p:cNvGrpSpPr>
              <p:nvPr/>
            </p:nvGrpSpPr>
            <p:grpSpPr>
              <a:xfrm>
                <a:off x="5314665" y="1277327"/>
                <a:ext cx="2873586" cy="1034608"/>
                <a:chOff x="5319433" y="1540316"/>
                <a:chExt cx="2135366" cy="768819"/>
              </a:xfrm>
            </p:grpSpPr>
            <p:sp>
              <p:nvSpPr>
                <p:cNvPr id="285" name="Shape 11156"/>
                <p:cNvSpPr/>
                <p:nvPr/>
              </p:nvSpPr>
              <p:spPr>
                <a:xfrm flipV="1">
                  <a:off x="5319433" y="1540316"/>
                  <a:ext cx="768819" cy="768819"/>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286" name="Shape 11157"/>
                <p:cNvSpPr/>
                <p:nvPr/>
              </p:nvSpPr>
              <p:spPr>
                <a:xfrm>
                  <a:off x="6077176" y="1543492"/>
                  <a:ext cx="1377623" cy="1"/>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grpSp>
          <p:sp>
            <p:nvSpPr>
              <p:cNvPr id="287" name="Shape 11160"/>
              <p:cNvSpPr>
                <a:spLocks noChangeAspect="1"/>
              </p:cNvSpPr>
              <p:nvPr/>
            </p:nvSpPr>
            <p:spPr>
              <a:xfrm>
                <a:off x="5277322" y="2278652"/>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283" name="Shape 11170"/>
            <p:cNvSpPr/>
            <p:nvPr/>
          </p:nvSpPr>
          <p:spPr>
            <a:xfrm>
              <a:off x="6809665" y="1262015"/>
              <a:ext cx="1404231" cy="377026"/>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Self-Encrypting Drives</a:t>
              </a:r>
            </a:p>
            <a:p>
              <a:r>
                <a:rPr lang="x-none" sz="1100" dirty="0" smtClean="0">
                  <a:latin typeface="Roboto Light"/>
                  <a:ea typeface="Open Sans" panose="020B0606030504020204" pitchFamily="34" charset="0"/>
                  <a:cs typeface="Roboto Light"/>
                </a:rPr>
                <a:t>Instant Secure Erase</a:t>
              </a:r>
              <a:endParaRPr sz="1100" dirty="0">
                <a:latin typeface="Roboto Light"/>
                <a:ea typeface="Open Sans" panose="020B0606030504020204" pitchFamily="34" charset="0"/>
                <a:cs typeface="Roboto Light"/>
              </a:endParaRPr>
            </a:p>
          </p:txBody>
        </p:sp>
      </p:grpSp>
      <p:grpSp>
        <p:nvGrpSpPr>
          <p:cNvPr id="332" name="Group 331"/>
          <p:cNvGrpSpPr/>
          <p:nvPr/>
        </p:nvGrpSpPr>
        <p:grpSpPr>
          <a:xfrm>
            <a:off x="4640796" y="3604877"/>
            <a:ext cx="3549117" cy="1073280"/>
            <a:chOff x="4640796" y="3604877"/>
            <a:chExt cx="3549117" cy="1073280"/>
          </a:xfrm>
        </p:grpSpPr>
        <p:grpSp>
          <p:nvGrpSpPr>
            <p:cNvPr id="303" name="Group 302"/>
            <p:cNvGrpSpPr/>
            <p:nvPr/>
          </p:nvGrpSpPr>
          <p:grpSpPr>
            <a:xfrm>
              <a:off x="4640796" y="3604877"/>
              <a:ext cx="3549117" cy="1051935"/>
              <a:chOff x="4640796" y="3604877"/>
              <a:chExt cx="3549117" cy="1051935"/>
            </a:xfrm>
          </p:grpSpPr>
          <p:sp>
            <p:nvSpPr>
              <p:cNvPr id="299" name="Shape 11156"/>
              <p:cNvSpPr/>
              <p:nvPr/>
            </p:nvSpPr>
            <p:spPr>
              <a:xfrm>
                <a:off x="4678138" y="3638160"/>
                <a:ext cx="1036761" cy="1018652"/>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300" name="Shape 11157"/>
              <p:cNvSpPr/>
              <p:nvPr/>
            </p:nvSpPr>
            <p:spPr>
              <a:xfrm>
                <a:off x="5710670" y="4654002"/>
                <a:ext cx="2479243" cy="0"/>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sp>
            <p:nvSpPr>
              <p:cNvPr id="298" name="Shape 11160"/>
              <p:cNvSpPr>
                <a:spLocks noChangeAspect="1"/>
              </p:cNvSpPr>
              <p:nvPr/>
            </p:nvSpPr>
            <p:spPr>
              <a:xfrm>
                <a:off x="4640796" y="3604877"/>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301" name="Shape 11170"/>
            <p:cNvSpPr/>
            <p:nvPr/>
          </p:nvSpPr>
          <p:spPr>
            <a:xfrm>
              <a:off x="6913923" y="4301131"/>
              <a:ext cx="1275990" cy="377026"/>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r>
                <a:rPr lang="x-none" sz="1100" dirty="0" smtClean="0">
                  <a:latin typeface="Roboto Light"/>
                  <a:ea typeface="Open Sans" panose="020B0606030504020204" pitchFamily="34" charset="0"/>
                  <a:cs typeface="Roboto Light"/>
                </a:rPr>
                <a:t>CHAP/Mutual CHAP</a:t>
              </a:r>
            </a:p>
            <a:p>
              <a:r>
                <a:rPr lang="x-none" sz="1100" dirty="0" smtClean="0">
                  <a:latin typeface="Roboto Light"/>
                  <a:ea typeface="Open Sans" panose="020B0606030504020204" pitchFamily="34" charset="0"/>
                  <a:cs typeface="Roboto Light"/>
                </a:rPr>
                <a:t>Access Control</a:t>
              </a:r>
              <a:endParaRPr sz="1100" dirty="0">
                <a:latin typeface="Roboto Light"/>
                <a:ea typeface="Open Sans" panose="020B0606030504020204" pitchFamily="34" charset="0"/>
                <a:cs typeface="Roboto Light"/>
              </a:endParaRPr>
            </a:p>
          </p:txBody>
        </p:sp>
      </p:grpSp>
      <p:grpSp>
        <p:nvGrpSpPr>
          <p:cNvPr id="330" name="Group 329"/>
          <p:cNvGrpSpPr/>
          <p:nvPr/>
        </p:nvGrpSpPr>
        <p:grpSpPr>
          <a:xfrm>
            <a:off x="960151" y="1074468"/>
            <a:ext cx="2160429" cy="901159"/>
            <a:chOff x="960151" y="1074468"/>
            <a:chExt cx="2160429" cy="901159"/>
          </a:xfrm>
        </p:grpSpPr>
        <p:grpSp>
          <p:nvGrpSpPr>
            <p:cNvPr id="310" name="Group 309"/>
            <p:cNvGrpSpPr/>
            <p:nvPr/>
          </p:nvGrpSpPr>
          <p:grpSpPr>
            <a:xfrm>
              <a:off x="962104" y="1270088"/>
              <a:ext cx="2158476" cy="705539"/>
              <a:chOff x="962104" y="1270088"/>
              <a:chExt cx="2158476" cy="705539"/>
            </a:xfrm>
          </p:grpSpPr>
          <p:sp>
            <p:nvSpPr>
              <p:cNvPr id="305" name="Shape 11156"/>
              <p:cNvSpPr/>
              <p:nvPr/>
            </p:nvSpPr>
            <p:spPr>
              <a:xfrm flipH="1" flipV="1">
                <a:off x="2407245" y="1270088"/>
                <a:ext cx="678676" cy="666822"/>
              </a:xfrm>
              <a:prstGeom prst="line">
                <a:avLst/>
              </a:prstGeom>
              <a:ln w="3175" cmpd="sng">
                <a:solidFill>
                  <a:schemeClr val="bg2">
                    <a:alpha val="70000"/>
                  </a:schemeClr>
                </a:solidFill>
                <a:miter lim="400000"/>
              </a:ln>
            </p:spPr>
            <p:txBody>
              <a:bodyPr lIns="25400" tIns="25400" rIns="25400" bIns="25400" anchor="ctr"/>
              <a:lstStyle/>
              <a:p>
                <a:endParaRPr sz="1500">
                  <a:ln w="6350" cmpd="sng">
                    <a:solidFill>
                      <a:schemeClr val="tx1"/>
                    </a:solidFill>
                  </a:ln>
                  <a:latin typeface="Roboto Light"/>
                  <a:cs typeface="Roboto Light"/>
                </a:endParaRPr>
              </a:p>
            </p:txBody>
          </p:sp>
          <p:sp>
            <p:nvSpPr>
              <p:cNvPr id="306" name="Shape 11157"/>
              <p:cNvSpPr/>
              <p:nvPr/>
            </p:nvSpPr>
            <p:spPr>
              <a:xfrm>
                <a:off x="962104" y="1272194"/>
                <a:ext cx="1449571" cy="0"/>
              </a:xfrm>
              <a:prstGeom prst="line">
                <a:avLst/>
              </a:prstGeom>
              <a:ln w="3175" cmpd="sng">
                <a:solidFill>
                  <a:schemeClr val="bg2">
                    <a:alpha val="70000"/>
                  </a:schemeClr>
                </a:solidFill>
                <a:miter lim="400000"/>
              </a:ln>
            </p:spPr>
            <p:txBody>
              <a:bodyPr lIns="25400" tIns="25400" rIns="25400" bIns="25400" anchor="ctr"/>
              <a:lstStyle/>
              <a:p>
                <a:endParaRPr sz="1500">
                  <a:latin typeface="Roboto Light"/>
                  <a:cs typeface="Roboto Light"/>
                </a:endParaRPr>
              </a:p>
            </p:txBody>
          </p:sp>
          <p:sp>
            <p:nvSpPr>
              <p:cNvPr id="307" name="Shape 11160"/>
              <p:cNvSpPr>
                <a:spLocks noChangeAspect="1"/>
              </p:cNvSpPr>
              <p:nvPr/>
            </p:nvSpPr>
            <p:spPr>
              <a:xfrm>
                <a:off x="3048580" y="1903627"/>
                <a:ext cx="72000" cy="72000"/>
              </a:xfrm>
              <a:prstGeom prst="ellipse">
                <a:avLst/>
              </a:prstGeom>
              <a:solidFill>
                <a:srgbClr val="00BCD4"/>
              </a:solidFill>
              <a:ln w="12700">
                <a:miter lim="400000"/>
              </a:ln>
            </p:spPr>
            <p:txBody>
              <a:bodyPr lIns="19050" tIns="19050" rIns="19050" bIns="19050" anchor="ctr"/>
              <a:lstStyle/>
              <a:p>
                <a:endParaRPr sz="1500">
                  <a:latin typeface="Roboto Light"/>
                  <a:cs typeface="Roboto Light"/>
                </a:endParaRPr>
              </a:p>
            </p:txBody>
          </p:sp>
        </p:grpSp>
        <p:sp>
          <p:nvSpPr>
            <p:cNvPr id="309" name="Shape 11170"/>
            <p:cNvSpPr/>
            <p:nvPr/>
          </p:nvSpPr>
          <p:spPr>
            <a:xfrm>
              <a:off x="960151" y="1074468"/>
              <a:ext cx="1060894" cy="207749"/>
            </a:xfrm>
            <a:prstGeom prst="rect">
              <a:avLst/>
            </a:prstGeom>
            <a:ln w="12700">
              <a:miter lim="400000"/>
            </a:ln>
            <a:extLst>
              <a:ext uri="{C572A759-6A51-4108-AA02-DFA0A04FC94B}">
                <ma14:wrappingTextBoxFlag xmlns:ma14="http://schemas.microsoft.com/office/mac/drawingml/2011/main" val="1"/>
              </a:ext>
            </a:extLst>
          </p:spPr>
          <p:txBody>
            <a:bodyPr wrap="none" lIns="0" tIns="19050" rIns="19050" bIns="19050" anchor="ctr">
              <a:spAutoFit/>
            </a:bodyPr>
            <a:lstStyle>
              <a:lvl1pPr algn="r">
                <a:defRPr sz="3500"/>
              </a:lvl1pPr>
            </a:lstStyle>
            <a:p>
              <a:pPr algn="l"/>
              <a:r>
                <a:rPr lang="x-none" sz="1100" dirty="0" smtClean="0">
                  <a:latin typeface="Roboto Light"/>
                  <a:ea typeface="Open Sans" panose="020B0606030504020204" pitchFamily="34" charset="0"/>
                  <a:cs typeface="Roboto Light"/>
                </a:rPr>
                <a:t>iSCSI Force Field</a:t>
              </a:r>
              <a:endParaRPr sz="1100" dirty="0">
                <a:latin typeface="Roboto Light"/>
                <a:ea typeface="Open Sans" panose="020B0606030504020204" pitchFamily="34" charset="0"/>
                <a:cs typeface="Roboto Light"/>
              </a:endParaRPr>
            </a:p>
          </p:txBody>
        </p:sp>
      </p:grpSp>
      <p:sp>
        <p:nvSpPr>
          <p:cNvPr id="320" name="Oval 319"/>
          <p:cNvSpPr>
            <a:spLocks noChangeAspect="1"/>
          </p:cNvSpPr>
          <p:nvPr/>
        </p:nvSpPr>
        <p:spPr>
          <a:xfrm>
            <a:off x="2724733" y="993540"/>
            <a:ext cx="3708000" cy="3708000"/>
          </a:xfrm>
          <a:prstGeom prst="ellipse">
            <a:avLst/>
          </a:prstGeom>
          <a:noFill/>
          <a:ln w="9525" cmpd="sng">
            <a:solidFill>
              <a:schemeClr val="accent3">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3" name="Group 332"/>
          <p:cNvGrpSpPr/>
          <p:nvPr/>
        </p:nvGrpSpPr>
        <p:grpSpPr>
          <a:xfrm>
            <a:off x="1273127" y="2426340"/>
            <a:ext cx="1477870" cy="762226"/>
            <a:chOff x="1273127" y="2426340"/>
            <a:chExt cx="1477870" cy="762226"/>
          </a:xfrm>
        </p:grpSpPr>
        <p:grpSp>
          <p:nvGrpSpPr>
            <p:cNvPr id="313" name="Group 312"/>
            <p:cNvGrpSpPr/>
            <p:nvPr/>
          </p:nvGrpSpPr>
          <p:grpSpPr>
            <a:xfrm>
              <a:off x="1277306" y="2584987"/>
              <a:ext cx="1449571" cy="109663"/>
              <a:chOff x="1332581" y="2899273"/>
              <a:chExt cx="1449571" cy="109663"/>
            </a:xfrm>
          </p:grpSpPr>
          <p:sp>
            <p:nvSpPr>
              <p:cNvPr id="311"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2"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14" name="Group 313"/>
            <p:cNvGrpSpPr/>
            <p:nvPr/>
          </p:nvGrpSpPr>
          <p:grpSpPr>
            <a:xfrm>
              <a:off x="1273127" y="2750215"/>
              <a:ext cx="1449571" cy="109663"/>
              <a:chOff x="1332581" y="2899273"/>
              <a:chExt cx="1449571" cy="109663"/>
            </a:xfrm>
          </p:grpSpPr>
          <p:sp>
            <p:nvSpPr>
              <p:cNvPr id="315"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6"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17" name="Group 316"/>
            <p:cNvGrpSpPr/>
            <p:nvPr/>
          </p:nvGrpSpPr>
          <p:grpSpPr>
            <a:xfrm>
              <a:off x="1277370" y="2916978"/>
              <a:ext cx="1449571" cy="109663"/>
              <a:chOff x="1332581" y="2899273"/>
              <a:chExt cx="1449571" cy="109663"/>
            </a:xfrm>
          </p:grpSpPr>
          <p:sp>
            <p:nvSpPr>
              <p:cNvPr id="318"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19"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21" name="Group 320"/>
            <p:cNvGrpSpPr/>
            <p:nvPr/>
          </p:nvGrpSpPr>
          <p:grpSpPr>
            <a:xfrm>
              <a:off x="1301426" y="3078903"/>
              <a:ext cx="1449571" cy="109663"/>
              <a:chOff x="1332581" y="2899273"/>
              <a:chExt cx="1449571" cy="109663"/>
            </a:xfrm>
          </p:grpSpPr>
          <p:sp>
            <p:nvSpPr>
              <p:cNvPr id="322"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23"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nvGrpSpPr>
            <p:cNvPr id="324" name="Group 323"/>
            <p:cNvGrpSpPr/>
            <p:nvPr/>
          </p:nvGrpSpPr>
          <p:grpSpPr>
            <a:xfrm>
              <a:off x="1298251" y="2426340"/>
              <a:ext cx="1449571" cy="109663"/>
              <a:chOff x="1332581" y="2899273"/>
              <a:chExt cx="1449571" cy="109663"/>
            </a:xfrm>
          </p:grpSpPr>
          <p:sp>
            <p:nvSpPr>
              <p:cNvPr id="325" name="Shape 11157"/>
              <p:cNvSpPr/>
              <p:nvPr/>
            </p:nvSpPr>
            <p:spPr>
              <a:xfrm>
                <a:off x="1332581" y="3008936"/>
                <a:ext cx="1449571" cy="0"/>
              </a:xfrm>
              <a:prstGeom prst="line">
                <a:avLst/>
              </a:prstGeom>
              <a:ln w="9525" cmpd="sng">
                <a:solidFill>
                  <a:srgbClr val="D32F2F">
                    <a:alpha val="70000"/>
                  </a:srgbClr>
                </a:solidFill>
                <a:miter lim="400000"/>
              </a:ln>
            </p:spPr>
            <p:txBody>
              <a:bodyPr lIns="25400" tIns="25400" rIns="25400" bIns="25400" anchor="ctr"/>
              <a:lstStyle/>
              <a:p>
                <a:endParaRPr sz="1500">
                  <a:latin typeface="Roboto Light"/>
                  <a:cs typeface="Roboto Light"/>
                </a:endParaRPr>
              </a:p>
            </p:txBody>
          </p:sp>
          <p:sp>
            <p:nvSpPr>
              <p:cNvPr id="326" name="Shape 11156"/>
              <p:cNvSpPr/>
              <p:nvPr/>
            </p:nvSpPr>
            <p:spPr>
              <a:xfrm flipH="1" flipV="1">
                <a:off x="2437331" y="2899273"/>
                <a:ext cx="339180" cy="107287"/>
              </a:xfrm>
              <a:prstGeom prst="line">
                <a:avLst/>
              </a:prstGeom>
              <a:ln w="9525" cmpd="sng">
                <a:solidFill>
                  <a:srgbClr val="D32F2F">
                    <a:alpha val="70000"/>
                  </a:srgbClr>
                </a:solidFill>
                <a:miter lim="400000"/>
                <a:headEnd type="none"/>
                <a:tailEnd type="arrow"/>
              </a:ln>
            </p:spPr>
            <p:txBody>
              <a:bodyPr lIns="25400" tIns="25400" rIns="25400" bIns="25400" anchor="ctr"/>
              <a:lstStyle/>
              <a:p>
                <a:endParaRPr sz="1500">
                  <a:ln w="6350" cmpd="sng">
                    <a:solidFill>
                      <a:schemeClr val="tx1"/>
                    </a:solidFill>
                  </a:ln>
                  <a:latin typeface="Roboto Light"/>
                  <a:cs typeface="Roboto Light"/>
                </a:endParaRPr>
              </a:p>
            </p:txBody>
          </p:sp>
        </p:grpSp>
      </p:grpSp>
      <p:grpSp>
        <p:nvGrpSpPr>
          <p:cNvPr id="329" name="Group 328"/>
          <p:cNvGrpSpPr/>
          <p:nvPr/>
        </p:nvGrpSpPr>
        <p:grpSpPr>
          <a:xfrm>
            <a:off x="5135182" y="2250179"/>
            <a:ext cx="111175" cy="339775"/>
            <a:chOff x="5135182" y="2250179"/>
            <a:chExt cx="111175" cy="339775"/>
          </a:xfrm>
        </p:grpSpPr>
        <p:pic>
          <p:nvPicPr>
            <p:cNvPr id="295" name="Picture 294"/>
            <p:cNvPicPr>
              <a:picLocks noChangeAspect="1"/>
            </p:cNvPicPr>
            <p:nvPr/>
          </p:nvPicPr>
          <p:blipFill>
            <a:blip r:embed="rId3"/>
            <a:stretch>
              <a:fillRect/>
            </a:stretch>
          </p:blipFill>
          <p:spPr>
            <a:xfrm>
              <a:off x="5135182" y="2250179"/>
              <a:ext cx="108000" cy="108000"/>
            </a:xfrm>
            <a:prstGeom prst="rect">
              <a:avLst/>
            </a:prstGeom>
          </p:spPr>
        </p:pic>
        <p:pic>
          <p:nvPicPr>
            <p:cNvPr id="327" name="Picture 326"/>
            <p:cNvPicPr>
              <a:picLocks noChangeAspect="1"/>
            </p:cNvPicPr>
            <p:nvPr/>
          </p:nvPicPr>
          <p:blipFill>
            <a:blip r:embed="rId3"/>
            <a:stretch>
              <a:fillRect/>
            </a:stretch>
          </p:blipFill>
          <p:spPr>
            <a:xfrm>
              <a:off x="5138357" y="2364479"/>
              <a:ext cx="108000" cy="108000"/>
            </a:xfrm>
            <a:prstGeom prst="rect">
              <a:avLst/>
            </a:prstGeom>
          </p:spPr>
        </p:pic>
        <p:pic>
          <p:nvPicPr>
            <p:cNvPr id="328" name="Picture 327"/>
            <p:cNvPicPr>
              <a:picLocks noChangeAspect="1"/>
            </p:cNvPicPr>
            <p:nvPr/>
          </p:nvPicPr>
          <p:blipFill>
            <a:blip r:embed="rId3"/>
            <a:stretch>
              <a:fillRect/>
            </a:stretch>
          </p:blipFill>
          <p:spPr>
            <a:xfrm>
              <a:off x="5138357" y="2481954"/>
              <a:ext cx="108000" cy="108000"/>
            </a:xfrm>
            <a:prstGeom prst="rect">
              <a:avLst/>
            </a:prstGeom>
          </p:spPr>
        </p:pic>
      </p:grpSp>
    </p:spTree>
    <p:extLst>
      <p:ext uri="{BB962C8B-B14F-4D97-AF65-F5344CB8AC3E}">
        <p14:creationId xmlns:p14="http://schemas.microsoft.com/office/powerpoint/2010/main" val="39594995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29"/>
                                        </p:tgtEl>
                                        <p:attrNameLst>
                                          <p:attrName>style.visibility</p:attrName>
                                        </p:attrNameLst>
                                      </p:cBhvr>
                                      <p:to>
                                        <p:strVal val="visible"/>
                                      </p:to>
                                    </p:set>
                                    <p:animEffect transition="in" filter="fade">
                                      <p:cBhvr>
                                        <p:cTn id="21" dur="500"/>
                                        <p:tgtEl>
                                          <p:spTgt spid="32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31"/>
                                        </p:tgtEl>
                                        <p:attrNameLst>
                                          <p:attrName>style.visibility</p:attrName>
                                        </p:attrNameLst>
                                      </p:cBhvr>
                                      <p:to>
                                        <p:strVal val="visible"/>
                                      </p:to>
                                    </p:set>
                                    <p:animEffect transition="in" filter="fade">
                                      <p:cBhvr>
                                        <p:cTn id="25" dur="500"/>
                                        <p:tgtEl>
                                          <p:spTgt spid="33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34"/>
                                        </p:tgtEl>
                                        <p:attrNameLst>
                                          <p:attrName>style.visibility</p:attrName>
                                        </p:attrNameLst>
                                      </p:cBhvr>
                                      <p:to>
                                        <p:strVal val="visible"/>
                                      </p:to>
                                    </p:set>
                                    <p:animEffect transition="in" filter="fade">
                                      <p:cBhvr>
                                        <p:cTn id="29" dur="500"/>
                                        <p:tgtEl>
                                          <p:spTgt spid="334"/>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32"/>
                                        </p:tgtEl>
                                        <p:attrNameLst>
                                          <p:attrName>style.visibility</p:attrName>
                                        </p:attrNameLst>
                                      </p:cBhvr>
                                      <p:to>
                                        <p:strVal val="visible"/>
                                      </p:to>
                                    </p:set>
                                    <p:animEffect transition="in" filter="fade">
                                      <p:cBhvr>
                                        <p:cTn id="33" dur="500"/>
                                        <p:tgtEl>
                                          <p:spTgt spid="33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79"/>
                                        </p:tgtEl>
                                        <p:attrNameLst>
                                          <p:attrName>style.visibility</p:attrName>
                                        </p:attrNameLst>
                                      </p:cBhvr>
                                      <p:to>
                                        <p:strVal val="visible"/>
                                      </p:to>
                                    </p:set>
                                    <p:animEffect transition="in" filter="fade">
                                      <p:cBhvr>
                                        <p:cTn id="37" dur="500"/>
                                        <p:tgtEl>
                                          <p:spTgt spid="27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78"/>
                                        </p:tgtEl>
                                        <p:attrNameLst>
                                          <p:attrName>style.visibility</p:attrName>
                                        </p:attrNameLst>
                                      </p:cBhvr>
                                      <p:to>
                                        <p:strVal val="visible"/>
                                      </p:to>
                                    </p:set>
                                    <p:animEffect transition="in" filter="fade">
                                      <p:cBhvr>
                                        <p:cTn id="41" dur="500"/>
                                        <p:tgtEl>
                                          <p:spTgt spid="27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20"/>
                                        </p:tgtEl>
                                        <p:attrNameLst>
                                          <p:attrName>style.visibility</p:attrName>
                                        </p:attrNameLst>
                                      </p:cBhvr>
                                      <p:to>
                                        <p:strVal val="visible"/>
                                      </p:to>
                                    </p:set>
                                    <p:animEffect transition="in" filter="fade">
                                      <p:cBhvr>
                                        <p:cTn id="49" dur="500"/>
                                        <p:tgtEl>
                                          <p:spTgt spid="320"/>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330"/>
                                        </p:tgtEl>
                                        <p:attrNameLst>
                                          <p:attrName>style.visibility</p:attrName>
                                        </p:attrNameLst>
                                      </p:cBhvr>
                                      <p:to>
                                        <p:strVal val="visible"/>
                                      </p:to>
                                    </p:set>
                                    <p:animEffect transition="in" filter="fade">
                                      <p:cBhvr>
                                        <p:cTn id="53" dur="500"/>
                                        <p:tgtEl>
                                          <p:spTgt spid="330"/>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33"/>
                                        </p:tgtEl>
                                        <p:attrNameLst>
                                          <p:attrName>style.visibility</p:attrName>
                                        </p:attrNameLst>
                                      </p:cBhvr>
                                      <p:to>
                                        <p:strVal val="visible"/>
                                      </p:to>
                                    </p:set>
                                    <p:animEffect transition="in" filter="fade">
                                      <p:cBhvr>
                                        <p:cTn id="57" dur="500"/>
                                        <p:tgtEl>
                                          <p:spTgt spid="333"/>
                                        </p:tgtEl>
                                      </p:cBhvr>
                                    </p:animEffect>
                                  </p:childTnLst>
                                </p:cTn>
                              </p:par>
                            </p:childTnLst>
                          </p:cTn>
                        </p:par>
                        <p:par>
                          <p:cTn id="58" fill="hold">
                            <p:stCondLst>
                              <p:cond delay="6000"/>
                            </p:stCondLst>
                            <p:childTnLst>
                              <p:par>
                                <p:cTn id="59" presetID="10" presetClass="entr" presetSubtype="0" fill="hold" nodeType="afterEffect">
                                  <p:stCondLst>
                                    <p:cond delay="500"/>
                                  </p:stCondLst>
                                  <p:childTnLst>
                                    <p:set>
                                      <p:cBhvr>
                                        <p:cTn id="60" dur="1" fill="hold">
                                          <p:stCondLst>
                                            <p:cond delay="0"/>
                                          </p:stCondLst>
                                        </p:cTn>
                                        <p:tgtEl>
                                          <p:spTgt spid="333"/>
                                        </p:tgtEl>
                                        <p:attrNameLst>
                                          <p:attrName>style.visibility</p:attrName>
                                        </p:attrNameLst>
                                      </p:cBhvr>
                                      <p:to>
                                        <p:strVal val="visible"/>
                                      </p:to>
                                    </p:set>
                                    <p:animEffect transition="in" filter="fade">
                                      <p:cBhvr>
                                        <p:cTn id="61" dur="500"/>
                                        <p:tgtEl>
                                          <p:spTgt spid="333"/>
                                        </p:tgtEl>
                                      </p:cBhvr>
                                    </p:animEffect>
                                  </p:childTnLst>
                                </p:cTn>
                              </p:par>
                            </p:childTnLst>
                          </p:cTn>
                        </p:par>
                        <p:par>
                          <p:cTn id="62" fill="hold">
                            <p:stCondLst>
                              <p:cond delay="7000"/>
                            </p:stCondLst>
                            <p:childTnLst>
                              <p:par>
                                <p:cTn id="63" presetID="10" presetClass="entr" presetSubtype="0" fill="hold" nodeType="afterEffect">
                                  <p:stCondLst>
                                    <p:cond delay="500"/>
                                  </p:stCondLst>
                                  <p:childTnLst>
                                    <p:set>
                                      <p:cBhvr>
                                        <p:cTn id="64" dur="1" fill="hold">
                                          <p:stCondLst>
                                            <p:cond delay="0"/>
                                          </p:stCondLst>
                                        </p:cTn>
                                        <p:tgtEl>
                                          <p:spTgt spid="333"/>
                                        </p:tgtEl>
                                        <p:attrNameLst>
                                          <p:attrName>style.visibility</p:attrName>
                                        </p:attrNameLst>
                                      </p:cBhvr>
                                      <p:to>
                                        <p:strVal val="visible"/>
                                      </p:to>
                                    </p:set>
                                    <p:animEffect transition="in" filter="fade">
                                      <p:cBhvr>
                                        <p:cTn id="65"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2" grpId="0" animBg="1"/>
      <p:bldP spid="278" grpId="0" animBg="1"/>
      <p:bldP spid="279" grpId="0" animBg="1"/>
      <p:bldP spid="3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64" name="Rectangle 263"/>
          <p:cNvSpPr/>
          <p:nvPr/>
        </p:nvSpPr>
        <p:spPr>
          <a:xfrm>
            <a:off x="0" y="284153"/>
            <a:ext cx="9144000" cy="531875"/>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iSCSI Force Field, Mutual CHAP, Access Control</a:t>
            </a:r>
            <a:endParaRPr lang="en-US" sz="2800" dirty="0">
              <a:latin typeface="Roboto Thin"/>
              <a:cs typeface="Roboto Thin"/>
            </a:endParaRPr>
          </a:p>
        </p:txBody>
      </p:sp>
      <p:pic>
        <p:nvPicPr>
          <p:cNvPr id="266" name="Picture 2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8" name="Group 7"/>
          <p:cNvGrpSpPr/>
          <p:nvPr/>
        </p:nvGrpSpPr>
        <p:grpSpPr>
          <a:xfrm>
            <a:off x="1665081" y="1634164"/>
            <a:ext cx="4501063" cy="5032444"/>
            <a:chOff x="3055835" y="1690750"/>
            <a:chExt cx="5378634" cy="6013618"/>
          </a:xfrm>
        </p:grpSpPr>
        <p:sp>
          <p:nvSpPr>
            <p:cNvPr id="3" name="Arc 2"/>
            <p:cNvSpPr/>
            <p:nvPr/>
          </p:nvSpPr>
          <p:spPr>
            <a:xfrm rot="16200000">
              <a:off x="2870311" y="2140211"/>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01" name="Arc 200"/>
            <p:cNvSpPr/>
            <p:nvPr/>
          </p:nvSpPr>
          <p:spPr>
            <a:xfrm rot="16200000">
              <a:off x="2751782" y="2138736"/>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02" name="Arc 201"/>
            <p:cNvSpPr/>
            <p:nvPr/>
          </p:nvSpPr>
          <p:spPr>
            <a:xfrm rot="16200000">
              <a:off x="2607849" y="2138736"/>
              <a:ext cx="6012143" cy="5116172"/>
            </a:xfrm>
            <a:prstGeom prst="arc">
              <a:avLst>
                <a:gd name="adj1" fmla="val 16250071"/>
                <a:gd name="adj2" fmla="val 20684964"/>
              </a:avLst>
            </a:prstGeom>
            <a:ln w="12700"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grpSp>
      <p:grpSp>
        <p:nvGrpSpPr>
          <p:cNvPr id="10" name="Group 9"/>
          <p:cNvGrpSpPr/>
          <p:nvPr/>
        </p:nvGrpSpPr>
        <p:grpSpPr>
          <a:xfrm>
            <a:off x="253615" y="1986770"/>
            <a:ext cx="2159420" cy="1884456"/>
            <a:chOff x="253615" y="2590322"/>
            <a:chExt cx="2159420" cy="1884456"/>
          </a:xfrm>
        </p:grpSpPr>
        <p:cxnSp>
          <p:nvCxnSpPr>
            <p:cNvPr id="204" name="Straight Arrow Connector 203"/>
            <p:cNvCxnSpPr/>
            <p:nvPr/>
          </p:nvCxnSpPr>
          <p:spPr>
            <a:xfrm>
              <a:off x="1307735" y="2590322"/>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1076576" y="2770331"/>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a:off x="871989" y="2970932"/>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a:off x="729177" y="3176848"/>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611617" y="3342244"/>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a:off x="513314" y="3522254"/>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1" name="Straight Arrow Connector 210"/>
            <p:cNvCxnSpPr/>
            <p:nvPr/>
          </p:nvCxnSpPr>
          <p:spPr>
            <a:xfrm>
              <a:off x="428299" y="3722855"/>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p:nvPr/>
          </p:nvCxnSpPr>
          <p:spPr>
            <a:xfrm>
              <a:off x="361880" y="3928771"/>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p:nvPr/>
          </p:nvCxnSpPr>
          <p:spPr>
            <a:xfrm>
              <a:off x="310719" y="4094167"/>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p:nvPr/>
          </p:nvCxnSpPr>
          <p:spPr>
            <a:xfrm>
              <a:off x="275524" y="4274177"/>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215"/>
            <p:cNvCxnSpPr/>
            <p:nvPr/>
          </p:nvCxnSpPr>
          <p:spPr>
            <a:xfrm>
              <a:off x="253615" y="4474778"/>
              <a:ext cx="1105300" cy="0"/>
            </a:xfrm>
            <a:prstGeom prst="straightConnector1">
              <a:avLst/>
            </a:prstGeom>
            <a:ln w="12700" cmpd="sng">
              <a:solidFill>
                <a:srgbClr val="F4433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751716" y="2267434"/>
            <a:ext cx="1311315" cy="1743811"/>
            <a:chOff x="1716470" y="2447489"/>
            <a:chExt cx="1566981" cy="2083801"/>
          </a:xfrm>
        </p:grpSpPr>
        <p:cxnSp>
          <p:nvCxnSpPr>
            <p:cNvPr id="222" name="Straight Arrow Connector 221"/>
            <p:cNvCxnSpPr/>
            <p:nvPr/>
          </p:nvCxnSpPr>
          <p:spPr>
            <a:xfrm flipV="1">
              <a:off x="1807183" y="3998790"/>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a:off x="1716470" y="4527530"/>
              <a:ext cx="718591" cy="376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226"/>
            <p:cNvCxnSpPr/>
            <p:nvPr/>
          </p:nvCxnSpPr>
          <p:spPr>
            <a:xfrm flipV="1">
              <a:off x="2235096" y="2904689"/>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p:nvPr/>
          </p:nvCxnSpPr>
          <p:spPr>
            <a:xfrm>
              <a:off x="1976383" y="3362467"/>
              <a:ext cx="718591" cy="376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p:nvPr/>
          </p:nvCxnSpPr>
          <p:spPr>
            <a:xfrm flipV="1">
              <a:off x="2590696" y="2447489"/>
              <a:ext cx="692755" cy="840"/>
            </a:xfrm>
            <a:prstGeom prst="straightConnector1">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236" name="TextBox 235"/>
          <p:cNvSpPr txBox="1"/>
          <p:nvPr/>
        </p:nvSpPr>
        <p:spPr>
          <a:xfrm>
            <a:off x="2351482" y="3810556"/>
            <a:ext cx="1239689" cy="241980"/>
          </a:xfrm>
          <a:prstGeom prst="rect">
            <a:avLst/>
          </a:prstGeom>
          <a:noFill/>
          <a:ln>
            <a:noFill/>
          </a:ln>
        </p:spPr>
        <p:txBody>
          <a:bodyPr wrap="none" lIns="36000" tIns="36000" rIns="36000" bIns="36000" rtlCol="0">
            <a:spAutoFit/>
          </a:bodyPr>
          <a:lstStyle/>
          <a:p>
            <a:r>
              <a:rPr lang="en-US" sz="1100" dirty="0" smtClean="0">
                <a:solidFill>
                  <a:schemeClr val="bg2"/>
                </a:solidFill>
                <a:latin typeface="Roboto Light"/>
                <a:ea typeface="Open Sans Light" pitchFamily="34" charset="0"/>
                <a:cs typeface="Roboto Light"/>
              </a:rPr>
              <a:t>Clean Connections</a:t>
            </a:r>
          </a:p>
        </p:txBody>
      </p:sp>
      <p:sp>
        <p:nvSpPr>
          <p:cNvPr id="235" name="TextBox 234"/>
          <p:cNvSpPr txBox="1"/>
          <p:nvPr/>
        </p:nvSpPr>
        <p:spPr>
          <a:xfrm>
            <a:off x="3400993" y="1748748"/>
            <a:ext cx="1909532" cy="288147"/>
          </a:xfrm>
          <a:prstGeom prst="rect">
            <a:avLst/>
          </a:prstGeom>
          <a:noFill/>
          <a:ln>
            <a:noFill/>
          </a:ln>
        </p:spPr>
        <p:txBody>
          <a:bodyPr wrap="none" lIns="36000" tIns="36000" rIns="36000" bIns="36000" rtlCol="0">
            <a:spAutoFit/>
          </a:bodyPr>
          <a:lstStyle/>
          <a:p>
            <a:r>
              <a:rPr lang="en-US" sz="1400" dirty="0" smtClean="0">
                <a:solidFill>
                  <a:schemeClr val="accent3">
                    <a:lumMod val="75000"/>
                  </a:schemeClr>
                </a:solidFill>
                <a:latin typeface="Roboto Light"/>
                <a:ea typeface="Open Sans Light" pitchFamily="34" charset="0"/>
                <a:cs typeface="Roboto Light"/>
              </a:rPr>
              <a:t>QSAN iSCSI Force Field</a:t>
            </a:r>
          </a:p>
        </p:txBody>
      </p:sp>
      <p:sp>
        <p:nvSpPr>
          <p:cNvPr id="237" name="TextBox 236"/>
          <p:cNvSpPr txBox="1"/>
          <p:nvPr/>
        </p:nvSpPr>
        <p:spPr>
          <a:xfrm>
            <a:off x="1433296" y="1692066"/>
            <a:ext cx="973033" cy="241133"/>
          </a:xfrm>
          <a:prstGeom prst="rect">
            <a:avLst/>
          </a:prstGeom>
          <a:noFill/>
          <a:ln>
            <a:noFill/>
          </a:ln>
        </p:spPr>
        <p:txBody>
          <a:bodyPr wrap="none" lIns="36000" tIns="36000" rIns="36000" bIns="36000" rtlCol="0">
            <a:spAutoFit/>
          </a:bodyPr>
          <a:lstStyle/>
          <a:p>
            <a:r>
              <a:rPr lang="en-US" sz="1400" b="1" dirty="0" smtClean="0">
                <a:solidFill>
                  <a:srgbClr val="F44336"/>
                </a:solidFill>
                <a:latin typeface="Roboto Light"/>
                <a:ea typeface="Open Sans Light" pitchFamily="34" charset="0"/>
                <a:cs typeface="Roboto Light"/>
              </a:rPr>
              <a:t>DDoS Attacks</a:t>
            </a:r>
          </a:p>
        </p:txBody>
      </p:sp>
      <p:grpSp>
        <p:nvGrpSpPr>
          <p:cNvPr id="7" name="Group 6"/>
          <p:cNvGrpSpPr/>
          <p:nvPr/>
        </p:nvGrpSpPr>
        <p:grpSpPr>
          <a:xfrm>
            <a:off x="2379326" y="2905108"/>
            <a:ext cx="928712" cy="872323"/>
            <a:chOff x="3909337" y="3209489"/>
            <a:chExt cx="1109783" cy="1042400"/>
          </a:xfrm>
        </p:grpSpPr>
        <p:cxnSp>
          <p:nvCxnSpPr>
            <p:cNvPr id="245" name="Straight Arrow Connector 244"/>
            <p:cNvCxnSpPr/>
            <p:nvPr/>
          </p:nvCxnSpPr>
          <p:spPr>
            <a:xfrm flipV="1">
              <a:off x="3983116" y="3981866"/>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p:nvPr/>
          </p:nvCxnSpPr>
          <p:spPr>
            <a:xfrm>
              <a:off x="3909337" y="4248129"/>
              <a:ext cx="718591" cy="376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246"/>
            <p:cNvCxnSpPr/>
            <p:nvPr/>
          </p:nvCxnSpPr>
          <p:spPr>
            <a:xfrm flipV="1">
              <a:off x="4190897" y="3455021"/>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a:off x="4050712" y="3718091"/>
              <a:ext cx="718591" cy="376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9" name="Straight Arrow Connector 248"/>
            <p:cNvCxnSpPr/>
            <p:nvPr/>
          </p:nvCxnSpPr>
          <p:spPr>
            <a:xfrm flipV="1">
              <a:off x="4326365" y="3209489"/>
              <a:ext cx="692755" cy="840"/>
            </a:xfrm>
            <a:prstGeom prst="straightConnector1">
              <a:avLst/>
            </a:prstGeom>
            <a:ln w="12700" cmpd="sng">
              <a:solidFill>
                <a:srgbClr val="8BC34A"/>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3" name="Group 92"/>
          <p:cNvGrpSpPr/>
          <p:nvPr/>
        </p:nvGrpSpPr>
        <p:grpSpPr>
          <a:xfrm>
            <a:off x="3744507" y="3018960"/>
            <a:ext cx="1505011" cy="390642"/>
            <a:chOff x="4144594" y="341869"/>
            <a:chExt cx="2361095" cy="612847"/>
          </a:xfrm>
          <a:solidFill>
            <a:srgbClr val="8BC34A"/>
          </a:solidFill>
        </p:grpSpPr>
        <p:sp>
          <p:nvSpPr>
            <p:cNvPr id="241" name="Rounded Rectangle 240"/>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42" name="Rounded Rectangle 24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3" name="Rounded Rectangle 24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4" name="Rounded Rectangle 24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1" name="Rounded Rectangle 250"/>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2" name="Rounded Rectangle 251"/>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3" name="Rounded Rectangle 252"/>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4" name="Rounded Rectangle 253"/>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5" name="Rounded Rectangle 254"/>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6" name="Rounded Rectangle 255"/>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7" name="Rounded Rectangle 256"/>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8" name="Rounded Rectangle 257"/>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59" name="Rounded Rectangle 258"/>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0" name="Rounded Rectangle 259"/>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1" name="Rounded Rectangle 260"/>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2" name="Rounded Rectangle 261"/>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63" name="Rounded Rectangle 262"/>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4" name="Group 93"/>
          <p:cNvGrpSpPr/>
          <p:nvPr/>
        </p:nvGrpSpPr>
        <p:grpSpPr>
          <a:xfrm>
            <a:off x="3743205" y="3450050"/>
            <a:ext cx="1505011" cy="564533"/>
            <a:chOff x="5014101" y="2726793"/>
            <a:chExt cx="2361095" cy="885651"/>
          </a:xfrm>
          <a:solidFill>
            <a:srgbClr val="8BC34A"/>
          </a:solidFill>
        </p:grpSpPr>
        <p:sp>
          <p:nvSpPr>
            <p:cNvPr id="137" name="Rounded Rectangle 136"/>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38" name="Rounded Rectangle 137"/>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9" name="Rounded Rectangle 138"/>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0" name="Rounded Rectangle 139"/>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1" name="Rounded Rectangle 140"/>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42" name="Rounded Rectangle 141"/>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6" name="Rounded Rectangle 225"/>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3" name="Rounded Rectangle 232"/>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4" name="Rounded Rectangle 233"/>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5" name="Group 94"/>
          <p:cNvGrpSpPr>
            <a:grpSpLocks noChangeAspect="1"/>
          </p:cNvGrpSpPr>
          <p:nvPr/>
        </p:nvGrpSpPr>
        <p:grpSpPr>
          <a:xfrm>
            <a:off x="3744624" y="2334978"/>
            <a:ext cx="1503035" cy="314383"/>
            <a:chOff x="619135" y="781427"/>
            <a:chExt cx="2635240" cy="551201"/>
          </a:xfrm>
          <a:solidFill>
            <a:schemeClr val="accent3"/>
          </a:solidFill>
        </p:grpSpPr>
        <p:sp>
          <p:nvSpPr>
            <p:cNvPr id="110" name="Rounded Rectangle 109"/>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11" name="Rounded Rectangle 110"/>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2" name="Rounded Rectangle 111"/>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3" name="Rounded Rectangle 112"/>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4" name="Rounded Rectangle 113"/>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5" name="Rounded Rectangle 114"/>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6" name="Rounded Rectangle 115"/>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7" name="Rounded Rectangle 116"/>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8" name="Rounded Rectangle 117"/>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19" name="Rounded Rectangle 118"/>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0" name="Rounded Rectangle 119"/>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1" name="Rounded Rectangle 120"/>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2" name="Rounded Rectangle 121"/>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3" name="Rounded Rectangle 122"/>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4" name="Rounded Rectangle 123"/>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5" name="Rounded Rectangle 124"/>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6" name="Rounded Rectangle 125"/>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7" name="Rounded Rectangle 126"/>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8" name="Rounded Rectangle 127"/>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29" name="Rounded Rectangle 128"/>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0" name="Rounded Rectangle 129"/>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1" name="Rounded Rectangle 130"/>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2" name="Rounded Rectangle 131"/>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3" name="Rounded Rectangle 132"/>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4" name="Rounded Rectangle 133"/>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5" name="Rounded Rectangle 134"/>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36" name="Rounded Rectangle 135"/>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96" name="Group 95"/>
          <p:cNvGrpSpPr/>
          <p:nvPr/>
        </p:nvGrpSpPr>
        <p:grpSpPr>
          <a:xfrm>
            <a:off x="3744451" y="2685958"/>
            <a:ext cx="1505011" cy="299382"/>
            <a:chOff x="1669839" y="3799200"/>
            <a:chExt cx="1283286" cy="255275"/>
          </a:xfrm>
          <a:solidFill>
            <a:srgbClr val="8BC34A"/>
          </a:solidFill>
        </p:grpSpPr>
        <p:sp>
          <p:nvSpPr>
            <p:cNvPr id="97" name="Rounded Rectangle 96"/>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98" name="Rounded Rectangle 97"/>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99" name="Rounded Rectangle 98"/>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0" name="Rounded Rectangle 99"/>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1" name="Rounded Rectangle 100"/>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2" name="Rounded Rectangle 101"/>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3" name="Rounded Rectangle 102"/>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4" name="Rounded Rectangle 103"/>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5" name="Rounded Rectangle 104"/>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6" name="Rounded Rectangle 105"/>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7" name="Rounded Rectangle 106"/>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8" name="Rounded Rectangle 107"/>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09" name="Rounded Rectangle 108"/>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268" name="Picture 267"/>
          <p:cNvPicPr>
            <a:picLocks noChangeAspect="1"/>
          </p:cNvPicPr>
          <p:nvPr/>
        </p:nvPicPr>
        <p:blipFill>
          <a:blip r:embed="rId3"/>
          <a:stretch>
            <a:fillRect/>
          </a:stretch>
        </p:blipFill>
        <p:spPr>
          <a:xfrm>
            <a:off x="4390865" y="2382206"/>
            <a:ext cx="210884" cy="210884"/>
          </a:xfrm>
          <a:prstGeom prst="rect">
            <a:avLst/>
          </a:prstGeom>
        </p:spPr>
      </p:pic>
      <p:pic>
        <p:nvPicPr>
          <p:cNvPr id="269" name="Picture 268"/>
          <p:cNvPicPr>
            <a:picLocks noChangeAspect="1"/>
          </p:cNvPicPr>
          <p:nvPr/>
        </p:nvPicPr>
        <p:blipFill>
          <a:blip r:embed="rId3"/>
          <a:stretch>
            <a:fillRect/>
          </a:stretch>
        </p:blipFill>
        <p:spPr>
          <a:xfrm>
            <a:off x="4395623" y="2730140"/>
            <a:ext cx="210884" cy="210884"/>
          </a:xfrm>
          <a:prstGeom prst="rect">
            <a:avLst/>
          </a:prstGeom>
        </p:spPr>
      </p:pic>
      <p:pic>
        <p:nvPicPr>
          <p:cNvPr id="270" name="Picture 269"/>
          <p:cNvPicPr>
            <a:picLocks noChangeAspect="1"/>
          </p:cNvPicPr>
          <p:nvPr/>
        </p:nvPicPr>
        <p:blipFill>
          <a:blip r:embed="rId3"/>
          <a:stretch>
            <a:fillRect/>
          </a:stretch>
        </p:blipFill>
        <p:spPr>
          <a:xfrm>
            <a:off x="4390255" y="3110285"/>
            <a:ext cx="210884" cy="210884"/>
          </a:xfrm>
          <a:prstGeom prst="rect">
            <a:avLst/>
          </a:prstGeom>
        </p:spPr>
      </p:pic>
      <p:pic>
        <p:nvPicPr>
          <p:cNvPr id="271" name="Picture 270"/>
          <p:cNvPicPr>
            <a:picLocks noChangeAspect="1"/>
          </p:cNvPicPr>
          <p:nvPr/>
        </p:nvPicPr>
        <p:blipFill>
          <a:blip r:embed="rId3"/>
          <a:stretch>
            <a:fillRect/>
          </a:stretch>
        </p:blipFill>
        <p:spPr>
          <a:xfrm>
            <a:off x="4390255" y="3625256"/>
            <a:ext cx="210884" cy="210884"/>
          </a:xfrm>
          <a:prstGeom prst="rect">
            <a:avLst/>
          </a:prstGeom>
        </p:spPr>
      </p:pic>
      <p:sp>
        <p:nvSpPr>
          <p:cNvPr id="272" name="Shape 7547"/>
          <p:cNvSpPr/>
          <p:nvPr/>
        </p:nvSpPr>
        <p:spPr>
          <a:xfrm>
            <a:off x="5664801" y="1185452"/>
            <a:ext cx="3217178" cy="1441965"/>
          </a:xfrm>
          <a:prstGeom prst="roundRect">
            <a:avLst>
              <a:gd name="adj" fmla="val 2642"/>
            </a:avLst>
          </a:prstGeom>
          <a:solidFill>
            <a:schemeClr val="accent3"/>
          </a:solidFill>
          <a:ln w="12700">
            <a:miter lim="400000"/>
          </a:ln>
        </p:spPr>
        <p:txBody>
          <a:bodyPr lIns="72000" tIns="72000" rIns="72000" bIns="72000" anchor="ctr"/>
          <a:lstStyle/>
          <a:p>
            <a:pPr algn="ctr">
              <a:lnSpc>
                <a:spcPct val="150000"/>
              </a:lnSpc>
            </a:pPr>
            <a:r>
              <a:rPr lang="en-US" sz="1600" dirty="0" smtClean="0">
                <a:solidFill>
                  <a:srgbClr val="FFFFFF"/>
                </a:solidFill>
                <a:latin typeface="Roboto Medium"/>
                <a:cs typeface="Roboto Medium"/>
              </a:rPr>
              <a:t>iSCSI Force Field</a:t>
            </a:r>
          </a:p>
          <a:p>
            <a:pPr algn="ctr">
              <a:lnSpc>
                <a:spcPct val="150000"/>
              </a:lnSpc>
            </a:pPr>
            <a:r>
              <a:rPr lang="en-US" sz="1200" dirty="0">
                <a:latin typeface="Roboto Light"/>
                <a:cs typeface="Roboto Light"/>
              </a:rPr>
              <a:t>Immune to Common Network </a:t>
            </a:r>
            <a:r>
              <a:rPr lang="en-US" sz="1200" dirty="0" smtClean="0">
                <a:latin typeface="Roboto Light"/>
                <a:cs typeface="Roboto Light"/>
              </a:rPr>
              <a:t>Attacks for</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Remote Replication</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Remote Access Management</a:t>
            </a:r>
          </a:p>
        </p:txBody>
      </p:sp>
      <p:sp>
        <p:nvSpPr>
          <p:cNvPr id="273" name="Shape 7547"/>
          <p:cNvSpPr/>
          <p:nvPr/>
        </p:nvSpPr>
        <p:spPr>
          <a:xfrm>
            <a:off x="5678880" y="3047899"/>
            <a:ext cx="3217178" cy="1441965"/>
          </a:xfrm>
          <a:prstGeom prst="roundRect">
            <a:avLst>
              <a:gd name="adj" fmla="val 2642"/>
            </a:avLst>
          </a:prstGeom>
          <a:solidFill>
            <a:schemeClr val="accent3"/>
          </a:solidFill>
          <a:ln w="12700">
            <a:miter lim="400000"/>
          </a:ln>
        </p:spPr>
        <p:txBody>
          <a:bodyPr lIns="72000" tIns="72000" rIns="72000" bIns="72000" anchor="ctr"/>
          <a:lstStyle/>
          <a:p>
            <a:pPr algn="ctr">
              <a:lnSpc>
                <a:spcPct val="150000"/>
              </a:lnSpc>
            </a:pPr>
            <a:r>
              <a:rPr lang="en-US" sz="1600" dirty="0" smtClean="0">
                <a:solidFill>
                  <a:srgbClr val="FFFFFF"/>
                </a:solidFill>
                <a:latin typeface="Roboto Medium"/>
                <a:cs typeface="Roboto Medium"/>
              </a:rPr>
              <a:t>Mutual CHAP, Access Control</a:t>
            </a:r>
          </a:p>
          <a:p>
            <a:pPr algn="ctr">
              <a:lnSpc>
                <a:spcPct val="150000"/>
              </a:lnSpc>
            </a:pPr>
            <a:r>
              <a:rPr lang="en-US" sz="1200" dirty="0" smtClean="0">
                <a:latin typeface="Roboto Light"/>
                <a:cs typeface="Roboto Light"/>
              </a:rPr>
              <a:t>Authentications for Every</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Connection</a:t>
            </a:r>
          </a:p>
          <a:p>
            <a:pPr algn="ctr">
              <a:lnSpc>
                <a:spcPct val="150000"/>
              </a:lnSpc>
            </a:pPr>
            <a:r>
              <a:rPr lang="en-US" sz="1200" dirty="0" smtClean="0">
                <a:solidFill>
                  <a:srgbClr val="4A4A4A"/>
                </a:solidFill>
                <a:latin typeface="Roboto Light"/>
                <a:cs typeface="Roboto Light"/>
              </a:rPr>
              <a:t>#</a:t>
            </a:r>
            <a:r>
              <a:rPr lang="en-US" sz="1200" dirty="0" smtClean="0">
                <a:solidFill>
                  <a:srgbClr val="FFFFFF"/>
                </a:solidFill>
                <a:latin typeface="Roboto Light"/>
                <a:cs typeface="Roboto Light"/>
              </a:rPr>
              <a:t> Login</a:t>
            </a:r>
          </a:p>
        </p:txBody>
      </p:sp>
    </p:spTree>
    <p:extLst>
      <p:ext uri="{BB962C8B-B14F-4D97-AF65-F5344CB8AC3E}">
        <p14:creationId xmlns:p14="http://schemas.microsoft.com/office/powerpoint/2010/main" val="22638399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500"/>
                                        <p:tgtEl>
                                          <p:spTgt spid="264"/>
                                        </p:tgtEl>
                                        <p:attrNameLst>
                                          <p:attrName>ppt_y</p:attrName>
                                        </p:attrNameLst>
                                      </p:cBhvr>
                                      <p:tavLst>
                                        <p:tav tm="0">
                                          <p:val>
                                            <p:strVal val="#ppt_y+#ppt_h*1.125000"/>
                                          </p:val>
                                        </p:tav>
                                        <p:tav tm="100000">
                                          <p:val>
                                            <p:strVal val="#ppt_y"/>
                                          </p:val>
                                        </p:tav>
                                      </p:tavLst>
                                    </p:anim>
                                    <p:animEffect transition="in" filter="wipe(up)">
                                      <p:cBhvr>
                                        <p:cTn id="8" dur="500"/>
                                        <p:tgtEl>
                                          <p:spTgt spid="26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66"/>
                                        </p:tgtEl>
                                        <p:attrNameLst>
                                          <p:attrName>style.visibility</p:attrName>
                                        </p:attrNameLst>
                                      </p:cBhvr>
                                      <p:to>
                                        <p:strVal val="visible"/>
                                      </p:to>
                                    </p:set>
                                    <p:anim calcmode="lin" valueType="num">
                                      <p:cBhvr additive="base">
                                        <p:cTn id="12" dur="500"/>
                                        <p:tgtEl>
                                          <p:spTgt spid="266"/>
                                        </p:tgtEl>
                                        <p:attrNameLst>
                                          <p:attrName>ppt_y</p:attrName>
                                        </p:attrNameLst>
                                      </p:cBhvr>
                                      <p:tavLst>
                                        <p:tav tm="0">
                                          <p:val>
                                            <p:strVal val="#ppt_y+#ppt_h*1.125000"/>
                                          </p:val>
                                        </p:tav>
                                        <p:tav tm="100000">
                                          <p:val>
                                            <p:strVal val="#ppt_y"/>
                                          </p:val>
                                        </p:tav>
                                      </p:tavLst>
                                    </p:anim>
                                    <p:animEffect transition="in" filter="wipe(up)">
                                      <p:cBhvr>
                                        <p:cTn id="13" dur="500"/>
                                        <p:tgtEl>
                                          <p:spTgt spid="26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65"/>
                                        </p:tgtEl>
                                        <p:attrNameLst>
                                          <p:attrName>style.visibility</p:attrName>
                                        </p:attrNameLst>
                                      </p:cBhvr>
                                      <p:to>
                                        <p:strVal val="visible"/>
                                      </p:to>
                                    </p:set>
                                    <p:anim calcmode="lin" valueType="num">
                                      <p:cBhvr additive="base">
                                        <p:cTn id="16" dur="500"/>
                                        <p:tgtEl>
                                          <p:spTgt spid="265"/>
                                        </p:tgtEl>
                                        <p:attrNameLst>
                                          <p:attrName>ppt_y</p:attrName>
                                        </p:attrNameLst>
                                      </p:cBhvr>
                                      <p:tavLst>
                                        <p:tav tm="0">
                                          <p:val>
                                            <p:strVal val="#ppt_y+#ppt_h*1.125000"/>
                                          </p:val>
                                        </p:tav>
                                        <p:tav tm="100000">
                                          <p:val>
                                            <p:strVal val="#ppt_y"/>
                                          </p:val>
                                        </p:tav>
                                      </p:tavLst>
                                    </p:anim>
                                    <p:animEffect transition="in" filter="wipe(up)">
                                      <p:cBhvr>
                                        <p:cTn id="17" dur="500"/>
                                        <p:tgtEl>
                                          <p:spTgt spid="26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500"/>
                                        <p:tgtEl>
                                          <p:spTgt spid="93"/>
                                        </p:tgtEl>
                                      </p:cBhvr>
                                    </p:animEffect>
                                  </p:childTnLst>
                                </p:cTn>
                              </p:par>
                              <p:par>
                                <p:cTn id="28" presetID="10" presetClass="entr" presetSubtype="0" fill="hold" nodeType="with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2"/>
                                        </p:tgtEl>
                                        <p:attrNameLst>
                                          <p:attrName>style.visibility</p:attrName>
                                        </p:attrNameLst>
                                      </p:cBhvr>
                                      <p:to>
                                        <p:strVal val="visible"/>
                                      </p:to>
                                    </p:set>
                                    <p:animEffect transition="in" filter="fade">
                                      <p:cBhvr>
                                        <p:cTn id="35" dur="500"/>
                                        <p:tgtEl>
                                          <p:spTgt spid="27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37"/>
                                        </p:tgtEl>
                                        <p:attrNameLst>
                                          <p:attrName>style.visibility</p:attrName>
                                        </p:attrNameLst>
                                      </p:cBhvr>
                                      <p:to>
                                        <p:strVal val="visible"/>
                                      </p:to>
                                    </p:set>
                                    <p:animEffect transition="in" filter="wipe(left)">
                                      <p:cBhvr>
                                        <p:cTn id="39" dur="500"/>
                                        <p:tgtEl>
                                          <p:spTgt spid="237"/>
                                        </p:tgtEl>
                                      </p:cBhvr>
                                    </p:animEffect>
                                  </p:childTnLst>
                                </p:cTn>
                              </p:par>
                              <p:par>
                                <p:cTn id="40" presetID="22" presetClass="entr" presetSubtype="8"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1000"/>
                            </p:stCondLst>
                            <p:childTnLst>
                              <p:par>
                                <p:cTn id="47" presetID="22" presetClass="entr" presetSubtype="2"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right)">
                                      <p:cBhvr>
                                        <p:cTn id="49" dur="500"/>
                                        <p:tgtEl>
                                          <p:spTgt spid="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35"/>
                                        </p:tgtEl>
                                        <p:attrNameLst>
                                          <p:attrName>style.visibility</p:attrName>
                                        </p:attrNameLst>
                                      </p:cBhvr>
                                      <p:to>
                                        <p:strVal val="visible"/>
                                      </p:to>
                                    </p:set>
                                    <p:animEffect transition="in" filter="wipe(right)">
                                      <p:cBhvr>
                                        <p:cTn id="52" dur="500"/>
                                        <p:tgtEl>
                                          <p:spTgt spid="235"/>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6"/>
                                        </p:tgtEl>
                                        <p:attrNameLst>
                                          <p:attrName>style.visibility</p:attrName>
                                        </p:attrNameLst>
                                      </p:cBhvr>
                                      <p:to>
                                        <p:strVal val="visible"/>
                                      </p:to>
                                    </p:set>
                                    <p:animEffect transition="in" filter="wipe(left)">
                                      <p:cBhvr>
                                        <p:cTn id="59" dur="500"/>
                                        <p:tgtEl>
                                          <p:spTgt spid="2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3"/>
                                        </p:tgtEl>
                                        <p:attrNameLst>
                                          <p:attrName>style.visibility</p:attrName>
                                        </p:attrNameLst>
                                      </p:cBhvr>
                                      <p:to>
                                        <p:strVal val="visible"/>
                                      </p:to>
                                    </p:set>
                                    <p:animEffect transition="in" filter="fade">
                                      <p:cBhvr>
                                        <p:cTn id="64" dur="500"/>
                                        <p:tgtEl>
                                          <p:spTgt spid="273"/>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268"/>
                                        </p:tgtEl>
                                        <p:attrNameLst>
                                          <p:attrName>style.visibility</p:attrName>
                                        </p:attrNameLst>
                                      </p:cBhvr>
                                      <p:to>
                                        <p:strVal val="visible"/>
                                      </p:to>
                                    </p:set>
                                    <p:animEffect transition="in" filter="wipe(down)">
                                      <p:cBhvr>
                                        <p:cTn id="68" dur="500"/>
                                        <p:tgtEl>
                                          <p:spTgt spid="268"/>
                                        </p:tgtEl>
                                      </p:cBhvr>
                                    </p:animEffect>
                                  </p:childTnLst>
                                </p:cTn>
                              </p:par>
                              <p:par>
                                <p:cTn id="69" presetID="22" presetClass="entr" presetSubtype="4" fill="hold" nodeType="withEffect">
                                  <p:stCondLst>
                                    <p:cond delay="0"/>
                                  </p:stCondLst>
                                  <p:childTnLst>
                                    <p:set>
                                      <p:cBhvr>
                                        <p:cTn id="70" dur="1" fill="hold">
                                          <p:stCondLst>
                                            <p:cond delay="0"/>
                                          </p:stCondLst>
                                        </p:cTn>
                                        <p:tgtEl>
                                          <p:spTgt spid="269"/>
                                        </p:tgtEl>
                                        <p:attrNameLst>
                                          <p:attrName>style.visibility</p:attrName>
                                        </p:attrNameLst>
                                      </p:cBhvr>
                                      <p:to>
                                        <p:strVal val="visible"/>
                                      </p:to>
                                    </p:set>
                                    <p:animEffect transition="in" filter="wipe(down)">
                                      <p:cBhvr>
                                        <p:cTn id="71" dur="500"/>
                                        <p:tgtEl>
                                          <p:spTgt spid="269"/>
                                        </p:tgtEl>
                                      </p:cBhvr>
                                    </p:animEffect>
                                  </p:childTnLst>
                                </p:cTn>
                              </p:par>
                              <p:par>
                                <p:cTn id="72" presetID="22" presetClass="entr" presetSubtype="4" fill="hold" nodeType="withEffect">
                                  <p:stCondLst>
                                    <p:cond delay="0"/>
                                  </p:stCondLst>
                                  <p:childTnLst>
                                    <p:set>
                                      <p:cBhvr>
                                        <p:cTn id="73" dur="1" fill="hold">
                                          <p:stCondLst>
                                            <p:cond delay="0"/>
                                          </p:stCondLst>
                                        </p:cTn>
                                        <p:tgtEl>
                                          <p:spTgt spid="270"/>
                                        </p:tgtEl>
                                        <p:attrNameLst>
                                          <p:attrName>style.visibility</p:attrName>
                                        </p:attrNameLst>
                                      </p:cBhvr>
                                      <p:to>
                                        <p:strVal val="visible"/>
                                      </p:to>
                                    </p:set>
                                    <p:animEffect transition="in" filter="wipe(down)">
                                      <p:cBhvr>
                                        <p:cTn id="74" dur="500"/>
                                        <p:tgtEl>
                                          <p:spTgt spid="270"/>
                                        </p:tgtEl>
                                      </p:cBhvr>
                                    </p:animEffect>
                                  </p:childTnLst>
                                </p:cTn>
                              </p:par>
                              <p:par>
                                <p:cTn id="75" presetID="22" presetClass="entr" presetSubtype="4" fill="hold" nodeType="withEffect">
                                  <p:stCondLst>
                                    <p:cond delay="0"/>
                                  </p:stCondLst>
                                  <p:childTnLst>
                                    <p:set>
                                      <p:cBhvr>
                                        <p:cTn id="76" dur="1" fill="hold">
                                          <p:stCondLst>
                                            <p:cond delay="0"/>
                                          </p:stCondLst>
                                        </p:cTn>
                                        <p:tgtEl>
                                          <p:spTgt spid="271"/>
                                        </p:tgtEl>
                                        <p:attrNameLst>
                                          <p:attrName>style.visibility</p:attrName>
                                        </p:attrNameLst>
                                      </p:cBhvr>
                                      <p:to>
                                        <p:strVal val="visible"/>
                                      </p:to>
                                    </p:set>
                                    <p:animEffect transition="in" filter="wipe(down)">
                                      <p:cBhvr>
                                        <p:cTn id="77"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P spid="265" grpId="0"/>
      <p:bldP spid="236" grpId="0"/>
      <p:bldP spid="235" grpId="0"/>
      <p:bldP spid="237" grpId="0"/>
      <p:bldP spid="272" grpId="0" animBg="1"/>
      <p:bldP spid="2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51435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71" name="Rectangle 70"/>
          <p:cNvSpPr/>
          <p:nvPr/>
        </p:nvSpPr>
        <p:spPr>
          <a:xfrm>
            <a:off x="0" y="0"/>
            <a:ext cx="9152089" cy="165600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6" name="Rectangle 35"/>
          <p:cNvSpPr/>
          <p:nvPr/>
        </p:nvSpPr>
        <p:spPr>
          <a:xfrm>
            <a:off x="0" y="1650110"/>
            <a:ext cx="9152089" cy="1656000"/>
          </a:xfrm>
          <a:prstGeom prst="rect">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37" name="Rectangle 36"/>
          <p:cNvSpPr/>
          <p:nvPr/>
        </p:nvSpPr>
        <p:spPr>
          <a:xfrm>
            <a:off x="0" y="3301596"/>
            <a:ext cx="9152089" cy="1656000"/>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sp>
        <p:nvSpPr>
          <p:cNvPr id="54" name="Rectangle 53"/>
          <p:cNvSpPr/>
          <p:nvPr/>
        </p:nvSpPr>
        <p:spPr>
          <a:xfrm>
            <a:off x="412557" y="-2"/>
            <a:ext cx="1997267" cy="4956631"/>
          </a:xfrm>
          <a:prstGeom prst="rect">
            <a:avLst/>
          </a:prstGeom>
          <a:solidFill>
            <a:schemeClr val="bg1">
              <a:lumMod val="75000"/>
              <a:alpha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400" dirty="0">
              <a:solidFill>
                <a:schemeClr val="tx1"/>
              </a:solidFill>
              <a:latin typeface="Roboto Light"/>
              <a:cs typeface="Roboto Light"/>
            </a:endParaRPr>
          </a:p>
        </p:txBody>
      </p:sp>
      <p:grpSp>
        <p:nvGrpSpPr>
          <p:cNvPr id="25" name="Group 24"/>
          <p:cNvGrpSpPr/>
          <p:nvPr/>
        </p:nvGrpSpPr>
        <p:grpSpPr>
          <a:xfrm>
            <a:off x="531165" y="1924981"/>
            <a:ext cx="1752234" cy="1297513"/>
            <a:chOff x="930340" y="1778792"/>
            <a:chExt cx="2159891" cy="1572179"/>
          </a:xfrm>
        </p:grpSpPr>
        <p:pic>
          <p:nvPicPr>
            <p:cNvPr id="23" name="Picture 22" descr="Q424_front_no_cover copy.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0340" y="2450127"/>
              <a:ext cx="2159891" cy="900844"/>
            </a:xfrm>
            <a:prstGeom prst="rect">
              <a:avLst/>
            </a:prstGeom>
          </p:spPr>
        </p:pic>
        <p:pic>
          <p:nvPicPr>
            <p:cNvPr id="24" name="Picture 23" descr="Q316_front_no_cover_ol.pn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6004" y="2139627"/>
              <a:ext cx="1800000" cy="474576"/>
            </a:xfrm>
            <a:prstGeom prst="rect">
              <a:avLst/>
            </a:prstGeom>
          </p:spPr>
        </p:pic>
        <p:pic>
          <p:nvPicPr>
            <p:cNvPr id="22" name="Picture 21" descr="Q212_front_no_cover copy.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9129" y="1778792"/>
              <a:ext cx="1874411" cy="432275"/>
            </a:xfrm>
            <a:prstGeom prst="rect">
              <a:avLst/>
            </a:prstGeom>
          </p:spPr>
        </p:pic>
      </p:grpSp>
      <p:sp>
        <p:nvSpPr>
          <p:cNvPr id="76" name="TextBox 75"/>
          <p:cNvSpPr txBox="1"/>
          <p:nvPr/>
        </p:nvSpPr>
        <p:spPr>
          <a:xfrm>
            <a:off x="704656" y="1804957"/>
            <a:ext cx="782265" cy="161583"/>
          </a:xfrm>
          <a:prstGeom prst="rect">
            <a:avLst/>
          </a:prstGeom>
          <a:noFill/>
          <a:ln>
            <a:noFill/>
          </a:ln>
        </p:spPr>
        <p:txBody>
          <a:bodyPr wrap="none" lIns="0" tIns="0" rIns="0" bIns="0" rtlCol="0">
            <a:spAutoFit/>
          </a:bodyPr>
          <a:lstStyle/>
          <a:p>
            <a:pPr algn="ctr"/>
            <a:r>
              <a:rPr lang="en-US" sz="1050" dirty="0" smtClean="0">
                <a:solidFill>
                  <a:srgbClr val="888888"/>
                </a:solidFill>
                <a:latin typeface="Roboto Light"/>
                <a:ea typeface="Open Sans Light" pitchFamily="34" charset="0"/>
                <a:cs typeface="Roboto Light"/>
              </a:rPr>
              <a:t>AegisSAN LX</a:t>
            </a:r>
          </a:p>
        </p:txBody>
      </p:sp>
      <p:sp>
        <p:nvSpPr>
          <p:cNvPr id="77" name="TextBox 76"/>
          <p:cNvSpPr txBox="1"/>
          <p:nvPr/>
        </p:nvSpPr>
        <p:spPr>
          <a:xfrm>
            <a:off x="703914" y="3465875"/>
            <a:ext cx="936154" cy="161583"/>
          </a:xfrm>
          <a:prstGeom prst="rect">
            <a:avLst/>
          </a:prstGeom>
          <a:noFill/>
          <a:ln>
            <a:noFill/>
          </a:ln>
        </p:spPr>
        <p:txBody>
          <a:bodyPr wrap="none" lIns="0" tIns="0" rIns="0" bIns="0" rtlCol="0">
            <a:spAutoFit/>
          </a:bodyPr>
          <a:lstStyle/>
          <a:p>
            <a:pPr algn="ctr"/>
            <a:r>
              <a:rPr lang="en-US" sz="1050" dirty="0" smtClean="0">
                <a:solidFill>
                  <a:srgbClr val="888888"/>
                </a:solidFill>
                <a:latin typeface="Roboto Light"/>
                <a:ea typeface="Open Sans Light" pitchFamily="34" charset="0"/>
                <a:cs typeface="Roboto Light"/>
              </a:rPr>
              <a:t>AegisSAN Q500</a:t>
            </a:r>
          </a:p>
        </p:txBody>
      </p:sp>
      <p:grpSp>
        <p:nvGrpSpPr>
          <p:cNvPr id="29" name="Group 28"/>
          <p:cNvGrpSpPr/>
          <p:nvPr/>
        </p:nvGrpSpPr>
        <p:grpSpPr>
          <a:xfrm>
            <a:off x="665673" y="3635132"/>
            <a:ext cx="1483557" cy="1123386"/>
            <a:chOff x="2968792" y="2889262"/>
            <a:chExt cx="2160000" cy="1635606"/>
          </a:xfrm>
        </p:grpSpPr>
        <p:pic>
          <p:nvPicPr>
            <p:cNvPr id="26" name="Picture 25" descr="Q500-424-front-no-cover.png"/>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68792" y="3784297"/>
              <a:ext cx="2160000" cy="740571"/>
            </a:xfrm>
            <a:prstGeom prst="rect">
              <a:avLst/>
            </a:prstGeom>
          </p:spPr>
        </p:pic>
        <p:pic>
          <p:nvPicPr>
            <p:cNvPr id="27" name="Picture 26" descr="Q500-316-front-no-cover.png"/>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83928" y="3260243"/>
              <a:ext cx="2129655" cy="557491"/>
            </a:xfrm>
            <a:prstGeom prst="rect">
              <a:avLst/>
            </a:prstGeom>
          </p:spPr>
        </p:pic>
        <p:pic>
          <p:nvPicPr>
            <p:cNvPr id="28" name="Picture 27" descr="Q500-212-front-no-cover.png"/>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02457" y="2889262"/>
              <a:ext cx="2094940" cy="389531"/>
            </a:xfrm>
            <a:prstGeom prst="rect">
              <a:avLst/>
            </a:prstGeom>
          </p:spPr>
        </p:pic>
      </p:grpSp>
      <p:grpSp>
        <p:nvGrpSpPr>
          <p:cNvPr id="4" name="Group 3"/>
          <p:cNvGrpSpPr/>
          <p:nvPr/>
        </p:nvGrpSpPr>
        <p:grpSpPr>
          <a:xfrm>
            <a:off x="214546" y="487164"/>
            <a:ext cx="187765" cy="3807643"/>
            <a:chOff x="214546" y="487164"/>
            <a:chExt cx="187765" cy="3807643"/>
          </a:xfrm>
        </p:grpSpPr>
        <p:sp>
          <p:nvSpPr>
            <p:cNvPr id="75" name="TextBox 74"/>
            <p:cNvSpPr txBox="1"/>
            <p:nvPr/>
          </p:nvSpPr>
          <p:spPr>
            <a:xfrm>
              <a:off x="217645" y="487164"/>
              <a:ext cx="184666" cy="681752"/>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a:t>
              </a:r>
            </a:p>
          </p:txBody>
        </p:sp>
        <p:sp>
          <p:nvSpPr>
            <p:cNvPr id="52" name="TextBox 51"/>
            <p:cNvSpPr txBox="1"/>
            <p:nvPr/>
          </p:nvSpPr>
          <p:spPr>
            <a:xfrm>
              <a:off x="214546" y="1938790"/>
              <a:ext cx="184666" cy="1065571"/>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Enterprise Entry</a:t>
              </a:r>
            </a:p>
          </p:txBody>
        </p:sp>
        <p:sp>
          <p:nvSpPr>
            <p:cNvPr id="53" name="TextBox 52"/>
            <p:cNvSpPr txBox="1"/>
            <p:nvPr/>
          </p:nvSpPr>
          <p:spPr>
            <a:xfrm>
              <a:off x="217532" y="3976210"/>
              <a:ext cx="184666" cy="318597"/>
            </a:xfrm>
            <a:prstGeom prst="rect">
              <a:avLst/>
            </a:prstGeom>
            <a:noFill/>
            <a:ln>
              <a:noFill/>
            </a:ln>
          </p:spPr>
          <p:txBody>
            <a:bodyPr vert="vert" wrap="none" lIns="0" tIns="0" rIns="0" bIns="0" rtlCol="0">
              <a:spAutoFit/>
            </a:bodyPr>
            <a:lstStyle/>
            <a:p>
              <a:pPr algn="ctr"/>
              <a:r>
                <a:rPr lang="en-US" sz="1200" dirty="0" smtClean="0">
                  <a:solidFill>
                    <a:srgbClr val="FFFFFF"/>
                  </a:solidFill>
                  <a:latin typeface="Roboto Light"/>
                  <a:ea typeface="Open Sans Light" pitchFamily="34" charset="0"/>
                  <a:cs typeface="Roboto Light"/>
                </a:rPr>
                <a:t>SMB</a:t>
              </a:r>
            </a:p>
          </p:txBody>
        </p:sp>
      </p:grpSp>
      <p:sp>
        <p:nvSpPr>
          <p:cNvPr id="56" name="TextBox 55"/>
          <p:cNvSpPr txBox="1"/>
          <p:nvPr/>
        </p:nvSpPr>
        <p:spPr>
          <a:xfrm>
            <a:off x="1263178" y="4961640"/>
            <a:ext cx="298497" cy="161583"/>
          </a:xfrm>
          <a:prstGeom prst="rect">
            <a:avLst/>
          </a:prstGeom>
          <a:noFill/>
          <a:ln>
            <a:noFill/>
          </a:ln>
        </p:spPr>
        <p:txBody>
          <a:bodyPr wrap="none" lIns="0" tIns="0" rIns="0" bIns="0" rtlCol="0">
            <a:spAutoFit/>
          </a:bodyPr>
          <a:lstStyle/>
          <a:p>
            <a:pPr algn="ctr"/>
            <a:r>
              <a:rPr lang="en-US" sz="1050" dirty="0" smtClean="0">
                <a:latin typeface="Roboto Light"/>
                <a:ea typeface="Open Sans Light" pitchFamily="34" charset="0"/>
                <a:cs typeface="Roboto Light"/>
              </a:rPr>
              <a:t>2015</a:t>
            </a:r>
            <a:endParaRPr lang="en-US" sz="1050" dirty="0">
              <a:latin typeface="Roboto Light"/>
              <a:ea typeface="Open Sans Light" pitchFamily="34" charset="0"/>
              <a:cs typeface="Roboto Light"/>
            </a:endParaRPr>
          </a:p>
        </p:txBody>
      </p:sp>
      <p:sp>
        <p:nvSpPr>
          <p:cNvPr id="58" name="TextBox 57"/>
          <p:cNvSpPr txBox="1"/>
          <p:nvPr/>
        </p:nvSpPr>
        <p:spPr>
          <a:xfrm>
            <a:off x="3720892" y="16397"/>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XS7200</a:t>
            </a:r>
          </a:p>
        </p:txBody>
      </p:sp>
      <p:sp>
        <p:nvSpPr>
          <p:cNvPr id="59" name="TextBox 58"/>
          <p:cNvSpPr txBox="1"/>
          <p:nvPr/>
        </p:nvSpPr>
        <p:spPr>
          <a:xfrm>
            <a:off x="3720453" y="1671367"/>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XS5200</a:t>
            </a:r>
          </a:p>
        </p:txBody>
      </p:sp>
      <p:sp>
        <p:nvSpPr>
          <p:cNvPr id="60" name="TextBox 59"/>
          <p:cNvSpPr txBox="1"/>
          <p:nvPr/>
        </p:nvSpPr>
        <p:spPr>
          <a:xfrm>
            <a:off x="6081489" y="3306789"/>
            <a:ext cx="1141338" cy="161583"/>
          </a:xfrm>
          <a:prstGeom prst="rect">
            <a:avLst/>
          </a:prstGeom>
          <a:noFill/>
          <a:ln>
            <a:noFill/>
          </a:ln>
        </p:spPr>
        <p:txBody>
          <a:bodyPr wrap="none" lIns="0" tIns="0" rIns="0" bIns="0" rtlCol="0">
            <a:spAutoFit/>
          </a:bodyPr>
          <a:lstStyle/>
          <a:p>
            <a:r>
              <a:rPr lang="en-US" sz="1050" dirty="0" smtClean="0">
                <a:solidFill>
                  <a:srgbClr val="FFFFFF"/>
                </a:solidFill>
                <a:latin typeface="Roboto Light"/>
                <a:ea typeface="Open Sans Light" pitchFamily="34" charset="0"/>
                <a:cs typeface="Roboto Light"/>
              </a:rPr>
              <a:t>XCubeSAN XS3200</a:t>
            </a:r>
          </a:p>
        </p:txBody>
      </p:sp>
      <p:sp>
        <p:nvSpPr>
          <p:cNvPr id="394" name="TextBox 393"/>
          <p:cNvSpPr txBox="1"/>
          <p:nvPr/>
        </p:nvSpPr>
        <p:spPr>
          <a:xfrm>
            <a:off x="3740418" y="4972392"/>
            <a:ext cx="616586" cy="161583"/>
          </a:xfrm>
          <a:prstGeom prst="rect">
            <a:avLst/>
          </a:prstGeom>
          <a:noFill/>
          <a:ln>
            <a:noFill/>
          </a:ln>
        </p:spPr>
        <p:txBody>
          <a:bodyPr wrap="none" lIns="0" tIns="0" rIns="0" bIns="0" rtlCol="0">
            <a:spAutoFit/>
          </a:bodyPr>
          <a:lstStyle/>
          <a:p>
            <a:r>
              <a:rPr lang="en-US" sz="1050" dirty="0" smtClean="0">
                <a:latin typeface="Roboto Light"/>
                <a:ea typeface="Open Sans Light" pitchFamily="34" charset="0"/>
                <a:cs typeface="Roboto Light"/>
              </a:rPr>
              <a:t> May 2016</a:t>
            </a:r>
            <a:endParaRPr lang="en-US" sz="1050" dirty="0">
              <a:latin typeface="Roboto Light"/>
              <a:ea typeface="Open Sans Light" pitchFamily="34" charset="0"/>
              <a:cs typeface="Roboto Light"/>
            </a:endParaRPr>
          </a:p>
        </p:txBody>
      </p:sp>
      <p:sp>
        <p:nvSpPr>
          <p:cNvPr id="396" name="TextBox 395"/>
          <p:cNvSpPr txBox="1"/>
          <p:nvPr/>
        </p:nvSpPr>
        <p:spPr>
          <a:xfrm>
            <a:off x="6081367" y="4972392"/>
            <a:ext cx="567735" cy="161583"/>
          </a:xfrm>
          <a:prstGeom prst="rect">
            <a:avLst/>
          </a:prstGeom>
          <a:noFill/>
          <a:ln>
            <a:noFill/>
          </a:ln>
        </p:spPr>
        <p:txBody>
          <a:bodyPr wrap="none" lIns="0" tIns="0" rIns="0" bIns="0" rtlCol="0">
            <a:spAutoFit/>
          </a:bodyPr>
          <a:lstStyle/>
          <a:p>
            <a:r>
              <a:rPr lang="en-US" sz="1050" dirty="0" smtClean="0">
                <a:latin typeface="Roboto Light"/>
                <a:ea typeface="Open Sans Light" pitchFamily="34" charset="0"/>
                <a:cs typeface="Roboto Light"/>
              </a:rPr>
              <a:t> Oct 2016</a:t>
            </a:r>
            <a:endParaRPr lang="en-US" sz="1050" dirty="0">
              <a:latin typeface="Roboto Light"/>
              <a:ea typeface="Open Sans Light" pitchFamily="34" charset="0"/>
              <a:cs typeface="Roboto Light"/>
            </a:endParaRPr>
          </a:p>
        </p:txBody>
      </p:sp>
      <p:sp>
        <p:nvSpPr>
          <p:cNvPr id="400" name="TextBox 399"/>
          <p:cNvSpPr txBox="1"/>
          <p:nvPr/>
        </p:nvSpPr>
        <p:spPr>
          <a:xfrm>
            <a:off x="5025100" y="3758"/>
            <a:ext cx="1449115" cy="1531188"/>
          </a:xfrm>
          <a:prstGeom prst="rect">
            <a:avLst/>
          </a:prstGeom>
          <a:noFill/>
          <a:ln>
            <a:noFill/>
          </a:ln>
        </p:spPr>
        <p:txBody>
          <a:bodyPr wrap="none" lIns="0" tIns="0" rIns="0" bIns="0" rtlCol="0">
            <a:spAutoFit/>
          </a:bodyPr>
          <a:lstStyle/>
          <a:p>
            <a:pPr>
              <a:lnSpc>
                <a:spcPts val="1100"/>
              </a:lnSpc>
            </a:pPr>
            <a:r>
              <a:rPr lang="en-US" sz="800" dirty="0" smtClean="0">
                <a:solidFill>
                  <a:schemeClr val="bg1"/>
                </a:solidFill>
                <a:effectLst/>
                <a:latin typeface="Roboto Light"/>
                <a:ea typeface="Open Sans Light" pitchFamily="34" charset="0"/>
                <a:cs typeface="Roboto Light"/>
              </a:rPr>
              <a:t>Host </a:t>
            </a:r>
            <a:r>
              <a:rPr lang="en-US" sz="800" dirty="0">
                <a:solidFill>
                  <a:schemeClr val="bg1"/>
                </a:solidFill>
                <a:effectLst/>
                <a:latin typeface="Roboto Light"/>
                <a:ea typeface="Open Sans Light" pitchFamily="34" charset="0"/>
                <a:cs typeface="Roboto Light"/>
              </a:rPr>
              <a:t>Connections Per Controller</a:t>
            </a:r>
            <a:endParaRPr lang="en-US" sz="800" dirty="0" smtClean="0">
              <a:solidFill>
                <a:schemeClr val="bg1"/>
              </a:solidFill>
              <a:effectLst/>
              <a:latin typeface="Roboto Light"/>
              <a:ea typeface="Open Sans Light" pitchFamily="34" charset="0"/>
              <a:cs typeface="Roboto Light"/>
            </a:endParaRPr>
          </a:p>
          <a:p>
            <a:pPr>
              <a:lnSpc>
                <a:spcPts val="1000"/>
              </a:lnSpc>
            </a:pPr>
            <a:r>
              <a:rPr lang="en-US" sz="800" dirty="0" smtClean="0">
                <a:solidFill>
                  <a:schemeClr val="bg1"/>
                </a:solidFill>
                <a:effectLst/>
                <a:latin typeface="Roboto Light"/>
                <a:ea typeface="Open Sans Light" pitchFamily="34" charset="0"/>
                <a:cs typeface="Roboto Light"/>
              </a:rPr>
              <a:t>Default:</a:t>
            </a:r>
          </a:p>
          <a:p>
            <a:pPr>
              <a:lnSpc>
                <a:spcPts val="1000"/>
              </a:lnSpc>
            </a:pPr>
            <a:r>
              <a:rPr lang="en-US" sz="800" dirty="0" smtClean="0">
                <a:solidFill>
                  <a:schemeClr val="bg1"/>
                </a:solidFill>
                <a:effectLst/>
                <a:latin typeface="Roboto Light"/>
                <a:ea typeface="Open Sans Light" pitchFamily="34" charset="0"/>
                <a:cs typeface="Roboto Light"/>
              </a:rPr>
              <a:t>2x 10GbE </a:t>
            </a:r>
            <a:r>
              <a:rPr lang="en-US" sz="800" dirty="0">
                <a:solidFill>
                  <a:schemeClr val="bg1"/>
                </a:solidFill>
                <a:effectLst/>
                <a:latin typeface="Roboto Light"/>
                <a:ea typeface="Open Sans Light" pitchFamily="34" charset="0"/>
                <a:cs typeface="Roboto Light"/>
              </a:rPr>
              <a:t>iSCSI (</a:t>
            </a:r>
            <a:r>
              <a:rPr lang="en-US" sz="800" dirty="0" smtClean="0">
                <a:solidFill>
                  <a:schemeClr val="bg1"/>
                </a:solidFill>
                <a:effectLst/>
                <a:latin typeface="Roboto Light"/>
                <a:ea typeface="Open Sans Light" pitchFamily="34" charset="0"/>
                <a:cs typeface="Roboto Light"/>
              </a:rPr>
              <a:t>BASE-</a:t>
            </a:r>
            <a:r>
              <a:rPr lang="en-US" sz="800" dirty="0">
                <a:solidFill>
                  <a:schemeClr val="bg1"/>
                </a:solidFill>
                <a:effectLst/>
                <a:latin typeface="Roboto Light"/>
                <a:ea typeface="Open Sans Light" pitchFamily="34" charset="0"/>
                <a:cs typeface="Roboto Light"/>
              </a:rPr>
              <a:t>T)</a:t>
            </a:r>
          </a:p>
          <a:p>
            <a:pPr>
              <a:lnSpc>
                <a:spcPts val="1000"/>
              </a:lnSpc>
            </a:pPr>
            <a:endParaRPr lang="en-US" sz="800" dirty="0" smtClean="0">
              <a:solidFill>
                <a:schemeClr val="bg1"/>
              </a:solidFill>
              <a:effectLst/>
              <a:latin typeface="Roboto Light"/>
              <a:ea typeface="Open Sans Light" pitchFamily="34" charset="0"/>
              <a:cs typeface="Roboto Light"/>
            </a:endParaRPr>
          </a:p>
          <a:p>
            <a:pPr>
              <a:lnSpc>
                <a:spcPts val="1100"/>
              </a:lnSpc>
            </a:pPr>
            <a:r>
              <a:rPr lang="en-US" sz="800" dirty="0" smtClean="0">
                <a:solidFill>
                  <a:schemeClr val="bg1"/>
                </a:solidFill>
                <a:effectLst/>
                <a:latin typeface="Roboto Light"/>
                <a:ea typeface="Open Sans Light" pitchFamily="34" charset="0"/>
                <a:cs typeface="Roboto Light"/>
              </a:rPr>
              <a:t>Dual Host Card Options:</a:t>
            </a:r>
          </a:p>
          <a:p>
            <a:pPr>
              <a:lnSpc>
                <a:spcPts val="1000"/>
              </a:lnSpc>
            </a:pPr>
            <a:r>
              <a:rPr lang="en-US" sz="800" dirty="0" smtClean="0">
                <a:solidFill>
                  <a:schemeClr val="bg1"/>
                </a:solidFill>
                <a:effectLst/>
                <a:latin typeface="Roboto Light"/>
                <a:ea typeface="Open Sans Light" pitchFamily="34" charset="0"/>
                <a:cs typeface="Roboto Light"/>
              </a:rPr>
              <a:t>4x 10GbE </a:t>
            </a:r>
            <a:r>
              <a:rPr lang="en-US" sz="800" dirty="0">
                <a:solidFill>
                  <a:schemeClr val="bg1"/>
                </a:solidFill>
                <a:effectLst/>
                <a:latin typeface="Roboto Light"/>
                <a:ea typeface="Open Sans Light" pitchFamily="34" charset="0"/>
                <a:cs typeface="Roboto Light"/>
              </a:rPr>
              <a:t>iSCSI (SFP+</a:t>
            </a:r>
            <a:r>
              <a:rPr lang="en-US" sz="800" dirty="0" smtClean="0">
                <a:solidFill>
                  <a:schemeClr val="bg1"/>
                </a:solidFill>
                <a:effectLst/>
                <a:latin typeface="Roboto Light"/>
                <a:ea typeface="Open Sans Light" pitchFamily="34" charset="0"/>
                <a:cs typeface="Roboto Light"/>
              </a:rPr>
              <a:t>)</a:t>
            </a:r>
          </a:p>
          <a:p>
            <a:pPr>
              <a:lnSpc>
                <a:spcPts val="1000"/>
              </a:lnSpc>
            </a:pPr>
            <a:r>
              <a:rPr lang="en-US" sz="800" dirty="0" smtClean="0">
                <a:solidFill>
                  <a:schemeClr val="bg1"/>
                </a:solidFill>
                <a:effectLst/>
                <a:latin typeface="Roboto Light"/>
                <a:ea typeface="Open Sans Light" pitchFamily="34" charset="0"/>
                <a:cs typeface="Roboto Light"/>
              </a:rPr>
              <a:t>4x 1GbE iSCSI</a:t>
            </a:r>
          </a:p>
          <a:p>
            <a:pPr>
              <a:lnSpc>
                <a:spcPts val="1000"/>
              </a:lnSpc>
            </a:pPr>
            <a:r>
              <a:rPr lang="en-US" sz="800" dirty="0" smtClean="0">
                <a:solidFill>
                  <a:schemeClr val="bg1"/>
                </a:solidFill>
                <a:effectLst/>
                <a:latin typeface="Roboto Light"/>
                <a:ea typeface="Open Sans Light" pitchFamily="34" charset="0"/>
                <a:cs typeface="Roboto Light"/>
              </a:rPr>
              <a:t>4x </a:t>
            </a:r>
            <a:r>
              <a:rPr lang="en-US" sz="800" dirty="0">
                <a:solidFill>
                  <a:schemeClr val="bg1"/>
                </a:solidFill>
                <a:effectLst/>
                <a:latin typeface="Roboto Light"/>
                <a:ea typeface="Open Sans Light" pitchFamily="34" charset="0"/>
                <a:cs typeface="Roboto Light"/>
              </a:rPr>
              <a:t>16Gb Fibre </a:t>
            </a:r>
            <a:r>
              <a:rPr lang="en-US" sz="800" dirty="0" smtClean="0">
                <a:solidFill>
                  <a:schemeClr val="bg1"/>
                </a:solidFill>
                <a:effectLst/>
                <a:latin typeface="Roboto Light"/>
                <a:ea typeface="Open Sans Light" pitchFamily="34" charset="0"/>
                <a:cs typeface="Roboto Light"/>
              </a:rPr>
              <a:t>Channel</a:t>
            </a:r>
          </a:p>
          <a:p>
            <a:pPr>
              <a:lnSpc>
                <a:spcPts val="1000"/>
              </a:lnSpc>
            </a:pPr>
            <a:r>
              <a:rPr lang="en-US" sz="800" dirty="0" smtClean="0">
                <a:solidFill>
                  <a:schemeClr val="bg1"/>
                </a:solidFill>
                <a:latin typeface="Roboto Light"/>
                <a:ea typeface="Open Sans Light" pitchFamily="34" charset="0"/>
                <a:cs typeface="Roboto Light"/>
              </a:rPr>
              <a:t>4x 12Gb SAS*</a:t>
            </a:r>
            <a:endParaRPr lang="en-US" sz="800" dirty="0" smtClean="0">
              <a:solidFill>
                <a:schemeClr val="bg1"/>
              </a:solidFill>
              <a:effectLst/>
              <a:latin typeface="Roboto Light"/>
              <a:ea typeface="Open Sans Light" pitchFamily="34" charset="0"/>
              <a:cs typeface="Roboto Light"/>
            </a:endParaRPr>
          </a:p>
          <a:p>
            <a:pPr>
              <a:lnSpc>
                <a:spcPts val="1000"/>
              </a:lnSpc>
            </a:pPr>
            <a:endParaRPr lang="en-US" sz="800" dirty="0" smtClean="0">
              <a:solidFill>
                <a:schemeClr val="bg1"/>
              </a:solidFill>
              <a:effectLst/>
              <a:latin typeface="Roboto Light"/>
              <a:ea typeface="Open Sans Light" pitchFamily="34" charset="0"/>
              <a:cs typeface="Roboto Light"/>
            </a:endParaRPr>
          </a:p>
          <a:p>
            <a:pPr>
              <a:lnSpc>
                <a:spcPts val="1100"/>
              </a:lnSpc>
            </a:pPr>
            <a:r>
              <a:rPr lang="en-US" sz="800" dirty="0" smtClean="0">
                <a:solidFill>
                  <a:schemeClr val="bg1"/>
                </a:solidFill>
                <a:effectLst/>
                <a:latin typeface="Roboto Light"/>
                <a:ea typeface="Open Sans Light" pitchFamily="34" charset="0"/>
                <a:cs typeface="Roboto Light"/>
              </a:rPr>
              <a:t>Enclosures:</a:t>
            </a:r>
            <a:endParaRPr lang="en-US" sz="800" dirty="0">
              <a:solidFill>
                <a:schemeClr val="bg1"/>
              </a:solidFill>
              <a:effectLst/>
              <a:latin typeface="Roboto Light"/>
              <a:ea typeface="Open Sans Light" pitchFamily="34" charset="0"/>
              <a:cs typeface="Roboto Light"/>
            </a:endParaRPr>
          </a:p>
          <a:p>
            <a:pPr>
              <a:lnSpc>
                <a:spcPts val="1000"/>
              </a:lnSpc>
            </a:pPr>
            <a:r>
              <a:rPr lang="en-US" sz="800" dirty="0" smtClean="0">
                <a:solidFill>
                  <a:schemeClr val="bg1"/>
                </a:solidFill>
                <a:effectLst/>
                <a:latin typeface="Roboto Light"/>
                <a:ea typeface="Open Sans Light" pitchFamily="34" charset="0"/>
                <a:cs typeface="Roboto Light"/>
              </a:rPr>
              <a:t>2U26, 2U12, 3U16, 4U24</a:t>
            </a:r>
            <a:endParaRPr lang="en-US" sz="800" dirty="0">
              <a:solidFill>
                <a:schemeClr val="bg1"/>
              </a:solidFill>
              <a:effectLst/>
              <a:latin typeface="Roboto Light"/>
              <a:ea typeface="Open Sans Light" pitchFamily="34" charset="0"/>
              <a:cs typeface="Roboto Light"/>
            </a:endParaRPr>
          </a:p>
        </p:txBody>
      </p:sp>
      <p:sp>
        <p:nvSpPr>
          <p:cNvPr id="401" name="TextBox 400"/>
          <p:cNvSpPr txBox="1"/>
          <p:nvPr/>
        </p:nvSpPr>
        <p:spPr>
          <a:xfrm>
            <a:off x="5038613" y="1664689"/>
            <a:ext cx="1449115" cy="1549142"/>
          </a:xfrm>
          <a:prstGeom prst="rect">
            <a:avLst/>
          </a:prstGeom>
          <a:noFill/>
          <a:ln>
            <a:noFill/>
          </a:ln>
        </p:spPr>
        <p:txBody>
          <a:bodyPr wrap="none" lIns="0" tIns="0" rIns="0" bIns="0" rtlCol="0">
            <a:spAutoFit/>
          </a:bodyPr>
          <a:lstStyle/>
          <a:p>
            <a:pPr>
              <a:lnSpc>
                <a:spcPts val="1100"/>
              </a:lnSpc>
            </a:pPr>
            <a:r>
              <a:rPr lang="en-US" sz="800" dirty="0" smtClean="0">
                <a:solidFill>
                  <a:srgbClr val="FFFFFF"/>
                </a:solidFill>
                <a:latin typeface="Roboto Light"/>
                <a:ea typeface="Open Sans Light" pitchFamily="34" charset="0"/>
                <a:cs typeface="Roboto Light"/>
              </a:rPr>
              <a:t>Host Connections Per Controller</a:t>
            </a:r>
          </a:p>
          <a:p>
            <a:pPr>
              <a:lnSpc>
                <a:spcPts val="1000"/>
              </a:lnSpc>
            </a:pPr>
            <a:r>
              <a:rPr lang="en-US" sz="800" dirty="0" smtClean="0">
                <a:solidFill>
                  <a:srgbClr val="FFFFFF"/>
                </a:solidFill>
                <a:latin typeface="Roboto Light"/>
                <a:ea typeface="Open Sans Light" pitchFamily="34" charset="0"/>
                <a:cs typeface="Roboto Light"/>
              </a:rPr>
              <a:t>Default:</a:t>
            </a:r>
          </a:p>
          <a:p>
            <a:pPr>
              <a:lnSpc>
                <a:spcPts val="1000"/>
              </a:lnSpc>
            </a:pPr>
            <a:r>
              <a:rPr lang="en-US" sz="800" dirty="0" smtClean="0">
                <a:solidFill>
                  <a:srgbClr val="FFFFFF"/>
                </a:solidFill>
                <a:latin typeface="Roboto Light"/>
                <a:ea typeface="Open Sans Light" pitchFamily="34" charset="0"/>
                <a:cs typeface="Roboto Light"/>
              </a:rPr>
              <a:t>2x 10GbE </a:t>
            </a:r>
            <a:r>
              <a:rPr lang="en-US" sz="800" dirty="0">
                <a:solidFill>
                  <a:srgbClr val="FFFFFF"/>
                </a:solidFill>
                <a:latin typeface="Roboto Light"/>
                <a:ea typeface="Open Sans Light" pitchFamily="34" charset="0"/>
                <a:cs typeface="Roboto Light"/>
              </a:rPr>
              <a:t>iSCSI </a:t>
            </a:r>
            <a:r>
              <a:rPr lang="en-US" sz="800" dirty="0" smtClean="0">
                <a:solidFill>
                  <a:srgbClr val="FFFFFF"/>
                </a:solidFill>
                <a:latin typeface="Roboto Light"/>
                <a:ea typeface="Open Sans Light" pitchFamily="34" charset="0"/>
                <a:cs typeface="Roboto Light"/>
              </a:rPr>
              <a:t>(BASE-</a:t>
            </a:r>
            <a:r>
              <a:rPr lang="en-US" sz="800" dirty="0">
                <a:solidFill>
                  <a:srgbClr val="FFFFFF"/>
                </a:solidFill>
                <a:latin typeface="Roboto Light"/>
                <a:ea typeface="Open Sans Light" pitchFamily="34" charset="0"/>
                <a:cs typeface="Roboto Light"/>
              </a:rPr>
              <a:t>T)</a:t>
            </a:r>
          </a:p>
          <a:p>
            <a:pPr>
              <a:lnSpc>
                <a:spcPts val="10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smtClean="0">
                <a:solidFill>
                  <a:srgbClr val="FFFFFF"/>
                </a:solidFill>
                <a:latin typeface="Roboto Light"/>
                <a:ea typeface="Open Sans Light" pitchFamily="34" charset="0"/>
                <a:cs typeface="Roboto Light"/>
              </a:rPr>
              <a:t>Dual Host Card Options:</a:t>
            </a:r>
          </a:p>
          <a:p>
            <a:pPr>
              <a:lnSpc>
                <a:spcPts val="1000"/>
              </a:lnSpc>
            </a:pPr>
            <a:r>
              <a:rPr lang="en-US" sz="800" dirty="0" smtClean="0">
                <a:solidFill>
                  <a:srgbClr val="FFFFFF"/>
                </a:solidFill>
                <a:latin typeface="Roboto Light"/>
                <a:ea typeface="Open Sans Light" pitchFamily="34" charset="0"/>
                <a:cs typeface="Roboto Light"/>
              </a:rPr>
              <a:t>4x 10GbE </a:t>
            </a:r>
            <a:r>
              <a:rPr lang="en-US" sz="800" dirty="0">
                <a:solidFill>
                  <a:srgbClr val="FFFFFF"/>
                </a:solidFill>
                <a:latin typeface="Roboto Light"/>
                <a:ea typeface="Open Sans Light" pitchFamily="34" charset="0"/>
                <a:cs typeface="Roboto Light"/>
              </a:rPr>
              <a:t>iSCSI (SFP+</a:t>
            </a:r>
            <a:r>
              <a:rPr lang="en-US" sz="800" dirty="0" smtClean="0">
                <a:solidFill>
                  <a:srgbClr val="FFFFFF"/>
                </a:solidFill>
                <a:latin typeface="Roboto Light"/>
                <a:ea typeface="Open Sans Light" pitchFamily="34" charset="0"/>
                <a:cs typeface="Roboto Light"/>
              </a:rPr>
              <a:t>)</a:t>
            </a:r>
          </a:p>
          <a:p>
            <a:pPr>
              <a:lnSpc>
                <a:spcPts val="1000"/>
              </a:lnSpc>
            </a:pPr>
            <a:r>
              <a:rPr lang="en-US" sz="800" dirty="0" smtClean="0">
                <a:solidFill>
                  <a:srgbClr val="FFFFFF"/>
                </a:solidFill>
                <a:latin typeface="Roboto Light"/>
                <a:ea typeface="Open Sans Light" pitchFamily="34" charset="0"/>
                <a:cs typeface="Roboto Light"/>
              </a:rPr>
              <a:t>4x 1GbE iSCSI</a:t>
            </a:r>
          </a:p>
          <a:p>
            <a:pPr>
              <a:lnSpc>
                <a:spcPts val="1000"/>
              </a:lnSpc>
            </a:pPr>
            <a:r>
              <a:rPr lang="en-US" sz="800" dirty="0" smtClean="0">
                <a:solidFill>
                  <a:srgbClr val="FFFFFF"/>
                </a:solidFill>
                <a:latin typeface="Roboto Light"/>
                <a:ea typeface="Open Sans Light" pitchFamily="34" charset="0"/>
                <a:cs typeface="Roboto Light"/>
              </a:rPr>
              <a:t>4x </a:t>
            </a:r>
            <a:r>
              <a:rPr lang="en-US" sz="800" dirty="0">
                <a:solidFill>
                  <a:srgbClr val="FFFFFF"/>
                </a:solidFill>
                <a:latin typeface="Roboto Light"/>
                <a:ea typeface="Open Sans Light" pitchFamily="34" charset="0"/>
                <a:cs typeface="Roboto Light"/>
              </a:rPr>
              <a:t>16Gb Fibre </a:t>
            </a:r>
            <a:r>
              <a:rPr lang="en-US" sz="800" dirty="0" smtClean="0">
                <a:solidFill>
                  <a:srgbClr val="FFFFFF"/>
                </a:solidFill>
                <a:latin typeface="Roboto Light"/>
                <a:ea typeface="Open Sans Light" pitchFamily="34" charset="0"/>
                <a:cs typeface="Roboto Light"/>
              </a:rPr>
              <a:t>Channel</a:t>
            </a:r>
          </a:p>
          <a:p>
            <a:pPr>
              <a:lnSpc>
                <a:spcPts val="1000"/>
              </a:lnSpc>
            </a:pPr>
            <a:r>
              <a:rPr lang="nb-NO" sz="800" dirty="0">
                <a:solidFill>
                  <a:srgbClr val="FFFFFF"/>
                </a:solidFill>
                <a:latin typeface="Roboto Light"/>
                <a:ea typeface="Open Sans Light" pitchFamily="34" charset="0"/>
                <a:cs typeface="Roboto Light"/>
              </a:rPr>
              <a:t>4x 12Gb SAS</a:t>
            </a:r>
            <a:r>
              <a:rPr lang="nb-NO" sz="800" dirty="0" smtClean="0">
                <a:solidFill>
                  <a:srgbClr val="FFFFFF"/>
                </a:solidFill>
                <a:latin typeface="Roboto Light"/>
                <a:ea typeface="Open Sans Light" pitchFamily="34" charset="0"/>
                <a:cs typeface="Roboto Light"/>
              </a:rPr>
              <a:t>*</a:t>
            </a:r>
            <a:endParaRPr lang="en-US" sz="800" dirty="0" smtClean="0">
              <a:solidFill>
                <a:srgbClr val="FFFFFF"/>
              </a:solidFill>
              <a:latin typeface="Roboto Light"/>
              <a:ea typeface="Open Sans Light" pitchFamily="34" charset="0"/>
              <a:cs typeface="Roboto Light"/>
            </a:endParaRPr>
          </a:p>
          <a:p>
            <a:pPr>
              <a:lnSpc>
                <a:spcPts val="11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a:solidFill>
                  <a:srgbClr val="FFFFFF"/>
                </a:solidFill>
                <a:latin typeface="Roboto Light"/>
                <a:ea typeface="Open Sans Light" pitchFamily="34" charset="0"/>
                <a:cs typeface="Roboto Light"/>
              </a:rPr>
              <a:t>Enclosures</a:t>
            </a:r>
            <a:r>
              <a:rPr lang="en-US" sz="800" dirty="0" smtClean="0">
                <a:solidFill>
                  <a:srgbClr val="FFFFFF"/>
                </a:solidFill>
                <a:latin typeface="Roboto Light"/>
                <a:ea typeface="Open Sans Light" pitchFamily="34" charset="0"/>
                <a:cs typeface="Roboto Light"/>
              </a:rPr>
              <a:t>:</a:t>
            </a:r>
            <a:endParaRPr lang="en-US" sz="800" dirty="0">
              <a:solidFill>
                <a:srgbClr val="FFFFFF"/>
              </a:solidFill>
              <a:latin typeface="Roboto Light"/>
              <a:ea typeface="Open Sans Light" pitchFamily="34" charset="0"/>
              <a:cs typeface="Roboto Light"/>
            </a:endParaRPr>
          </a:p>
          <a:p>
            <a:pPr>
              <a:lnSpc>
                <a:spcPts val="1000"/>
              </a:lnSpc>
            </a:pPr>
            <a:r>
              <a:rPr lang="en-US" sz="800" dirty="0">
                <a:solidFill>
                  <a:srgbClr val="FFFFFF"/>
                </a:solidFill>
                <a:latin typeface="Roboto Light"/>
                <a:ea typeface="Open Sans Light" pitchFamily="34" charset="0"/>
                <a:cs typeface="Roboto Light"/>
              </a:rPr>
              <a:t>2U26, </a:t>
            </a:r>
            <a:r>
              <a:rPr lang="en-US" sz="800" dirty="0" smtClean="0">
                <a:solidFill>
                  <a:srgbClr val="FFFFFF"/>
                </a:solidFill>
                <a:latin typeface="Roboto Light"/>
                <a:ea typeface="Open Sans Light" pitchFamily="34" charset="0"/>
                <a:cs typeface="Roboto Light"/>
              </a:rPr>
              <a:t>2U12, </a:t>
            </a:r>
            <a:r>
              <a:rPr lang="en-US" sz="800" dirty="0">
                <a:solidFill>
                  <a:srgbClr val="FFFFFF"/>
                </a:solidFill>
                <a:latin typeface="Roboto Light"/>
                <a:ea typeface="Open Sans Light" pitchFamily="34" charset="0"/>
                <a:cs typeface="Roboto Light"/>
              </a:rPr>
              <a:t>3U16, </a:t>
            </a:r>
            <a:r>
              <a:rPr lang="en-US" sz="800" dirty="0" smtClean="0">
                <a:solidFill>
                  <a:srgbClr val="FFFFFF"/>
                </a:solidFill>
                <a:latin typeface="Roboto Light"/>
                <a:ea typeface="Open Sans Light" pitchFamily="34" charset="0"/>
                <a:cs typeface="Roboto Light"/>
              </a:rPr>
              <a:t>4U24</a:t>
            </a:r>
            <a:endParaRPr lang="en-US" sz="800" dirty="0">
              <a:solidFill>
                <a:srgbClr val="FFFFFF"/>
              </a:solidFill>
              <a:latin typeface="Roboto Light"/>
              <a:ea typeface="Open Sans Light" pitchFamily="34" charset="0"/>
              <a:cs typeface="Roboto Light"/>
            </a:endParaRPr>
          </a:p>
        </p:txBody>
      </p:sp>
      <p:sp>
        <p:nvSpPr>
          <p:cNvPr id="402" name="TextBox 401"/>
          <p:cNvSpPr txBox="1"/>
          <p:nvPr/>
        </p:nvSpPr>
        <p:spPr>
          <a:xfrm>
            <a:off x="7394256" y="3299466"/>
            <a:ext cx="1449115" cy="1549142"/>
          </a:xfrm>
          <a:prstGeom prst="rect">
            <a:avLst/>
          </a:prstGeom>
          <a:noFill/>
          <a:ln>
            <a:noFill/>
          </a:ln>
        </p:spPr>
        <p:txBody>
          <a:bodyPr wrap="none" lIns="0" tIns="0" rIns="0" bIns="0" rtlCol="0">
            <a:spAutoFit/>
          </a:bodyPr>
          <a:lstStyle/>
          <a:p>
            <a:pPr>
              <a:lnSpc>
                <a:spcPts val="1100"/>
              </a:lnSpc>
            </a:pPr>
            <a:r>
              <a:rPr lang="en-US" sz="800" dirty="0" smtClean="0">
                <a:solidFill>
                  <a:srgbClr val="FFFFFF"/>
                </a:solidFill>
                <a:latin typeface="Roboto Light"/>
                <a:ea typeface="Open Sans Light" pitchFamily="34" charset="0"/>
                <a:cs typeface="Roboto Light"/>
              </a:rPr>
              <a:t>Host </a:t>
            </a:r>
            <a:r>
              <a:rPr lang="en-US" sz="800" dirty="0">
                <a:solidFill>
                  <a:srgbClr val="FFFFFF"/>
                </a:solidFill>
                <a:latin typeface="Roboto Light"/>
                <a:ea typeface="Open Sans Light" pitchFamily="34" charset="0"/>
                <a:cs typeface="Roboto Light"/>
              </a:rPr>
              <a:t>Connections Per Controller</a:t>
            </a:r>
            <a:endParaRPr lang="en-US" sz="800" dirty="0" smtClean="0">
              <a:solidFill>
                <a:srgbClr val="FFFFFF"/>
              </a:solidFill>
              <a:latin typeface="Roboto Light"/>
              <a:ea typeface="Open Sans Light" pitchFamily="34" charset="0"/>
              <a:cs typeface="Roboto Light"/>
            </a:endParaRPr>
          </a:p>
          <a:p>
            <a:pPr>
              <a:lnSpc>
                <a:spcPts val="1000"/>
              </a:lnSpc>
            </a:pPr>
            <a:r>
              <a:rPr lang="en-US" sz="800" dirty="0" smtClean="0">
                <a:solidFill>
                  <a:srgbClr val="FFFFFF"/>
                </a:solidFill>
                <a:latin typeface="Roboto Light"/>
                <a:ea typeface="Open Sans Light" pitchFamily="34" charset="0"/>
                <a:cs typeface="Roboto Light"/>
              </a:rPr>
              <a:t>Default:</a:t>
            </a:r>
          </a:p>
          <a:p>
            <a:pPr>
              <a:lnSpc>
                <a:spcPts val="1000"/>
              </a:lnSpc>
            </a:pPr>
            <a:r>
              <a:rPr lang="en-US" sz="800" dirty="0" smtClean="0">
                <a:solidFill>
                  <a:srgbClr val="FFFFFF"/>
                </a:solidFill>
                <a:latin typeface="Roboto Light"/>
                <a:ea typeface="Open Sans Light" pitchFamily="34" charset="0"/>
                <a:cs typeface="Roboto Light"/>
              </a:rPr>
              <a:t>2x 10GbE iSCSI (BASE-T)</a:t>
            </a:r>
          </a:p>
          <a:p>
            <a:pPr>
              <a:lnSpc>
                <a:spcPts val="10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smtClean="0">
                <a:solidFill>
                  <a:srgbClr val="FFFFFF"/>
                </a:solidFill>
                <a:latin typeface="Roboto Light"/>
                <a:ea typeface="Open Sans Light" pitchFamily="34" charset="0"/>
                <a:cs typeface="Roboto Light"/>
              </a:rPr>
              <a:t>Dual Host Card Options:</a:t>
            </a:r>
          </a:p>
          <a:p>
            <a:pPr>
              <a:lnSpc>
                <a:spcPts val="1000"/>
              </a:lnSpc>
            </a:pPr>
            <a:r>
              <a:rPr lang="en-US" sz="800" dirty="0" smtClean="0">
                <a:solidFill>
                  <a:srgbClr val="FFFFFF"/>
                </a:solidFill>
                <a:latin typeface="Roboto Light"/>
                <a:ea typeface="Open Sans Light" pitchFamily="34" charset="0"/>
                <a:cs typeface="Roboto Light"/>
              </a:rPr>
              <a:t>4x 10GbE iSCSI (SFP+)</a:t>
            </a:r>
          </a:p>
          <a:p>
            <a:pPr>
              <a:lnSpc>
                <a:spcPts val="1000"/>
              </a:lnSpc>
            </a:pPr>
            <a:r>
              <a:rPr lang="en-US" sz="800" dirty="0" smtClean="0">
                <a:solidFill>
                  <a:srgbClr val="FFFFFF"/>
                </a:solidFill>
                <a:latin typeface="Roboto Light"/>
                <a:ea typeface="Open Sans Light" pitchFamily="34" charset="0"/>
                <a:cs typeface="Roboto Light"/>
              </a:rPr>
              <a:t>4x 1GbE iSCSI</a:t>
            </a:r>
          </a:p>
          <a:p>
            <a:pPr>
              <a:lnSpc>
                <a:spcPts val="1000"/>
              </a:lnSpc>
            </a:pPr>
            <a:r>
              <a:rPr lang="en-US" sz="800" dirty="0" smtClean="0">
                <a:solidFill>
                  <a:srgbClr val="FFFFFF"/>
                </a:solidFill>
                <a:latin typeface="Roboto Light"/>
                <a:ea typeface="Open Sans Light" pitchFamily="34" charset="0"/>
                <a:cs typeface="Roboto Light"/>
              </a:rPr>
              <a:t>4x 16Gb Fibre Channel</a:t>
            </a:r>
          </a:p>
          <a:p>
            <a:pPr>
              <a:lnSpc>
                <a:spcPts val="1000"/>
              </a:lnSpc>
            </a:pPr>
            <a:r>
              <a:rPr lang="nb-NO" sz="800" dirty="0">
                <a:solidFill>
                  <a:srgbClr val="FFFFFF"/>
                </a:solidFill>
                <a:latin typeface="Roboto Light"/>
                <a:ea typeface="Open Sans Light" pitchFamily="34" charset="0"/>
                <a:cs typeface="Roboto Light"/>
              </a:rPr>
              <a:t>4x 12Gb SAS</a:t>
            </a:r>
            <a:r>
              <a:rPr lang="nb-NO" sz="800" dirty="0" smtClean="0">
                <a:solidFill>
                  <a:srgbClr val="FFFFFF"/>
                </a:solidFill>
                <a:latin typeface="Roboto Light"/>
                <a:ea typeface="Open Sans Light" pitchFamily="34" charset="0"/>
                <a:cs typeface="Roboto Light"/>
              </a:rPr>
              <a:t>*</a:t>
            </a:r>
            <a:endParaRPr lang="en-US" sz="800" dirty="0" smtClean="0">
              <a:solidFill>
                <a:srgbClr val="FFFFFF"/>
              </a:solidFill>
              <a:latin typeface="Roboto Light"/>
              <a:ea typeface="Open Sans Light" pitchFamily="34" charset="0"/>
              <a:cs typeface="Roboto Light"/>
            </a:endParaRPr>
          </a:p>
          <a:p>
            <a:pPr>
              <a:lnSpc>
                <a:spcPts val="1100"/>
              </a:lnSpc>
            </a:pPr>
            <a:endParaRPr lang="en-US" sz="800" dirty="0" smtClean="0">
              <a:solidFill>
                <a:srgbClr val="FFFFFF"/>
              </a:solidFill>
              <a:latin typeface="Roboto Light"/>
              <a:ea typeface="Open Sans Light" pitchFamily="34" charset="0"/>
              <a:cs typeface="Roboto Light"/>
            </a:endParaRPr>
          </a:p>
          <a:p>
            <a:pPr>
              <a:lnSpc>
                <a:spcPts val="1100"/>
              </a:lnSpc>
            </a:pPr>
            <a:r>
              <a:rPr lang="en-US" sz="800" dirty="0">
                <a:solidFill>
                  <a:srgbClr val="FFFFFF"/>
                </a:solidFill>
                <a:latin typeface="Roboto Light"/>
                <a:ea typeface="Open Sans Light" pitchFamily="34" charset="0"/>
                <a:cs typeface="Roboto Light"/>
              </a:rPr>
              <a:t>Enclosures</a:t>
            </a:r>
            <a:r>
              <a:rPr lang="en-US" sz="800" dirty="0" smtClean="0">
                <a:solidFill>
                  <a:srgbClr val="FFFFFF"/>
                </a:solidFill>
                <a:latin typeface="Roboto Light"/>
                <a:ea typeface="Open Sans Light" pitchFamily="34" charset="0"/>
                <a:cs typeface="Roboto Light"/>
              </a:rPr>
              <a:t>:</a:t>
            </a:r>
            <a:endParaRPr lang="en-US" sz="800" dirty="0">
              <a:solidFill>
                <a:srgbClr val="FFFFFF"/>
              </a:solidFill>
              <a:latin typeface="Roboto Light"/>
              <a:ea typeface="Open Sans Light" pitchFamily="34" charset="0"/>
              <a:cs typeface="Roboto Light"/>
            </a:endParaRPr>
          </a:p>
          <a:p>
            <a:pPr>
              <a:lnSpc>
                <a:spcPts val="1000"/>
              </a:lnSpc>
            </a:pPr>
            <a:r>
              <a:rPr lang="en-US" sz="800" dirty="0">
                <a:solidFill>
                  <a:srgbClr val="FFFFFF"/>
                </a:solidFill>
                <a:latin typeface="Roboto Light"/>
                <a:ea typeface="Open Sans Light" pitchFamily="34" charset="0"/>
                <a:cs typeface="Roboto Light"/>
              </a:rPr>
              <a:t>2U26, 2U12, 3U16, </a:t>
            </a:r>
            <a:r>
              <a:rPr lang="en-US" sz="800" dirty="0" smtClean="0">
                <a:solidFill>
                  <a:srgbClr val="FFFFFF"/>
                </a:solidFill>
                <a:latin typeface="Roboto Light"/>
                <a:ea typeface="Open Sans Light" pitchFamily="34" charset="0"/>
                <a:cs typeface="Roboto Light"/>
              </a:rPr>
              <a:t>4U24</a:t>
            </a:r>
            <a:endParaRPr lang="en-US" sz="800" dirty="0">
              <a:solidFill>
                <a:srgbClr val="FFFFFF"/>
              </a:solidFill>
              <a:latin typeface="Roboto Light"/>
              <a:ea typeface="Open Sans Light" pitchFamily="34" charset="0"/>
              <a:cs typeface="Roboto Light"/>
            </a:endParaRPr>
          </a:p>
        </p:txBody>
      </p:sp>
      <p:cxnSp>
        <p:nvCxnSpPr>
          <p:cNvPr id="397" name="Straight Connector 396"/>
          <p:cNvCxnSpPr>
            <a:stCxn id="674" idx="1"/>
            <a:endCxn id="396" idx="1"/>
          </p:cNvCxnSpPr>
          <p:nvPr/>
        </p:nvCxnSpPr>
        <p:spPr>
          <a:xfrm flipH="1">
            <a:off x="6081367" y="4833689"/>
            <a:ext cx="9041" cy="219495"/>
          </a:xfrm>
          <a:prstGeom prst="line">
            <a:avLst/>
          </a:prstGeom>
          <a:ln w="6350"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316" name="Group 315"/>
          <p:cNvGrpSpPr/>
          <p:nvPr/>
        </p:nvGrpSpPr>
        <p:grpSpPr>
          <a:xfrm>
            <a:off x="3711714" y="169845"/>
            <a:ext cx="1284396" cy="1432157"/>
            <a:chOff x="617925" y="1062335"/>
            <a:chExt cx="1284396" cy="1432157"/>
          </a:xfrm>
        </p:grpSpPr>
        <p:grpSp>
          <p:nvGrpSpPr>
            <p:cNvPr id="389" name="Group 388"/>
            <p:cNvGrpSpPr/>
            <p:nvPr/>
          </p:nvGrpSpPr>
          <p:grpSpPr>
            <a:xfrm>
              <a:off x="619035" y="1645549"/>
              <a:ext cx="1283286" cy="333090"/>
              <a:chOff x="4144594" y="341869"/>
              <a:chExt cx="2361095" cy="612847"/>
            </a:xfrm>
            <a:solidFill>
              <a:schemeClr val="accent2"/>
            </a:solidFill>
          </p:grpSpPr>
          <p:sp>
            <p:nvSpPr>
              <p:cNvPr id="507" name="Rounded Rectangle 506"/>
              <p:cNvSpPr/>
              <p:nvPr/>
            </p:nvSpPr>
            <p:spPr>
              <a:xfrm>
                <a:off x="4144594" y="341869"/>
                <a:ext cx="2361095" cy="612847"/>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08" name="Rounded Rectangle 507"/>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9" name="Rounded Rectangle 508"/>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0" name="Rounded Rectangle 509"/>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1" name="Rounded Rectangle 510"/>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2" name="Rounded Rectangle 511"/>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3" name="Rounded Rectangle 512"/>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4" name="Rounded Rectangle 513"/>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5" name="Rounded Rectangle 514"/>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6" name="Rounded Rectangle 515"/>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7" name="Rounded Rectangle 516"/>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8" name="Rounded Rectangle 517"/>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19" name="Rounded Rectangle 518"/>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0" name="Rounded Rectangle 519"/>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1" name="Rounded Rectangle 520"/>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2" name="Rounded Rectangle 521"/>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23" name="Rounded Rectangle 522"/>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0" name="Group 389"/>
            <p:cNvGrpSpPr/>
            <p:nvPr/>
          </p:nvGrpSpPr>
          <p:grpSpPr>
            <a:xfrm>
              <a:off x="617925" y="2013129"/>
              <a:ext cx="1283286" cy="481363"/>
              <a:chOff x="5014101" y="2726793"/>
              <a:chExt cx="2361095" cy="885651"/>
            </a:xfrm>
            <a:solidFill>
              <a:schemeClr val="accent2"/>
            </a:solidFill>
          </p:grpSpPr>
          <p:sp>
            <p:nvSpPr>
              <p:cNvPr id="482" name="Rounded Rectangle 481"/>
              <p:cNvSpPr/>
              <p:nvPr/>
            </p:nvSpPr>
            <p:spPr>
              <a:xfrm>
                <a:off x="5014101" y="2726793"/>
                <a:ext cx="2361095" cy="885651"/>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483" name="Rounded Rectangle 482"/>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4" name="Rounded Rectangle 483"/>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5" name="Rounded Rectangle 484"/>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6" name="Rounded Rectangle 485"/>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7" name="Rounded Rectangle 486"/>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8" name="Rounded Rectangle 487"/>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9" name="Rounded Rectangle 488"/>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0" name="Rounded Rectangle 489"/>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1" name="Rounded Rectangle 490"/>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2" name="Rounded Rectangle 491"/>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3" name="Rounded Rectangle 492"/>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4" name="Rounded Rectangle 493"/>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5" name="Rounded Rectangle 494"/>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6" name="Rounded Rectangle 495"/>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7" name="Rounded Rectangle 496"/>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8" name="Rounded Rectangle 497"/>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99" name="Rounded Rectangle 498"/>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0" name="Rounded Rectangle 499"/>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1" name="Rounded Rectangle 500"/>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2" name="Rounded Rectangle 501"/>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3" name="Rounded Rectangle 502"/>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4" name="Rounded Rectangle 503"/>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5" name="Rounded Rectangle 504"/>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06" name="Rounded Rectangle 505"/>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1" name="Group 390"/>
            <p:cNvGrpSpPr>
              <a:grpSpLocks noChangeAspect="1"/>
            </p:cNvGrpSpPr>
            <p:nvPr/>
          </p:nvGrpSpPr>
          <p:grpSpPr>
            <a:xfrm>
              <a:off x="619135" y="1062335"/>
              <a:ext cx="1281600" cy="268066"/>
              <a:chOff x="619135" y="781427"/>
              <a:chExt cx="2635240" cy="551201"/>
            </a:xfrm>
          </p:grpSpPr>
          <p:sp>
            <p:nvSpPr>
              <p:cNvPr id="455" name="Rounded Rectangle 454"/>
              <p:cNvSpPr/>
              <p:nvPr/>
            </p:nvSpPr>
            <p:spPr>
              <a:xfrm>
                <a:off x="619135" y="781427"/>
                <a:ext cx="2635240" cy="551201"/>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456" name="Rounded Rectangle 455"/>
              <p:cNvSpPr/>
              <p:nvPr/>
            </p:nvSpPr>
            <p:spPr>
              <a:xfrm>
                <a:off x="69549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7" name="Rounded Rectangle 456"/>
              <p:cNvSpPr/>
              <p:nvPr/>
            </p:nvSpPr>
            <p:spPr>
              <a:xfrm>
                <a:off x="791168"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8" name="Rounded Rectangle 457"/>
              <p:cNvSpPr/>
              <p:nvPr/>
            </p:nvSpPr>
            <p:spPr>
              <a:xfrm>
                <a:off x="89039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9" name="Rounded Rectangle 458"/>
              <p:cNvSpPr/>
              <p:nvPr/>
            </p:nvSpPr>
            <p:spPr>
              <a:xfrm>
                <a:off x="986068"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0" name="Rounded Rectangle 459"/>
              <p:cNvSpPr/>
              <p:nvPr/>
            </p:nvSpPr>
            <p:spPr>
              <a:xfrm>
                <a:off x="108529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1" name="Rounded Rectangle 460"/>
              <p:cNvSpPr/>
              <p:nvPr/>
            </p:nvSpPr>
            <p:spPr>
              <a:xfrm>
                <a:off x="118096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2" name="Rounded Rectangle 461"/>
              <p:cNvSpPr/>
              <p:nvPr/>
            </p:nvSpPr>
            <p:spPr>
              <a:xfrm>
                <a:off x="128019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3" name="Rounded Rectangle 462"/>
              <p:cNvSpPr/>
              <p:nvPr/>
            </p:nvSpPr>
            <p:spPr>
              <a:xfrm>
                <a:off x="137587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4" name="Rounded Rectangle 463"/>
              <p:cNvSpPr/>
              <p:nvPr/>
            </p:nvSpPr>
            <p:spPr>
              <a:xfrm>
                <a:off x="147509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5" name="Rounded Rectangle 464"/>
              <p:cNvSpPr/>
              <p:nvPr/>
            </p:nvSpPr>
            <p:spPr>
              <a:xfrm>
                <a:off x="157077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6" name="Rounded Rectangle 465"/>
              <p:cNvSpPr/>
              <p:nvPr/>
            </p:nvSpPr>
            <p:spPr>
              <a:xfrm>
                <a:off x="1669994"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7" name="Rounded Rectangle 466"/>
              <p:cNvSpPr/>
              <p:nvPr/>
            </p:nvSpPr>
            <p:spPr>
              <a:xfrm>
                <a:off x="176567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8" name="Rounded Rectangle 467"/>
              <p:cNvSpPr/>
              <p:nvPr/>
            </p:nvSpPr>
            <p:spPr>
              <a:xfrm>
                <a:off x="1864894"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69" name="Rounded Rectangle 468"/>
              <p:cNvSpPr/>
              <p:nvPr/>
            </p:nvSpPr>
            <p:spPr>
              <a:xfrm>
                <a:off x="196057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0" name="Rounded Rectangle 469"/>
              <p:cNvSpPr/>
              <p:nvPr/>
            </p:nvSpPr>
            <p:spPr>
              <a:xfrm>
                <a:off x="2059795"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1" name="Rounded Rectangle 470"/>
              <p:cNvSpPr/>
              <p:nvPr/>
            </p:nvSpPr>
            <p:spPr>
              <a:xfrm>
                <a:off x="215547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2" name="Rounded Rectangle 471"/>
              <p:cNvSpPr/>
              <p:nvPr/>
            </p:nvSpPr>
            <p:spPr>
              <a:xfrm>
                <a:off x="225115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3" name="Rounded Rectangle 472"/>
              <p:cNvSpPr/>
              <p:nvPr/>
            </p:nvSpPr>
            <p:spPr>
              <a:xfrm>
                <a:off x="2346830"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4" name="Rounded Rectangle 473"/>
              <p:cNvSpPr/>
              <p:nvPr/>
            </p:nvSpPr>
            <p:spPr>
              <a:xfrm>
                <a:off x="244605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5" name="Rounded Rectangle 474"/>
              <p:cNvSpPr/>
              <p:nvPr/>
            </p:nvSpPr>
            <p:spPr>
              <a:xfrm>
                <a:off x="2541731"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6" name="Rounded Rectangle 475"/>
              <p:cNvSpPr/>
              <p:nvPr/>
            </p:nvSpPr>
            <p:spPr>
              <a:xfrm>
                <a:off x="264095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7" name="Rounded Rectangle 476"/>
              <p:cNvSpPr/>
              <p:nvPr/>
            </p:nvSpPr>
            <p:spPr>
              <a:xfrm>
                <a:off x="273663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8" name="Rounded Rectangle 477"/>
              <p:cNvSpPr/>
              <p:nvPr/>
            </p:nvSpPr>
            <p:spPr>
              <a:xfrm>
                <a:off x="2835853"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79" name="Rounded Rectangle 478"/>
              <p:cNvSpPr/>
              <p:nvPr/>
            </p:nvSpPr>
            <p:spPr>
              <a:xfrm>
                <a:off x="2931532"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0" name="Rounded Rectangle 479"/>
              <p:cNvSpPr/>
              <p:nvPr/>
            </p:nvSpPr>
            <p:spPr>
              <a:xfrm>
                <a:off x="302720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81" name="Rounded Rectangle 480"/>
              <p:cNvSpPr/>
              <p:nvPr/>
            </p:nvSpPr>
            <p:spPr>
              <a:xfrm>
                <a:off x="3122889" y="825187"/>
                <a:ext cx="72000" cy="465003"/>
              </a:xfrm>
              <a:prstGeom prst="round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92" name="Group 391"/>
            <p:cNvGrpSpPr/>
            <p:nvPr/>
          </p:nvGrpSpPr>
          <p:grpSpPr>
            <a:xfrm>
              <a:off x="618988" y="1361607"/>
              <a:ext cx="1283286" cy="255275"/>
              <a:chOff x="1669839" y="3799200"/>
              <a:chExt cx="1283286" cy="255275"/>
            </a:xfrm>
            <a:solidFill>
              <a:schemeClr val="accent2"/>
            </a:solidFill>
          </p:grpSpPr>
          <p:sp>
            <p:nvSpPr>
              <p:cNvPr id="393" name="Rounded Rectangle 392"/>
              <p:cNvSpPr/>
              <p:nvPr/>
            </p:nvSpPr>
            <p:spPr>
              <a:xfrm>
                <a:off x="1669839" y="3799200"/>
                <a:ext cx="1283286" cy="255275"/>
              </a:xfrm>
              <a:prstGeom prst="roundRect">
                <a:avLst>
                  <a:gd name="adj" fmla="val 5174"/>
                </a:avLst>
              </a:prstGeom>
              <a:solidFill>
                <a:schemeClr val="accent2">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398" name="Rounded Rectangle 397"/>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399" name="Rounded Rectangle 398"/>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03" name="Rounded Rectangle 402"/>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6" name="Rounded Rectangle 445"/>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7" name="Rounded Rectangle 446"/>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8" name="Rounded Rectangle 447"/>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49" name="Rounded Rectangle 448"/>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0" name="Rounded Rectangle 449"/>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1" name="Rounded Rectangle 450"/>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2" name="Rounded Rectangle 451"/>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3" name="Rounded Rectangle 452"/>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454" name="Rounded Rectangle 453"/>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524" name="Group 523"/>
          <p:cNvGrpSpPr/>
          <p:nvPr/>
        </p:nvGrpSpPr>
        <p:grpSpPr>
          <a:xfrm>
            <a:off x="3712122" y="1819972"/>
            <a:ext cx="1284396" cy="1432157"/>
            <a:chOff x="1946038" y="1057562"/>
            <a:chExt cx="1284396" cy="1432157"/>
          </a:xfrm>
        </p:grpSpPr>
        <p:grpSp>
          <p:nvGrpSpPr>
            <p:cNvPr id="525" name="Group 524"/>
            <p:cNvGrpSpPr/>
            <p:nvPr/>
          </p:nvGrpSpPr>
          <p:grpSpPr>
            <a:xfrm>
              <a:off x="1947148" y="1640776"/>
              <a:ext cx="1283286" cy="333090"/>
              <a:chOff x="4144594" y="341869"/>
              <a:chExt cx="2361095" cy="612847"/>
            </a:xfrm>
            <a:solidFill>
              <a:srgbClr val="8BC34A"/>
            </a:solidFill>
          </p:grpSpPr>
          <p:sp>
            <p:nvSpPr>
              <p:cNvPr id="594" name="Rounded Rectangle 593"/>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95" name="Rounded Rectangle 594"/>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6" name="Rounded Rectangle 595"/>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7" name="Rounded Rectangle 596"/>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8" name="Rounded Rectangle 597"/>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9" name="Rounded Rectangle 598"/>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0" name="Rounded Rectangle 599"/>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1" name="Rounded Rectangle 600"/>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2" name="Rounded Rectangle 601"/>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3" name="Rounded Rectangle 602"/>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4" name="Rounded Rectangle 603"/>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5" name="Rounded Rectangle 604"/>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6" name="Rounded Rectangle 605"/>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7" name="Rounded Rectangle 606"/>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8" name="Rounded Rectangle 607"/>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09" name="Rounded Rectangle 608"/>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0" name="Rounded Rectangle 609"/>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6" name="Group 525"/>
            <p:cNvGrpSpPr/>
            <p:nvPr/>
          </p:nvGrpSpPr>
          <p:grpSpPr>
            <a:xfrm>
              <a:off x="1946038" y="2008356"/>
              <a:ext cx="1283286" cy="481363"/>
              <a:chOff x="5014101" y="2726793"/>
              <a:chExt cx="2361095" cy="885651"/>
            </a:xfrm>
            <a:solidFill>
              <a:srgbClr val="8BC34A"/>
            </a:solidFill>
          </p:grpSpPr>
          <p:sp>
            <p:nvSpPr>
              <p:cNvPr id="569" name="Rounded Rectangle 568"/>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70" name="Rounded Rectangle 569"/>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1" name="Rounded Rectangle 570"/>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2" name="Rounded Rectangle 571"/>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3" name="Rounded Rectangle 572"/>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4" name="Rounded Rectangle 573"/>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5" name="Rounded Rectangle 574"/>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6" name="Rounded Rectangle 575"/>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7" name="Rounded Rectangle 576"/>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8" name="Rounded Rectangle 577"/>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79" name="Rounded Rectangle 578"/>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0" name="Rounded Rectangle 579"/>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1" name="Rounded Rectangle 580"/>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2" name="Rounded Rectangle 581"/>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3" name="Rounded Rectangle 582"/>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4" name="Rounded Rectangle 583"/>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5" name="Rounded Rectangle 584"/>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6" name="Rounded Rectangle 585"/>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7" name="Rounded Rectangle 586"/>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8" name="Rounded Rectangle 587"/>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89" name="Rounded Rectangle 588"/>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0" name="Rounded Rectangle 589"/>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1" name="Rounded Rectangle 590"/>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2" name="Rounded Rectangle 591"/>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93" name="Rounded Rectangle 592"/>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7" name="Group 526"/>
            <p:cNvGrpSpPr>
              <a:grpSpLocks noChangeAspect="1"/>
            </p:cNvGrpSpPr>
            <p:nvPr/>
          </p:nvGrpSpPr>
          <p:grpSpPr>
            <a:xfrm>
              <a:off x="1947248" y="1057562"/>
              <a:ext cx="1281600" cy="268066"/>
              <a:chOff x="619135" y="781427"/>
              <a:chExt cx="2635240" cy="551201"/>
            </a:xfrm>
            <a:solidFill>
              <a:schemeClr val="accent3"/>
            </a:solidFill>
          </p:grpSpPr>
          <p:sp>
            <p:nvSpPr>
              <p:cNvPr id="542" name="Rounded Rectangle 541"/>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43" name="Rounded Rectangle 542"/>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4" name="Rounded Rectangle 543"/>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5" name="Rounded Rectangle 544"/>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6" name="Rounded Rectangle 545"/>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7" name="Rounded Rectangle 546"/>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8" name="Rounded Rectangle 547"/>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9" name="Rounded Rectangle 548"/>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0" name="Rounded Rectangle 549"/>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1" name="Rounded Rectangle 550"/>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2" name="Rounded Rectangle 551"/>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3" name="Rounded Rectangle 552"/>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4" name="Rounded Rectangle 553"/>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5" name="Rounded Rectangle 554"/>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6" name="Rounded Rectangle 555"/>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7" name="Rounded Rectangle 556"/>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8" name="Rounded Rectangle 557"/>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59" name="Rounded Rectangle 558"/>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0" name="Rounded Rectangle 559"/>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1" name="Rounded Rectangle 560"/>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2" name="Rounded Rectangle 561"/>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3" name="Rounded Rectangle 562"/>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4" name="Rounded Rectangle 563"/>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5" name="Rounded Rectangle 564"/>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6" name="Rounded Rectangle 565"/>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7" name="Rounded Rectangle 566"/>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68" name="Rounded Rectangle 567"/>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528" name="Group 527"/>
            <p:cNvGrpSpPr/>
            <p:nvPr/>
          </p:nvGrpSpPr>
          <p:grpSpPr>
            <a:xfrm>
              <a:off x="1947101" y="1356834"/>
              <a:ext cx="1283286" cy="255275"/>
              <a:chOff x="1669839" y="3799200"/>
              <a:chExt cx="1283286" cy="255275"/>
            </a:xfrm>
            <a:solidFill>
              <a:srgbClr val="8BC34A"/>
            </a:solidFill>
          </p:grpSpPr>
          <p:sp>
            <p:nvSpPr>
              <p:cNvPr id="529" name="Rounded Rectangle 528"/>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530" name="Rounded Rectangle 529"/>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1" name="Rounded Rectangle 530"/>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2" name="Rounded Rectangle 531"/>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3" name="Rounded Rectangle 532"/>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4" name="Rounded Rectangle 533"/>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5" name="Rounded Rectangle 534"/>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6" name="Rounded Rectangle 535"/>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7" name="Rounded Rectangle 536"/>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8" name="Rounded Rectangle 537"/>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39" name="Rounded Rectangle 538"/>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0" name="Rounded Rectangle 539"/>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541" name="Rounded Rectangle 540"/>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611" name="Group 610"/>
          <p:cNvGrpSpPr/>
          <p:nvPr/>
        </p:nvGrpSpPr>
        <p:grpSpPr>
          <a:xfrm>
            <a:off x="6065721" y="3450983"/>
            <a:ext cx="1284396" cy="1432157"/>
            <a:chOff x="3311875" y="1046501"/>
            <a:chExt cx="1284396" cy="1432157"/>
          </a:xfrm>
        </p:grpSpPr>
        <p:grpSp>
          <p:nvGrpSpPr>
            <p:cNvPr id="612" name="Group 611"/>
            <p:cNvGrpSpPr/>
            <p:nvPr/>
          </p:nvGrpSpPr>
          <p:grpSpPr>
            <a:xfrm>
              <a:off x="3312985" y="1629715"/>
              <a:ext cx="1283286" cy="333090"/>
              <a:chOff x="4144594" y="341869"/>
              <a:chExt cx="2361095" cy="612847"/>
            </a:xfrm>
            <a:solidFill>
              <a:schemeClr val="accent4"/>
            </a:solidFill>
          </p:grpSpPr>
          <p:sp>
            <p:nvSpPr>
              <p:cNvPr id="681" name="Rounded Rectangle 680"/>
              <p:cNvSpPr/>
              <p:nvPr/>
            </p:nvSpPr>
            <p:spPr>
              <a:xfrm>
                <a:off x="4144594" y="341869"/>
                <a:ext cx="2361095" cy="612847"/>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82" name="Rounded Rectangle 681"/>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3" name="Rounded Rectangle 682"/>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4" name="Rounded Rectangle 683"/>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5" name="Rounded Rectangle 684"/>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6" name="Rounded Rectangle 685"/>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7" name="Rounded Rectangle 686"/>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8" name="Rounded Rectangle 687"/>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9" name="Rounded Rectangle 688"/>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0" name="Rounded Rectangle 689"/>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1" name="Rounded Rectangle 690"/>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2" name="Rounded Rectangle 691"/>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3" name="Rounded Rectangle 692"/>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4" name="Rounded Rectangle 693"/>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5" name="Rounded Rectangle 694"/>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6" name="Rounded Rectangle 695"/>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97" name="Rounded Rectangle 696"/>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3" name="Group 612"/>
            <p:cNvGrpSpPr/>
            <p:nvPr/>
          </p:nvGrpSpPr>
          <p:grpSpPr>
            <a:xfrm>
              <a:off x="3311875" y="1997295"/>
              <a:ext cx="1283286" cy="481363"/>
              <a:chOff x="5014101" y="2726793"/>
              <a:chExt cx="2361095" cy="885651"/>
            </a:xfrm>
            <a:solidFill>
              <a:schemeClr val="accent4"/>
            </a:solidFill>
          </p:grpSpPr>
          <p:sp>
            <p:nvSpPr>
              <p:cNvPr id="656" name="Rounded Rectangle 655"/>
              <p:cNvSpPr/>
              <p:nvPr/>
            </p:nvSpPr>
            <p:spPr>
              <a:xfrm>
                <a:off x="5014101" y="2726793"/>
                <a:ext cx="2361095" cy="885651"/>
              </a:xfrm>
              <a:prstGeom prst="roundRect">
                <a:avLst>
                  <a:gd name="adj" fmla="val 5174"/>
                </a:avLst>
              </a:prstGeom>
              <a:solidFill>
                <a:schemeClr val="accent4">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57" name="Rounded Rectangle 656"/>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8" name="Rounded Rectangle 657"/>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9" name="Rounded Rectangle 658"/>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0" name="Rounded Rectangle 659"/>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1" name="Rounded Rectangle 660"/>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2" name="Rounded Rectangle 661"/>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3" name="Rounded Rectangle 662"/>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4" name="Rounded Rectangle 663"/>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5" name="Rounded Rectangle 664"/>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6" name="Rounded Rectangle 665"/>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7" name="Rounded Rectangle 666"/>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8" name="Rounded Rectangle 667"/>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69" name="Rounded Rectangle 668"/>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0" name="Rounded Rectangle 669"/>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1" name="Rounded Rectangle 670"/>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2" name="Rounded Rectangle 671"/>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3" name="Rounded Rectangle 672"/>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4" name="Rounded Rectangle 673"/>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5" name="Rounded Rectangle 674"/>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6" name="Rounded Rectangle 675"/>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7" name="Rounded Rectangle 676"/>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8" name="Rounded Rectangle 677"/>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79" name="Rounded Rectangle 678"/>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80" name="Rounded Rectangle 679"/>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4" name="Group 613"/>
            <p:cNvGrpSpPr>
              <a:grpSpLocks noChangeAspect="1"/>
            </p:cNvGrpSpPr>
            <p:nvPr/>
          </p:nvGrpSpPr>
          <p:grpSpPr>
            <a:xfrm>
              <a:off x="3313085" y="1046501"/>
              <a:ext cx="1281600" cy="268066"/>
              <a:chOff x="619135" y="781427"/>
              <a:chExt cx="2635240" cy="551201"/>
            </a:xfrm>
            <a:solidFill>
              <a:schemeClr val="accent4"/>
            </a:solidFill>
          </p:grpSpPr>
          <p:sp>
            <p:nvSpPr>
              <p:cNvPr id="629" name="Rounded Rectangle 628"/>
              <p:cNvSpPr/>
              <p:nvPr/>
            </p:nvSpPr>
            <p:spPr>
              <a:xfrm>
                <a:off x="619135" y="781427"/>
                <a:ext cx="2635240" cy="551201"/>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30" name="Rounded Rectangle 629"/>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1" name="Rounded Rectangle 630"/>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2" name="Rounded Rectangle 631"/>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3" name="Rounded Rectangle 632"/>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4" name="Rounded Rectangle 633"/>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5" name="Rounded Rectangle 634"/>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6" name="Rounded Rectangle 635"/>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7" name="Rounded Rectangle 636"/>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8" name="Rounded Rectangle 637"/>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39" name="Rounded Rectangle 638"/>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0" name="Rounded Rectangle 639"/>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1" name="Rounded Rectangle 640"/>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2" name="Rounded Rectangle 641"/>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3" name="Rounded Rectangle 642"/>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4" name="Rounded Rectangle 643"/>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5" name="Rounded Rectangle 644"/>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6" name="Rounded Rectangle 645"/>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7" name="Rounded Rectangle 646"/>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8" name="Rounded Rectangle 647"/>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49" name="Rounded Rectangle 648"/>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0" name="Rounded Rectangle 649"/>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1" name="Rounded Rectangle 650"/>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2" name="Rounded Rectangle 651"/>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3" name="Rounded Rectangle 652"/>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4" name="Rounded Rectangle 653"/>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55" name="Rounded Rectangle 654"/>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615" name="Group 614"/>
            <p:cNvGrpSpPr/>
            <p:nvPr/>
          </p:nvGrpSpPr>
          <p:grpSpPr>
            <a:xfrm>
              <a:off x="3312938" y="1345773"/>
              <a:ext cx="1283286" cy="255275"/>
              <a:chOff x="1669839" y="3799200"/>
              <a:chExt cx="1283286" cy="255275"/>
            </a:xfrm>
            <a:solidFill>
              <a:schemeClr val="accent4"/>
            </a:solidFill>
          </p:grpSpPr>
          <p:sp>
            <p:nvSpPr>
              <p:cNvPr id="616" name="Rounded Rectangle 615"/>
              <p:cNvSpPr/>
              <p:nvPr/>
            </p:nvSpPr>
            <p:spPr>
              <a:xfrm>
                <a:off x="1669839" y="3799200"/>
                <a:ext cx="1283286" cy="255275"/>
              </a:xfrm>
              <a:prstGeom prst="roundRect">
                <a:avLst>
                  <a:gd name="adj" fmla="val 5174"/>
                </a:avLst>
              </a:prstGeom>
              <a:solidFill>
                <a:srgbClr val="A3B11F"/>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617" name="Rounded Rectangle 616"/>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8" name="Rounded Rectangle 617"/>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19" name="Rounded Rectangle 618"/>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0" name="Rounded Rectangle 619"/>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1" name="Rounded Rectangle 620"/>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2" name="Rounded Rectangle 621"/>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3" name="Rounded Rectangle 622"/>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4" name="Rounded Rectangle 623"/>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5" name="Rounded Rectangle 624"/>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6" name="Rounded Rectangle 625"/>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7" name="Rounded Rectangle 626"/>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628" name="Rounded Rectangle 627"/>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cxnSp>
        <p:nvCxnSpPr>
          <p:cNvPr id="395" name="Straight Connector 394"/>
          <p:cNvCxnSpPr>
            <a:stCxn id="500" idx="1"/>
            <a:endCxn id="394" idx="1"/>
          </p:cNvCxnSpPr>
          <p:nvPr/>
        </p:nvCxnSpPr>
        <p:spPr>
          <a:xfrm>
            <a:off x="3736401" y="1552551"/>
            <a:ext cx="4017" cy="3500633"/>
          </a:xfrm>
          <a:prstGeom prst="line">
            <a:avLst/>
          </a:prstGeom>
          <a:ln w="3175"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a:stCxn id="587" idx="1"/>
          </p:cNvCxnSpPr>
          <p:nvPr/>
        </p:nvCxnSpPr>
        <p:spPr>
          <a:xfrm>
            <a:off x="3736809" y="3202678"/>
            <a:ext cx="201" cy="1847054"/>
          </a:xfrm>
          <a:prstGeom prst="line">
            <a:avLst/>
          </a:prstGeom>
          <a:ln w="6350" cmpd="sng">
            <a:solidFill>
              <a:schemeClr val="bg1">
                <a:lumMod val="75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94" name="TextBox 293"/>
          <p:cNvSpPr txBox="1"/>
          <p:nvPr/>
        </p:nvSpPr>
        <p:spPr>
          <a:xfrm>
            <a:off x="7703885" y="4972158"/>
            <a:ext cx="1434420" cy="146194"/>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12Gb SAS*: Available in Q3, 2016.</a:t>
            </a:r>
          </a:p>
        </p:txBody>
      </p:sp>
    </p:spTree>
    <p:extLst>
      <p:ext uri="{BB962C8B-B14F-4D97-AF65-F5344CB8AC3E}">
        <p14:creationId xmlns:p14="http://schemas.microsoft.com/office/powerpoint/2010/main" val="19229622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2">
                    <a:lumMod val="20000"/>
                    <a:lumOff val="80000"/>
                  </a:schemeClr>
                </a:solidFill>
              </a:rPr>
              <a:t>It’s Dangerous to Go Alone. Take These.</a:t>
            </a:r>
            <a:endParaRPr lang="en-US" dirty="0">
              <a:solidFill>
                <a:schemeClr val="bg2">
                  <a:lumMod val="20000"/>
                  <a:lumOff val="80000"/>
                </a:schemeClr>
              </a:solidFill>
            </a:endParaRPr>
          </a:p>
        </p:txBody>
      </p:sp>
      <p:sp>
        <p:nvSpPr>
          <p:cNvPr id="8" name="TextBox 7"/>
          <p:cNvSpPr txBox="1"/>
          <p:nvPr/>
        </p:nvSpPr>
        <p:spPr>
          <a:xfrm>
            <a:off x="2909627" y="1689257"/>
            <a:ext cx="522228" cy="153888"/>
          </a:xfrm>
          <a:prstGeom prst="rect">
            <a:avLst/>
          </a:prstGeom>
          <a:noFill/>
          <a:ln>
            <a:noFill/>
          </a:ln>
        </p:spPr>
        <p:txBody>
          <a:bodyPr wrap="none" lIns="0" tIns="0" rIns="0" bIns="0" rtlCol="0">
            <a:spAutoFit/>
          </a:bodyPr>
          <a:lstStyle/>
          <a:p>
            <a:pPr algn="ctr"/>
            <a:r>
              <a:rPr lang="en-US" sz="1000" dirty="0" smtClean="0">
                <a:solidFill>
                  <a:srgbClr val="008D9F"/>
                </a:solidFill>
                <a:latin typeface="Roboto Thin"/>
                <a:ea typeface="Open Sans Light" pitchFamily="34" charset="0"/>
                <a:cs typeface="Roboto Thin"/>
              </a:rPr>
              <a:t>Multipath</a:t>
            </a:r>
            <a:endParaRPr lang="en-US" sz="1000" dirty="0">
              <a:solidFill>
                <a:srgbClr val="008D9F"/>
              </a:solidFill>
              <a:latin typeface="Roboto Thin"/>
              <a:ea typeface="Open Sans Light" pitchFamily="34" charset="0"/>
              <a:cs typeface="Roboto Thin"/>
            </a:endParaRPr>
          </a:p>
        </p:txBody>
      </p:sp>
      <p:cxnSp>
        <p:nvCxnSpPr>
          <p:cNvPr id="11" name="Curved Connector 10"/>
          <p:cNvCxnSpPr>
            <a:stCxn id="161" idx="0"/>
            <a:endCxn id="277" idx="2"/>
          </p:cNvCxnSpPr>
          <p:nvPr/>
        </p:nvCxnSpPr>
        <p:spPr>
          <a:xfrm rot="16200000" flipV="1">
            <a:off x="7011983" y="2026128"/>
            <a:ext cx="101160" cy="602691"/>
          </a:xfrm>
          <a:prstGeom prst="curvedConnector3">
            <a:avLst>
              <a:gd name="adj1" fmla="val 50000"/>
            </a:avLst>
          </a:prstGeom>
          <a:ln w="9525" cmpd="sng">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40" name="Group 339"/>
          <p:cNvGrpSpPr/>
          <p:nvPr/>
        </p:nvGrpSpPr>
        <p:grpSpPr>
          <a:xfrm>
            <a:off x="6549891" y="1603715"/>
            <a:ext cx="1554096" cy="1245969"/>
            <a:chOff x="6681854" y="1311275"/>
            <a:chExt cx="1554096" cy="1245969"/>
          </a:xfrm>
        </p:grpSpPr>
        <p:sp>
          <p:nvSpPr>
            <p:cNvPr id="14" name="Rounded Rectangle 13"/>
            <p:cNvSpPr/>
            <p:nvPr/>
          </p:nvSpPr>
          <p:spPr>
            <a:xfrm>
              <a:off x="6681854" y="1311275"/>
              <a:ext cx="1554096" cy="1120775"/>
            </a:xfrm>
            <a:prstGeom prst="roundRect">
              <a:avLst>
                <a:gd name="adj" fmla="val 4798"/>
              </a:avLst>
            </a:prstGeom>
            <a:noFill/>
            <a:ln w="9525" cmpd="sng">
              <a:solidFill>
                <a:srgbClr val="B8B8B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15" name="TextBox 14"/>
            <p:cNvSpPr txBox="1"/>
            <p:nvPr/>
          </p:nvSpPr>
          <p:spPr>
            <a:xfrm>
              <a:off x="6982904" y="2434133"/>
              <a:ext cx="962286" cy="123111"/>
            </a:xfrm>
            <a:prstGeom prst="rect">
              <a:avLst/>
            </a:prstGeom>
            <a:noFill/>
            <a:ln>
              <a:noFill/>
            </a:ln>
          </p:spPr>
          <p:txBody>
            <a:bodyPr wrap="none" lIns="0" tIns="0" rIns="36000" bIns="0" rtlCol="0">
              <a:spAutoFit/>
            </a:bodyPr>
            <a:lstStyle/>
            <a:p>
              <a:pPr algn="ctr"/>
              <a:r>
                <a:rPr lang="en-US" sz="800" dirty="0" smtClean="0">
                  <a:solidFill>
                    <a:srgbClr val="FFFFFF"/>
                  </a:solidFill>
                  <a:latin typeface="Roboto Thin"/>
                  <a:ea typeface="Open Sans Light" pitchFamily="34" charset="0"/>
                  <a:cs typeface="Roboto Thin"/>
                </a:rPr>
                <a:t>Branch/Datacenter A</a:t>
              </a:r>
            </a:p>
          </p:txBody>
        </p:sp>
      </p:grpSp>
      <p:cxnSp>
        <p:nvCxnSpPr>
          <p:cNvPr id="16" name="Curved Connector 15"/>
          <p:cNvCxnSpPr>
            <a:stCxn id="161" idx="0"/>
            <a:endCxn id="279" idx="2"/>
          </p:cNvCxnSpPr>
          <p:nvPr/>
        </p:nvCxnSpPr>
        <p:spPr>
          <a:xfrm rot="5400000" flipH="1" flipV="1">
            <a:off x="7447708" y="2200376"/>
            <a:ext cx="93879" cy="261478"/>
          </a:xfrm>
          <a:prstGeom prst="curvedConnector3">
            <a:avLst>
              <a:gd name="adj1" fmla="val 50000"/>
            </a:avLst>
          </a:prstGeom>
          <a:ln w="952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38" name="Group 337"/>
          <p:cNvGrpSpPr/>
          <p:nvPr/>
        </p:nvGrpSpPr>
        <p:grpSpPr>
          <a:xfrm>
            <a:off x="7607910" y="1625746"/>
            <a:ext cx="423243" cy="474217"/>
            <a:chOff x="7739873" y="1333306"/>
            <a:chExt cx="423243" cy="474217"/>
          </a:xfrm>
        </p:grpSpPr>
        <p:pic>
          <p:nvPicPr>
            <p:cNvPr id="280" name="Picture 279"/>
            <p:cNvPicPr>
              <a:picLocks noChangeAspect="1"/>
            </p:cNvPicPr>
            <p:nvPr/>
          </p:nvPicPr>
          <p:blipFill>
            <a:blip r:embed="rId2">
              <a:alphaModFix amt="60000"/>
            </a:blip>
            <a:stretch>
              <a:fillRect/>
            </a:stretch>
          </p:blipFill>
          <p:spPr>
            <a:xfrm>
              <a:off x="7771692" y="1447523"/>
              <a:ext cx="360000" cy="360000"/>
            </a:xfrm>
            <a:prstGeom prst="rect">
              <a:avLst/>
            </a:prstGeom>
          </p:spPr>
        </p:pic>
        <p:sp>
          <p:nvSpPr>
            <p:cNvPr id="20" name="TextBox 19"/>
            <p:cNvSpPr txBox="1"/>
            <p:nvPr/>
          </p:nvSpPr>
          <p:spPr>
            <a:xfrm>
              <a:off x="7739873" y="1333306"/>
              <a:ext cx="423243" cy="123111"/>
            </a:xfrm>
            <a:prstGeom prst="rect">
              <a:avLst/>
            </a:prstGeom>
            <a:noFill/>
            <a:ln>
              <a:noFill/>
            </a:ln>
          </p:spPr>
          <p:txBody>
            <a:bodyPr wrap="none" lIns="0" tIns="0" rIns="0" bIns="0" rtlCol="0">
              <a:spAutoFit/>
            </a:bodyPr>
            <a:lstStyle/>
            <a:p>
              <a:r>
                <a:rPr lang="en-US" sz="800" dirty="0" smtClean="0">
                  <a:solidFill>
                    <a:schemeClr val="accent1">
                      <a:lumMod val="75000"/>
                    </a:schemeClr>
                  </a:solidFill>
                  <a:latin typeface="Roboto Thin"/>
                  <a:ea typeface="Open Sans Light" pitchFamily="34" charset="0"/>
                  <a:cs typeface="Roboto Thin"/>
                </a:rPr>
                <a:t>Snapshot</a:t>
              </a:r>
            </a:p>
          </p:txBody>
        </p:sp>
      </p:grpSp>
      <p:cxnSp>
        <p:nvCxnSpPr>
          <p:cNvPr id="40" name="Curved Connector 39"/>
          <p:cNvCxnSpPr>
            <a:stCxn id="245" idx="0"/>
            <a:endCxn id="279" idx="0"/>
          </p:cNvCxnSpPr>
          <p:nvPr/>
        </p:nvCxnSpPr>
        <p:spPr>
          <a:xfrm rot="5400000" flipH="1" flipV="1">
            <a:off x="4036688" y="-704125"/>
            <a:ext cx="960398" cy="6216998"/>
          </a:xfrm>
          <a:prstGeom prst="curvedConnector3">
            <a:avLst>
              <a:gd name="adj1" fmla="val 152522"/>
            </a:avLst>
          </a:prstGeom>
          <a:ln w="22225" cmpd="dbl">
            <a:solidFill>
              <a:srgbClr val="008D9F"/>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243" idx="0"/>
            <a:endCxn id="277" idx="0"/>
          </p:cNvCxnSpPr>
          <p:nvPr/>
        </p:nvCxnSpPr>
        <p:spPr>
          <a:xfrm rot="5400000" flipH="1" flipV="1">
            <a:off x="5652418" y="2414529"/>
            <a:ext cx="1606434" cy="611164"/>
          </a:xfrm>
          <a:prstGeom prst="curvedConnector3">
            <a:avLst>
              <a:gd name="adj1" fmla="val 104647"/>
            </a:avLst>
          </a:prstGeom>
          <a:ln w="22225" cmpd="dbl">
            <a:solidFill>
              <a:schemeClr val="accent5">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48" idx="0"/>
            <a:endCxn id="274" idx="0"/>
          </p:cNvCxnSpPr>
          <p:nvPr/>
        </p:nvCxnSpPr>
        <p:spPr>
          <a:xfrm rot="16200000" flipH="1">
            <a:off x="4391178" y="2377166"/>
            <a:ext cx="640212" cy="1654216"/>
          </a:xfrm>
          <a:prstGeom prst="curvedConnector3">
            <a:avLst>
              <a:gd name="adj1" fmla="val -35707"/>
            </a:avLst>
          </a:prstGeom>
          <a:ln w="22225" cmpd="dbl">
            <a:solidFill>
              <a:schemeClr val="accent4">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01" idx="0"/>
            <a:endCxn id="274" idx="2"/>
          </p:cNvCxnSpPr>
          <p:nvPr/>
        </p:nvCxnSpPr>
        <p:spPr>
          <a:xfrm rot="16200000" flipV="1">
            <a:off x="6008846" y="3413927"/>
            <a:ext cx="97567" cy="1038473"/>
          </a:xfrm>
          <a:prstGeom prst="curvedConnector3">
            <a:avLst>
              <a:gd name="adj1" fmla="val 50000"/>
            </a:avLst>
          </a:prstGeom>
          <a:ln w="9525"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29" name="Group 328"/>
          <p:cNvGrpSpPr/>
          <p:nvPr/>
        </p:nvGrpSpPr>
        <p:grpSpPr>
          <a:xfrm>
            <a:off x="5338522" y="3127604"/>
            <a:ext cx="2771775" cy="1521962"/>
            <a:chOff x="5156199" y="3316214"/>
            <a:chExt cx="2771775" cy="1521962"/>
          </a:xfrm>
        </p:grpSpPr>
        <p:sp>
          <p:nvSpPr>
            <p:cNvPr id="51" name="Rounded Rectangle 50"/>
            <p:cNvSpPr/>
            <p:nvPr/>
          </p:nvSpPr>
          <p:spPr>
            <a:xfrm>
              <a:off x="5156199" y="3316214"/>
              <a:ext cx="2771775" cy="1395486"/>
            </a:xfrm>
            <a:prstGeom prst="roundRect">
              <a:avLst>
                <a:gd name="adj" fmla="val 4606"/>
              </a:avLst>
            </a:prstGeom>
            <a:noFill/>
            <a:ln w="9525" cmpd="sng">
              <a:solidFill>
                <a:srgbClr val="B8B8B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52" name="TextBox 51"/>
            <p:cNvSpPr txBox="1"/>
            <p:nvPr/>
          </p:nvSpPr>
          <p:spPr>
            <a:xfrm>
              <a:off x="6077585" y="4715065"/>
              <a:ext cx="926536"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Branch/Datacenter B</a:t>
              </a:r>
            </a:p>
          </p:txBody>
        </p:sp>
      </p:grpSp>
      <p:cxnSp>
        <p:nvCxnSpPr>
          <p:cNvPr id="53" name="Curved Connector 52"/>
          <p:cNvCxnSpPr>
            <a:stCxn id="201" idx="0"/>
          </p:cNvCxnSpPr>
          <p:nvPr/>
        </p:nvCxnSpPr>
        <p:spPr>
          <a:xfrm rot="16200000" flipV="1">
            <a:off x="6270912" y="3675994"/>
            <a:ext cx="165600" cy="446306"/>
          </a:xfrm>
          <a:prstGeom prst="curvedConnector3">
            <a:avLst>
              <a:gd name="adj1" fmla="val 50000"/>
            </a:avLst>
          </a:prstGeom>
          <a:ln w="9525" cmpd="sng">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Curved Connector 56"/>
          <p:cNvCxnSpPr>
            <a:stCxn id="244" idx="0"/>
            <a:endCxn id="281" idx="0"/>
          </p:cNvCxnSpPr>
          <p:nvPr/>
        </p:nvCxnSpPr>
        <p:spPr>
          <a:xfrm rot="5400000" flipH="1" flipV="1">
            <a:off x="7313421" y="3180782"/>
            <a:ext cx="201248" cy="494750"/>
          </a:xfrm>
          <a:prstGeom prst="curvedConnector3">
            <a:avLst>
              <a:gd name="adj1" fmla="val 149845"/>
            </a:avLst>
          </a:prstGeom>
          <a:ln w="9525" cmpd="sng">
            <a:solidFill>
              <a:schemeClr val="accent6"/>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201" idx="0"/>
            <a:endCxn id="244" idx="2"/>
          </p:cNvCxnSpPr>
          <p:nvPr/>
        </p:nvCxnSpPr>
        <p:spPr>
          <a:xfrm rot="5400000" flipH="1" flipV="1">
            <a:off x="6825184" y="3640462"/>
            <a:ext cx="93166" cy="589805"/>
          </a:xfrm>
          <a:prstGeom prst="curvedConnector3">
            <a:avLst>
              <a:gd name="adj1" fmla="val 50000"/>
            </a:avLst>
          </a:prstGeom>
          <a:ln w="9525" cmpd="sng">
            <a:solidFill>
              <a:schemeClr val="accent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174" idx="0"/>
            <a:endCxn id="245" idx="2"/>
          </p:cNvCxnSpPr>
          <p:nvPr/>
        </p:nvCxnSpPr>
        <p:spPr>
          <a:xfrm rot="16200000" flipV="1">
            <a:off x="1519124" y="3133837"/>
            <a:ext cx="93624" cy="315096"/>
          </a:xfrm>
          <a:prstGeom prst="curvedConnector3">
            <a:avLst>
              <a:gd name="adj1" fmla="val 50000"/>
            </a:avLst>
          </a:prstGeom>
          <a:ln w="9525"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295" name="Group 294"/>
          <p:cNvGrpSpPr/>
          <p:nvPr/>
        </p:nvGrpSpPr>
        <p:grpSpPr>
          <a:xfrm>
            <a:off x="619079" y="2689611"/>
            <a:ext cx="766339" cy="360000"/>
            <a:chOff x="436756" y="2878221"/>
            <a:chExt cx="766339" cy="360000"/>
          </a:xfrm>
        </p:grpSpPr>
        <p:pic>
          <p:nvPicPr>
            <p:cNvPr id="250" name="Picture 249"/>
            <p:cNvPicPr>
              <a:picLocks noChangeAspect="1"/>
            </p:cNvPicPr>
            <p:nvPr/>
          </p:nvPicPr>
          <p:blipFill>
            <a:blip r:embed="rId2"/>
            <a:stretch>
              <a:fillRect/>
            </a:stretch>
          </p:blipFill>
          <p:spPr>
            <a:xfrm>
              <a:off x="843095" y="2878221"/>
              <a:ext cx="360000" cy="360000"/>
            </a:xfrm>
            <a:prstGeom prst="rect">
              <a:avLst/>
            </a:prstGeom>
          </p:spPr>
        </p:pic>
        <p:sp>
          <p:nvSpPr>
            <p:cNvPr id="135" name="TextBox 134"/>
            <p:cNvSpPr txBox="1"/>
            <p:nvPr/>
          </p:nvSpPr>
          <p:spPr>
            <a:xfrm>
              <a:off x="436756" y="3011236"/>
              <a:ext cx="423243"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Snapshot</a:t>
              </a:r>
            </a:p>
          </p:txBody>
        </p:sp>
      </p:grpSp>
      <p:cxnSp>
        <p:nvCxnSpPr>
          <p:cNvPr id="95" name="Curved Connector 94"/>
          <p:cNvCxnSpPr>
            <a:stCxn id="245" idx="0"/>
            <a:endCxn id="265" idx="0"/>
          </p:cNvCxnSpPr>
          <p:nvPr/>
        </p:nvCxnSpPr>
        <p:spPr>
          <a:xfrm rot="16200000" flipH="1">
            <a:off x="1805614" y="2487346"/>
            <a:ext cx="1883" cy="796337"/>
          </a:xfrm>
          <a:prstGeom prst="curvedConnector3">
            <a:avLst>
              <a:gd name="adj1" fmla="val -5058417"/>
            </a:avLst>
          </a:prstGeom>
          <a:ln w="9525" cmpd="sng">
            <a:solidFill>
              <a:schemeClr val="accent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Curved Connector 97"/>
          <p:cNvCxnSpPr>
            <a:stCxn id="226" idx="0"/>
            <a:endCxn id="268" idx="2"/>
          </p:cNvCxnSpPr>
          <p:nvPr/>
        </p:nvCxnSpPr>
        <p:spPr>
          <a:xfrm rot="16200000" flipV="1">
            <a:off x="3108680" y="3043502"/>
            <a:ext cx="95764" cy="492715"/>
          </a:xfrm>
          <a:prstGeom prst="curvedConnector3">
            <a:avLst>
              <a:gd name="adj1" fmla="val 50000"/>
            </a:avLst>
          </a:prstGeom>
          <a:ln w="9525"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09" name="Group 308"/>
          <p:cNvGrpSpPr/>
          <p:nvPr/>
        </p:nvGrpSpPr>
        <p:grpSpPr>
          <a:xfrm>
            <a:off x="556974" y="2428441"/>
            <a:ext cx="4194174" cy="1535169"/>
            <a:chOff x="374651" y="2617051"/>
            <a:chExt cx="4194174" cy="1535169"/>
          </a:xfrm>
        </p:grpSpPr>
        <p:cxnSp>
          <p:nvCxnSpPr>
            <p:cNvPr id="96" name="Straight Connector 95"/>
            <p:cNvCxnSpPr>
              <a:stCxn id="105" idx="0"/>
              <a:endCxn id="105" idx="2"/>
            </p:cNvCxnSpPr>
            <p:nvPr/>
          </p:nvCxnSpPr>
          <p:spPr>
            <a:xfrm>
              <a:off x="2471738" y="2617051"/>
              <a:ext cx="0" cy="1408850"/>
            </a:xfrm>
            <a:prstGeom prst="line">
              <a:avLst/>
            </a:prstGeom>
            <a:ln w="9525" cmpd="sng">
              <a:solidFill>
                <a:srgbClr val="B8B8B8"/>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5" name="Rounded Rectangle 104"/>
            <p:cNvSpPr/>
            <p:nvPr/>
          </p:nvSpPr>
          <p:spPr>
            <a:xfrm>
              <a:off x="374651" y="2617051"/>
              <a:ext cx="4194174" cy="1408850"/>
            </a:xfrm>
            <a:prstGeom prst="roundRect">
              <a:avLst>
                <a:gd name="adj" fmla="val 2912"/>
              </a:avLst>
            </a:prstGeom>
            <a:noFill/>
            <a:ln w="9525"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latin typeface="Roboto Thin"/>
                <a:cs typeface="Roboto Thin"/>
              </a:endParaRPr>
            </a:p>
          </p:txBody>
        </p:sp>
        <p:sp>
          <p:nvSpPr>
            <p:cNvPr id="106" name="TextBox 105"/>
            <p:cNvSpPr txBox="1"/>
            <p:nvPr/>
          </p:nvSpPr>
          <p:spPr>
            <a:xfrm>
              <a:off x="1885584" y="4029109"/>
              <a:ext cx="1179810"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Headquarter / Datacenters</a:t>
              </a:r>
            </a:p>
          </p:txBody>
        </p:sp>
      </p:grpSp>
      <p:cxnSp>
        <p:nvCxnSpPr>
          <p:cNvPr id="107" name="Curved Connector 106"/>
          <p:cNvCxnSpPr>
            <a:stCxn id="226" idx="0"/>
            <a:endCxn id="248" idx="2"/>
          </p:cNvCxnSpPr>
          <p:nvPr/>
        </p:nvCxnSpPr>
        <p:spPr>
          <a:xfrm rot="5400000" flipH="1" flipV="1">
            <a:off x="3596760" y="3050327"/>
            <a:ext cx="93574" cy="481257"/>
          </a:xfrm>
          <a:prstGeom prst="curvedConnector3">
            <a:avLst>
              <a:gd name="adj1" fmla="val 50000"/>
            </a:avLst>
          </a:prstGeom>
          <a:ln w="9525" cmpd="sng">
            <a:solidFill>
              <a:schemeClr val="accent3"/>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02" name="Group 301"/>
          <p:cNvGrpSpPr/>
          <p:nvPr/>
        </p:nvGrpSpPr>
        <p:grpSpPr>
          <a:xfrm>
            <a:off x="3469647" y="2594305"/>
            <a:ext cx="423243" cy="479221"/>
            <a:chOff x="3287324" y="2782915"/>
            <a:chExt cx="423243" cy="479221"/>
          </a:xfrm>
        </p:grpSpPr>
        <p:pic>
          <p:nvPicPr>
            <p:cNvPr id="249" name="Picture 248"/>
            <p:cNvPicPr>
              <a:picLocks noChangeAspect="1"/>
            </p:cNvPicPr>
            <p:nvPr/>
          </p:nvPicPr>
          <p:blipFill>
            <a:blip r:embed="rId3"/>
            <a:stretch>
              <a:fillRect/>
            </a:stretch>
          </p:blipFill>
          <p:spPr>
            <a:xfrm>
              <a:off x="3322447" y="2902136"/>
              <a:ext cx="360000" cy="360000"/>
            </a:xfrm>
            <a:prstGeom prst="rect">
              <a:avLst/>
            </a:prstGeom>
          </p:spPr>
        </p:pic>
        <p:sp>
          <p:nvSpPr>
            <p:cNvPr id="112" name="TextBox 111"/>
            <p:cNvSpPr txBox="1"/>
            <p:nvPr/>
          </p:nvSpPr>
          <p:spPr>
            <a:xfrm>
              <a:off x="3287324" y="2782915"/>
              <a:ext cx="423243" cy="123111"/>
            </a:xfrm>
            <a:prstGeom prst="rect">
              <a:avLst/>
            </a:prstGeom>
            <a:noFill/>
            <a:ln>
              <a:noFill/>
            </a:ln>
          </p:spPr>
          <p:txBody>
            <a:bodyPr wrap="none" lIns="0" tIns="0" rIns="0" bIns="0" rtlCol="0">
              <a:spAutoFit/>
            </a:bodyPr>
            <a:lstStyle/>
            <a:p>
              <a:pPr algn="ctr"/>
              <a:r>
                <a:rPr lang="en-US" sz="800" dirty="0" smtClean="0">
                  <a:solidFill>
                    <a:schemeClr val="accent4">
                      <a:lumMod val="75000"/>
                    </a:schemeClr>
                  </a:solidFill>
                  <a:latin typeface="Roboto Thin"/>
                  <a:ea typeface="Open Sans Light" pitchFamily="34" charset="0"/>
                  <a:cs typeface="Roboto Thin"/>
                </a:rPr>
                <a:t>Snapshot</a:t>
              </a:r>
            </a:p>
          </p:txBody>
        </p:sp>
      </p:grpSp>
      <p:grpSp>
        <p:nvGrpSpPr>
          <p:cNvPr id="305" name="Group 304"/>
          <p:cNvGrpSpPr/>
          <p:nvPr/>
        </p:nvGrpSpPr>
        <p:grpSpPr>
          <a:xfrm>
            <a:off x="2761276" y="3337742"/>
            <a:ext cx="1283286" cy="454225"/>
            <a:chOff x="2578953" y="3526352"/>
            <a:chExt cx="1283286" cy="454225"/>
          </a:xfrm>
        </p:grpSpPr>
        <p:sp>
          <p:nvSpPr>
            <p:cNvPr id="104" name="TextBox 103"/>
            <p:cNvSpPr txBox="1"/>
            <p:nvPr/>
          </p:nvSpPr>
          <p:spPr>
            <a:xfrm>
              <a:off x="3001241" y="3857466"/>
              <a:ext cx="436418" cy="123111"/>
            </a:xfrm>
            <a:prstGeom prst="rect">
              <a:avLst/>
            </a:prstGeom>
            <a:noFill/>
            <a:ln>
              <a:noFill/>
            </a:ln>
          </p:spPr>
          <p:txBody>
            <a:bodyPr wrap="none" lIns="0" tIns="0" rIns="0" bIns="0" rtlCol="0">
              <a:spAutoFit/>
            </a:bodyPr>
            <a:lstStyle/>
            <a:p>
              <a:pPr algn="ctr"/>
              <a:r>
                <a:rPr lang="en-US" sz="800" dirty="0" smtClean="0">
                  <a:solidFill>
                    <a:srgbClr val="FFFFFF"/>
                  </a:solidFill>
                  <a:latin typeface="Roboto Thin"/>
                  <a:ea typeface="Open Sans Light" pitchFamily="34" charset="0"/>
                  <a:cs typeface="Roboto Thin"/>
                </a:rPr>
                <a:t>Building B</a:t>
              </a:r>
            </a:p>
          </p:txBody>
        </p:sp>
        <p:grpSp>
          <p:nvGrpSpPr>
            <p:cNvPr id="157" name="Group 156"/>
            <p:cNvGrpSpPr/>
            <p:nvPr/>
          </p:nvGrpSpPr>
          <p:grpSpPr>
            <a:xfrm>
              <a:off x="2578953" y="3526352"/>
              <a:ext cx="1283286" cy="333090"/>
              <a:chOff x="4144594" y="341869"/>
              <a:chExt cx="2361095" cy="612847"/>
            </a:xfrm>
            <a:solidFill>
              <a:srgbClr val="8BC34A"/>
            </a:solidFill>
          </p:grpSpPr>
          <p:sp>
            <p:nvSpPr>
              <p:cNvPr id="226" name="Rounded Rectangle 225"/>
              <p:cNvSpPr/>
              <p:nvPr/>
            </p:nvSpPr>
            <p:spPr>
              <a:xfrm>
                <a:off x="4144594" y="341869"/>
                <a:ext cx="2361095" cy="612847"/>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27" name="Rounded Rectangle 226"/>
              <p:cNvSpPr/>
              <p:nvPr/>
            </p:nvSpPr>
            <p:spPr>
              <a:xfrm>
                <a:off x="4193092" y="38107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8" name="Rounded Rectangle 227"/>
              <p:cNvSpPr/>
              <p:nvPr/>
            </p:nvSpPr>
            <p:spPr>
              <a:xfrm>
                <a:off x="4190703" y="52274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9" name="Rounded Rectangle 228"/>
              <p:cNvSpPr/>
              <p:nvPr/>
            </p:nvSpPr>
            <p:spPr>
              <a:xfrm>
                <a:off x="4189900" y="66150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0" name="Rounded Rectangle 229"/>
              <p:cNvSpPr/>
              <p:nvPr/>
            </p:nvSpPr>
            <p:spPr>
              <a:xfrm>
                <a:off x="4189310" y="8014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1" name="Rounded Rectangle 230"/>
              <p:cNvSpPr/>
              <p:nvPr/>
            </p:nvSpPr>
            <p:spPr>
              <a:xfrm>
                <a:off x="4770816" y="38082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2" name="Rounded Rectangle 231"/>
              <p:cNvSpPr/>
              <p:nvPr/>
            </p:nvSpPr>
            <p:spPr>
              <a:xfrm>
                <a:off x="4768427" y="52249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3" name="Rounded Rectangle 232"/>
              <p:cNvSpPr/>
              <p:nvPr/>
            </p:nvSpPr>
            <p:spPr>
              <a:xfrm>
                <a:off x="4767624" y="66124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4" name="Rounded Rectangle 233"/>
              <p:cNvSpPr/>
              <p:nvPr/>
            </p:nvSpPr>
            <p:spPr>
              <a:xfrm>
                <a:off x="4767034" y="8012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5" name="Rounded Rectangle 234"/>
              <p:cNvSpPr/>
              <p:nvPr/>
            </p:nvSpPr>
            <p:spPr>
              <a:xfrm>
                <a:off x="5348540" y="38056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6" name="Rounded Rectangle 235"/>
              <p:cNvSpPr/>
              <p:nvPr/>
            </p:nvSpPr>
            <p:spPr>
              <a:xfrm>
                <a:off x="5346151" y="52223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7" name="Rounded Rectangle 236"/>
              <p:cNvSpPr/>
              <p:nvPr/>
            </p:nvSpPr>
            <p:spPr>
              <a:xfrm>
                <a:off x="5345348" y="66099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8" name="Rounded Rectangle 237"/>
              <p:cNvSpPr/>
              <p:nvPr/>
            </p:nvSpPr>
            <p:spPr>
              <a:xfrm>
                <a:off x="5344758" y="80096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39" name="Rounded Rectangle 238"/>
              <p:cNvSpPr/>
              <p:nvPr/>
            </p:nvSpPr>
            <p:spPr>
              <a:xfrm>
                <a:off x="5924264" y="37903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0" name="Rounded Rectangle 239"/>
              <p:cNvSpPr/>
              <p:nvPr/>
            </p:nvSpPr>
            <p:spPr>
              <a:xfrm>
                <a:off x="5921875" y="5206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1" name="Rounded Rectangle 240"/>
              <p:cNvSpPr/>
              <p:nvPr/>
            </p:nvSpPr>
            <p:spPr>
              <a:xfrm>
                <a:off x="5921072" y="65945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42" name="Rounded Rectangle 241"/>
              <p:cNvSpPr/>
              <p:nvPr/>
            </p:nvSpPr>
            <p:spPr>
              <a:xfrm>
                <a:off x="5920482" y="79943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158" name="Group 157"/>
          <p:cNvGrpSpPr/>
          <p:nvPr/>
        </p:nvGrpSpPr>
        <p:grpSpPr>
          <a:xfrm>
            <a:off x="5935222" y="3981947"/>
            <a:ext cx="1283286" cy="481363"/>
            <a:chOff x="5014101" y="2726793"/>
            <a:chExt cx="2361095" cy="885651"/>
          </a:xfrm>
          <a:solidFill>
            <a:srgbClr val="8BC34A"/>
          </a:solidFill>
        </p:grpSpPr>
        <p:sp>
          <p:nvSpPr>
            <p:cNvPr id="201" name="Rounded Rectangle 200"/>
            <p:cNvSpPr/>
            <p:nvPr/>
          </p:nvSpPr>
          <p:spPr>
            <a:xfrm>
              <a:off x="5014101" y="2726793"/>
              <a:ext cx="2361095" cy="885651"/>
            </a:xfrm>
            <a:prstGeom prst="roundRect">
              <a:avLst>
                <a:gd name="adj" fmla="val 5174"/>
              </a:avLst>
            </a:prstGeom>
            <a:solidFill>
              <a:schemeClr val="accent3">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202" name="Rounded Rectangle 201"/>
            <p:cNvSpPr/>
            <p:nvPr/>
          </p:nvSpPr>
          <p:spPr>
            <a:xfrm>
              <a:off x="5062599" y="276600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3" name="Rounded Rectangle 202"/>
            <p:cNvSpPr/>
            <p:nvPr/>
          </p:nvSpPr>
          <p:spPr>
            <a:xfrm>
              <a:off x="5060210" y="290767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4" name="Rounded Rectangle 203"/>
            <p:cNvSpPr/>
            <p:nvPr/>
          </p:nvSpPr>
          <p:spPr>
            <a:xfrm>
              <a:off x="5059407" y="304642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5" name="Rounded Rectangle 204"/>
            <p:cNvSpPr/>
            <p:nvPr/>
          </p:nvSpPr>
          <p:spPr>
            <a:xfrm>
              <a:off x="5058817" y="318640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6" name="Rounded Rectangle 205"/>
            <p:cNvSpPr/>
            <p:nvPr/>
          </p:nvSpPr>
          <p:spPr>
            <a:xfrm>
              <a:off x="5640323" y="276574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7" name="Rounded Rectangle 206"/>
            <p:cNvSpPr/>
            <p:nvPr/>
          </p:nvSpPr>
          <p:spPr>
            <a:xfrm>
              <a:off x="5637934" y="290741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8" name="Rounded Rectangle 207"/>
            <p:cNvSpPr/>
            <p:nvPr/>
          </p:nvSpPr>
          <p:spPr>
            <a:xfrm>
              <a:off x="5637131" y="304617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9" name="Rounded Rectangle 208"/>
            <p:cNvSpPr/>
            <p:nvPr/>
          </p:nvSpPr>
          <p:spPr>
            <a:xfrm>
              <a:off x="5636541" y="318614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0" name="Rounded Rectangle 209"/>
            <p:cNvSpPr/>
            <p:nvPr/>
          </p:nvSpPr>
          <p:spPr>
            <a:xfrm>
              <a:off x="6218047" y="276549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1" name="Rounded Rectangle 210"/>
            <p:cNvSpPr/>
            <p:nvPr/>
          </p:nvSpPr>
          <p:spPr>
            <a:xfrm>
              <a:off x="6215658" y="290715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2" name="Rounded Rectangle 211"/>
            <p:cNvSpPr/>
            <p:nvPr/>
          </p:nvSpPr>
          <p:spPr>
            <a:xfrm>
              <a:off x="6214855" y="3045917"/>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3" name="Rounded Rectangle 212"/>
            <p:cNvSpPr/>
            <p:nvPr/>
          </p:nvSpPr>
          <p:spPr>
            <a:xfrm>
              <a:off x="6214265" y="3185892"/>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4" name="Rounded Rectangle 213"/>
            <p:cNvSpPr/>
            <p:nvPr/>
          </p:nvSpPr>
          <p:spPr>
            <a:xfrm>
              <a:off x="6793771" y="276395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5" name="Rounded Rectangle 214"/>
            <p:cNvSpPr/>
            <p:nvPr/>
          </p:nvSpPr>
          <p:spPr>
            <a:xfrm>
              <a:off x="6791382" y="290562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6" name="Rounded Rectangle 215"/>
            <p:cNvSpPr/>
            <p:nvPr/>
          </p:nvSpPr>
          <p:spPr>
            <a:xfrm>
              <a:off x="6790579" y="304438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7" name="Rounded Rectangle 216"/>
            <p:cNvSpPr/>
            <p:nvPr/>
          </p:nvSpPr>
          <p:spPr>
            <a:xfrm>
              <a:off x="6789989" y="318435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8" name="Rounded Rectangle 217"/>
            <p:cNvSpPr/>
            <p:nvPr/>
          </p:nvSpPr>
          <p:spPr>
            <a:xfrm>
              <a:off x="5060113" y="3325836"/>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19" name="Rounded Rectangle 218"/>
            <p:cNvSpPr/>
            <p:nvPr/>
          </p:nvSpPr>
          <p:spPr>
            <a:xfrm>
              <a:off x="5059523" y="3465811"/>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0" name="Rounded Rectangle 219"/>
            <p:cNvSpPr/>
            <p:nvPr/>
          </p:nvSpPr>
          <p:spPr>
            <a:xfrm>
              <a:off x="5637837" y="3325580"/>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1" name="Rounded Rectangle 220"/>
            <p:cNvSpPr/>
            <p:nvPr/>
          </p:nvSpPr>
          <p:spPr>
            <a:xfrm>
              <a:off x="5637247" y="3465555"/>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2" name="Rounded Rectangle 221"/>
            <p:cNvSpPr/>
            <p:nvPr/>
          </p:nvSpPr>
          <p:spPr>
            <a:xfrm>
              <a:off x="6215561" y="3325324"/>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3" name="Rounded Rectangle 222"/>
            <p:cNvSpPr/>
            <p:nvPr/>
          </p:nvSpPr>
          <p:spPr>
            <a:xfrm>
              <a:off x="6214971" y="3465299"/>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4" name="Rounded Rectangle 223"/>
            <p:cNvSpPr/>
            <p:nvPr/>
          </p:nvSpPr>
          <p:spPr>
            <a:xfrm>
              <a:off x="6791285" y="3323788"/>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25" name="Rounded Rectangle 224"/>
            <p:cNvSpPr/>
            <p:nvPr/>
          </p:nvSpPr>
          <p:spPr>
            <a:xfrm>
              <a:off x="6790695" y="3463763"/>
              <a:ext cx="531131" cy="111298"/>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nvGrpSpPr>
          <p:cNvPr id="304" name="Group 303"/>
          <p:cNvGrpSpPr/>
          <p:nvPr/>
        </p:nvGrpSpPr>
        <p:grpSpPr>
          <a:xfrm>
            <a:off x="1082684" y="3338197"/>
            <a:ext cx="1281600" cy="397136"/>
            <a:chOff x="900361" y="3526807"/>
            <a:chExt cx="1281600" cy="397136"/>
          </a:xfrm>
        </p:grpSpPr>
        <p:sp>
          <p:nvSpPr>
            <p:cNvPr id="103" name="TextBox 102"/>
            <p:cNvSpPr txBox="1"/>
            <p:nvPr/>
          </p:nvSpPr>
          <p:spPr>
            <a:xfrm>
              <a:off x="1288350" y="3800832"/>
              <a:ext cx="508720" cy="123111"/>
            </a:xfrm>
            <a:prstGeom prst="rect">
              <a:avLst/>
            </a:prstGeom>
            <a:noFill/>
            <a:ln>
              <a:noFill/>
            </a:ln>
          </p:spPr>
          <p:txBody>
            <a:bodyPr wrap="none" lIns="36000" tIns="0" rIns="36000" bIns="0" rtlCol="0">
              <a:spAutoFit/>
            </a:bodyPr>
            <a:lstStyle/>
            <a:p>
              <a:pPr algn="ctr"/>
              <a:r>
                <a:rPr lang="en-US" sz="800" dirty="0" smtClean="0">
                  <a:solidFill>
                    <a:schemeClr val="tx2"/>
                  </a:solidFill>
                  <a:latin typeface="Roboto Thin"/>
                  <a:ea typeface="Open Sans Light" pitchFamily="34" charset="0"/>
                  <a:cs typeface="Roboto Thin"/>
                </a:rPr>
                <a:t>Building A</a:t>
              </a:r>
            </a:p>
          </p:txBody>
        </p:sp>
        <p:grpSp>
          <p:nvGrpSpPr>
            <p:cNvPr id="159" name="Group 158"/>
            <p:cNvGrpSpPr>
              <a:grpSpLocks noChangeAspect="1"/>
            </p:cNvGrpSpPr>
            <p:nvPr/>
          </p:nvGrpSpPr>
          <p:grpSpPr>
            <a:xfrm>
              <a:off x="900361" y="3526807"/>
              <a:ext cx="1281600" cy="268066"/>
              <a:chOff x="619135" y="781427"/>
              <a:chExt cx="2635240" cy="551201"/>
            </a:xfrm>
            <a:solidFill>
              <a:schemeClr val="accent3"/>
            </a:solidFill>
          </p:grpSpPr>
          <p:sp>
            <p:nvSpPr>
              <p:cNvPr id="174" name="Rounded Rectangle 173"/>
              <p:cNvSpPr/>
              <p:nvPr/>
            </p:nvSpPr>
            <p:spPr>
              <a:xfrm>
                <a:off x="619135" y="781427"/>
                <a:ext cx="2635240" cy="551201"/>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75" name="Rounded Rectangle 174"/>
              <p:cNvSpPr/>
              <p:nvPr/>
            </p:nvSpPr>
            <p:spPr>
              <a:xfrm>
                <a:off x="6954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6" name="Rounded Rectangle 175"/>
              <p:cNvSpPr/>
              <p:nvPr/>
            </p:nvSpPr>
            <p:spPr>
              <a:xfrm>
                <a:off x="7911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7" name="Rounded Rectangle 176"/>
              <p:cNvSpPr/>
              <p:nvPr/>
            </p:nvSpPr>
            <p:spPr>
              <a:xfrm>
                <a:off x="89039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8" name="Rounded Rectangle 177"/>
              <p:cNvSpPr/>
              <p:nvPr/>
            </p:nvSpPr>
            <p:spPr>
              <a:xfrm>
                <a:off x="986068"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9" name="Rounded Rectangle 178"/>
              <p:cNvSpPr/>
              <p:nvPr/>
            </p:nvSpPr>
            <p:spPr>
              <a:xfrm>
                <a:off x="10852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0" name="Rounded Rectangle 179"/>
              <p:cNvSpPr/>
              <p:nvPr/>
            </p:nvSpPr>
            <p:spPr>
              <a:xfrm>
                <a:off x="118096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1" name="Rounded Rectangle 180"/>
              <p:cNvSpPr/>
              <p:nvPr/>
            </p:nvSpPr>
            <p:spPr>
              <a:xfrm>
                <a:off x="128019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2" name="Rounded Rectangle 181"/>
              <p:cNvSpPr/>
              <p:nvPr/>
            </p:nvSpPr>
            <p:spPr>
              <a:xfrm>
                <a:off x="13758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3" name="Rounded Rectangle 182"/>
              <p:cNvSpPr/>
              <p:nvPr/>
            </p:nvSpPr>
            <p:spPr>
              <a:xfrm>
                <a:off x="147509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4" name="Rounded Rectangle 183"/>
              <p:cNvSpPr/>
              <p:nvPr/>
            </p:nvSpPr>
            <p:spPr>
              <a:xfrm>
                <a:off x="157077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5" name="Rounded Rectangle 184"/>
              <p:cNvSpPr/>
              <p:nvPr/>
            </p:nvSpPr>
            <p:spPr>
              <a:xfrm>
                <a:off x="16699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6" name="Rounded Rectangle 185"/>
              <p:cNvSpPr/>
              <p:nvPr/>
            </p:nvSpPr>
            <p:spPr>
              <a:xfrm>
                <a:off x="17656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7" name="Rounded Rectangle 186"/>
              <p:cNvSpPr/>
              <p:nvPr/>
            </p:nvSpPr>
            <p:spPr>
              <a:xfrm>
                <a:off x="1864894"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8" name="Rounded Rectangle 187"/>
              <p:cNvSpPr/>
              <p:nvPr/>
            </p:nvSpPr>
            <p:spPr>
              <a:xfrm>
                <a:off x="196057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89" name="Rounded Rectangle 188"/>
              <p:cNvSpPr/>
              <p:nvPr/>
            </p:nvSpPr>
            <p:spPr>
              <a:xfrm>
                <a:off x="2059795"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0" name="Rounded Rectangle 189"/>
              <p:cNvSpPr/>
              <p:nvPr/>
            </p:nvSpPr>
            <p:spPr>
              <a:xfrm>
                <a:off x="215547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1" name="Rounded Rectangle 190"/>
              <p:cNvSpPr/>
              <p:nvPr/>
            </p:nvSpPr>
            <p:spPr>
              <a:xfrm>
                <a:off x="225115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2" name="Rounded Rectangle 191"/>
              <p:cNvSpPr/>
              <p:nvPr/>
            </p:nvSpPr>
            <p:spPr>
              <a:xfrm>
                <a:off x="2346830"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3" name="Rounded Rectangle 192"/>
              <p:cNvSpPr/>
              <p:nvPr/>
            </p:nvSpPr>
            <p:spPr>
              <a:xfrm>
                <a:off x="244605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4" name="Rounded Rectangle 193"/>
              <p:cNvSpPr/>
              <p:nvPr/>
            </p:nvSpPr>
            <p:spPr>
              <a:xfrm>
                <a:off x="2541731"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5" name="Rounded Rectangle 194"/>
              <p:cNvSpPr/>
              <p:nvPr/>
            </p:nvSpPr>
            <p:spPr>
              <a:xfrm>
                <a:off x="26409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6" name="Rounded Rectangle 195"/>
              <p:cNvSpPr/>
              <p:nvPr/>
            </p:nvSpPr>
            <p:spPr>
              <a:xfrm>
                <a:off x="27366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7" name="Rounded Rectangle 196"/>
              <p:cNvSpPr/>
              <p:nvPr/>
            </p:nvSpPr>
            <p:spPr>
              <a:xfrm>
                <a:off x="2835853"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8" name="Rounded Rectangle 197"/>
              <p:cNvSpPr/>
              <p:nvPr/>
            </p:nvSpPr>
            <p:spPr>
              <a:xfrm>
                <a:off x="2931532"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99" name="Rounded Rectangle 198"/>
              <p:cNvSpPr/>
              <p:nvPr/>
            </p:nvSpPr>
            <p:spPr>
              <a:xfrm>
                <a:off x="302720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200" name="Rounded Rectangle 199"/>
              <p:cNvSpPr/>
              <p:nvPr/>
            </p:nvSpPr>
            <p:spPr>
              <a:xfrm>
                <a:off x="3122889" y="825187"/>
                <a:ext cx="72000" cy="465003"/>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grpSp>
      <p:grpSp>
        <p:nvGrpSpPr>
          <p:cNvPr id="160" name="Group 159"/>
          <p:cNvGrpSpPr/>
          <p:nvPr/>
        </p:nvGrpSpPr>
        <p:grpSpPr>
          <a:xfrm>
            <a:off x="6722265" y="2378054"/>
            <a:ext cx="1283286" cy="255275"/>
            <a:chOff x="1669839" y="3799200"/>
            <a:chExt cx="1283286" cy="255275"/>
          </a:xfrm>
          <a:solidFill>
            <a:srgbClr val="8BC34A"/>
          </a:solidFill>
        </p:grpSpPr>
        <p:sp>
          <p:nvSpPr>
            <p:cNvPr id="161" name="Rounded Rectangle 160"/>
            <p:cNvSpPr/>
            <p:nvPr/>
          </p:nvSpPr>
          <p:spPr>
            <a:xfrm>
              <a:off x="1669839" y="3799200"/>
              <a:ext cx="1283286" cy="255275"/>
            </a:xfrm>
            <a:prstGeom prst="roundRect">
              <a:avLst>
                <a:gd name="adj" fmla="val 5174"/>
              </a:avLst>
            </a:prstGeom>
            <a:solidFill>
              <a:srgbClr val="699832"/>
            </a:solid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dirty="0">
                <a:solidFill>
                  <a:schemeClr val="tx1"/>
                </a:solidFill>
                <a:latin typeface="Roboto Light"/>
                <a:cs typeface="Roboto Light"/>
              </a:endParaRPr>
            </a:p>
          </p:txBody>
        </p:sp>
        <p:sp>
          <p:nvSpPr>
            <p:cNvPr id="162" name="Rounded Rectangle 161"/>
            <p:cNvSpPr/>
            <p:nvPr/>
          </p:nvSpPr>
          <p:spPr>
            <a:xfrm>
              <a:off x="1696198" y="382051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3" name="Rounded Rectangle 162"/>
            <p:cNvSpPr/>
            <p:nvPr/>
          </p:nvSpPr>
          <p:spPr>
            <a:xfrm>
              <a:off x="1694900" y="3897509"/>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4" name="Rounded Rectangle 163"/>
            <p:cNvSpPr/>
            <p:nvPr/>
          </p:nvSpPr>
          <p:spPr>
            <a:xfrm>
              <a:off x="1694463" y="397292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5" name="Rounded Rectangle 164"/>
            <p:cNvSpPr/>
            <p:nvPr/>
          </p:nvSpPr>
          <p:spPr>
            <a:xfrm>
              <a:off x="2010199" y="382037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6" name="Rounded Rectangle 165"/>
            <p:cNvSpPr/>
            <p:nvPr/>
          </p:nvSpPr>
          <p:spPr>
            <a:xfrm>
              <a:off x="2008900" y="3897370"/>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7" name="Rounded Rectangle 166"/>
            <p:cNvSpPr/>
            <p:nvPr/>
          </p:nvSpPr>
          <p:spPr>
            <a:xfrm>
              <a:off x="2008464" y="397278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8" name="Rounded Rectangle 167"/>
            <p:cNvSpPr/>
            <p:nvPr/>
          </p:nvSpPr>
          <p:spPr>
            <a:xfrm>
              <a:off x="2324199" y="3820232"/>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69" name="Rounded Rectangle 168"/>
            <p:cNvSpPr/>
            <p:nvPr/>
          </p:nvSpPr>
          <p:spPr>
            <a:xfrm>
              <a:off x="2322901" y="3897231"/>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0" name="Rounded Rectangle 169"/>
            <p:cNvSpPr/>
            <p:nvPr/>
          </p:nvSpPr>
          <p:spPr>
            <a:xfrm>
              <a:off x="2322464" y="3972648"/>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1" name="Rounded Rectangle 170"/>
            <p:cNvSpPr/>
            <p:nvPr/>
          </p:nvSpPr>
          <p:spPr>
            <a:xfrm>
              <a:off x="2637113" y="3819397"/>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2" name="Rounded Rectangle 171"/>
            <p:cNvSpPr/>
            <p:nvPr/>
          </p:nvSpPr>
          <p:spPr>
            <a:xfrm>
              <a:off x="2635814" y="3896396"/>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sp>
          <p:nvSpPr>
            <p:cNvPr id="173" name="Rounded Rectangle 172"/>
            <p:cNvSpPr/>
            <p:nvPr/>
          </p:nvSpPr>
          <p:spPr>
            <a:xfrm>
              <a:off x="2635378" y="3971813"/>
              <a:ext cx="288677" cy="60492"/>
            </a:xfrm>
            <a:prstGeom prst="round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50" dirty="0">
                <a:solidFill>
                  <a:schemeClr val="tx1"/>
                </a:solidFill>
                <a:latin typeface="Roboto Light"/>
                <a:cs typeface="Roboto Light"/>
              </a:endParaRPr>
            </a:p>
          </p:txBody>
        </p:sp>
      </p:grpSp>
      <p:pic>
        <p:nvPicPr>
          <p:cNvPr id="274" name="Picture 273"/>
          <p:cNvPicPr>
            <a:picLocks noChangeAspect="1"/>
          </p:cNvPicPr>
          <p:nvPr/>
        </p:nvPicPr>
        <p:blipFill>
          <a:blip r:embed="rId4">
            <a:alphaModFix amt="60000"/>
          </a:blip>
          <a:stretch>
            <a:fillRect/>
          </a:stretch>
        </p:blipFill>
        <p:spPr>
          <a:xfrm>
            <a:off x="5358392" y="3524380"/>
            <a:ext cx="360000" cy="360000"/>
          </a:xfrm>
          <a:prstGeom prst="rect">
            <a:avLst/>
          </a:prstGeom>
        </p:spPr>
      </p:pic>
      <p:grpSp>
        <p:nvGrpSpPr>
          <p:cNvPr id="311" name="Group 310"/>
          <p:cNvGrpSpPr/>
          <p:nvPr/>
        </p:nvGrpSpPr>
        <p:grpSpPr>
          <a:xfrm>
            <a:off x="5529191" y="3240447"/>
            <a:ext cx="423243" cy="478933"/>
            <a:chOff x="5346868" y="3429057"/>
            <a:chExt cx="423243" cy="478933"/>
          </a:xfrm>
        </p:grpSpPr>
        <p:sp>
          <p:nvSpPr>
            <p:cNvPr id="68" name="TextBox 67"/>
            <p:cNvSpPr txBox="1"/>
            <p:nvPr/>
          </p:nvSpPr>
          <p:spPr>
            <a:xfrm>
              <a:off x="5346868" y="3429057"/>
              <a:ext cx="423243" cy="123111"/>
            </a:xfrm>
            <a:prstGeom prst="rect">
              <a:avLst/>
            </a:prstGeom>
            <a:noFill/>
            <a:ln>
              <a:noFill/>
            </a:ln>
          </p:spPr>
          <p:txBody>
            <a:bodyPr wrap="none" lIns="0" tIns="0" rIns="0" bIns="0" rtlCol="0">
              <a:spAutoFit/>
            </a:bodyPr>
            <a:lstStyle/>
            <a:p>
              <a:r>
                <a:rPr lang="en-US" sz="800" dirty="0" smtClean="0">
                  <a:solidFill>
                    <a:schemeClr val="accent4">
                      <a:lumMod val="75000"/>
                    </a:schemeClr>
                  </a:solidFill>
                  <a:latin typeface="Roboto Thin"/>
                  <a:ea typeface="Open Sans Light" pitchFamily="34" charset="0"/>
                  <a:cs typeface="Roboto Thin"/>
                </a:rPr>
                <a:t>Snapshot</a:t>
              </a:r>
            </a:p>
          </p:txBody>
        </p:sp>
        <p:pic>
          <p:nvPicPr>
            <p:cNvPr id="275" name="Picture 274"/>
            <p:cNvPicPr>
              <a:picLocks noChangeAspect="1"/>
            </p:cNvPicPr>
            <p:nvPr/>
          </p:nvPicPr>
          <p:blipFill>
            <a:blip r:embed="rId3">
              <a:alphaModFix amt="60000"/>
            </a:blip>
            <a:stretch>
              <a:fillRect/>
            </a:stretch>
          </p:blipFill>
          <p:spPr>
            <a:xfrm>
              <a:off x="5376062" y="3547990"/>
              <a:ext cx="360000" cy="360000"/>
            </a:xfrm>
            <a:prstGeom prst="rect">
              <a:avLst/>
            </a:prstGeom>
          </p:spPr>
        </p:pic>
      </p:grpSp>
      <p:sp>
        <p:nvSpPr>
          <p:cNvPr id="276" name="TextBox 275"/>
          <p:cNvSpPr txBox="1"/>
          <p:nvPr/>
        </p:nvSpPr>
        <p:spPr>
          <a:xfrm>
            <a:off x="4915906" y="2541089"/>
            <a:ext cx="938325" cy="195814"/>
          </a:xfrm>
          <a:prstGeom prst="rect">
            <a:avLst/>
          </a:prstGeom>
          <a:noFill/>
          <a:ln>
            <a:noFill/>
          </a:ln>
        </p:spPr>
        <p:txBody>
          <a:bodyPr wrap="none" lIns="36000" tIns="36000" rIns="36000" bIns="36000" rtlCol="0">
            <a:spAutoFit/>
          </a:bodyPr>
          <a:lstStyle/>
          <a:p>
            <a:r>
              <a:rPr lang="en-US" sz="800" dirty="0" smtClean="0">
                <a:solidFill>
                  <a:schemeClr val="accent4">
                    <a:lumMod val="75000"/>
                  </a:schemeClr>
                </a:solidFill>
                <a:latin typeface="Roboto Thin"/>
                <a:ea typeface="Open Sans Light" pitchFamily="34" charset="0"/>
                <a:cs typeface="Roboto Thin"/>
              </a:rPr>
              <a:t>Remote Replication</a:t>
            </a:r>
          </a:p>
        </p:txBody>
      </p:sp>
      <p:pic>
        <p:nvPicPr>
          <p:cNvPr id="277" name="Picture 276"/>
          <p:cNvPicPr>
            <a:picLocks noChangeAspect="1"/>
          </p:cNvPicPr>
          <p:nvPr/>
        </p:nvPicPr>
        <p:blipFill>
          <a:blip r:embed="rId5">
            <a:alphaModFix amt="60000"/>
          </a:blip>
          <a:stretch>
            <a:fillRect/>
          </a:stretch>
        </p:blipFill>
        <p:spPr>
          <a:xfrm>
            <a:off x="6581217" y="1916894"/>
            <a:ext cx="360000" cy="360000"/>
          </a:xfrm>
          <a:prstGeom prst="rect">
            <a:avLst/>
          </a:prstGeom>
        </p:spPr>
      </p:pic>
      <p:grpSp>
        <p:nvGrpSpPr>
          <p:cNvPr id="334" name="Group 333"/>
          <p:cNvGrpSpPr/>
          <p:nvPr/>
        </p:nvGrpSpPr>
        <p:grpSpPr>
          <a:xfrm>
            <a:off x="6739179" y="1665990"/>
            <a:ext cx="423243" cy="467460"/>
            <a:chOff x="6871142" y="1373550"/>
            <a:chExt cx="423243" cy="467460"/>
          </a:xfrm>
        </p:grpSpPr>
        <p:sp>
          <p:nvSpPr>
            <p:cNvPr id="22" name="TextBox 21"/>
            <p:cNvSpPr txBox="1"/>
            <p:nvPr/>
          </p:nvSpPr>
          <p:spPr>
            <a:xfrm>
              <a:off x="6871142" y="1373550"/>
              <a:ext cx="423243" cy="123111"/>
            </a:xfrm>
            <a:prstGeom prst="rect">
              <a:avLst/>
            </a:prstGeom>
            <a:noFill/>
            <a:ln>
              <a:noFill/>
            </a:ln>
          </p:spPr>
          <p:txBody>
            <a:bodyPr wrap="none" lIns="0" tIns="0" rIns="0" bIns="0" rtlCol="0">
              <a:spAutoFit/>
            </a:bodyPr>
            <a:lstStyle/>
            <a:p>
              <a:r>
                <a:rPr lang="en-US" sz="800" dirty="0" smtClean="0">
                  <a:solidFill>
                    <a:schemeClr val="accent5">
                      <a:lumMod val="75000"/>
                    </a:schemeClr>
                  </a:solidFill>
                  <a:latin typeface="Roboto Thin"/>
                  <a:ea typeface="Open Sans Light" pitchFamily="34" charset="0"/>
                  <a:cs typeface="Roboto Thin"/>
                </a:rPr>
                <a:t>Snapshot</a:t>
              </a:r>
            </a:p>
          </p:txBody>
        </p:sp>
        <p:pic>
          <p:nvPicPr>
            <p:cNvPr id="278" name="Picture 277"/>
            <p:cNvPicPr>
              <a:picLocks noChangeAspect="1"/>
            </p:cNvPicPr>
            <p:nvPr/>
          </p:nvPicPr>
          <p:blipFill>
            <a:blip r:embed="rId6">
              <a:alphaModFix amt="60000"/>
            </a:blip>
            <a:stretch>
              <a:fillRect/>
            </a:stretch>
          </p:blipFill>
          <p:spPr>
            <a:xfrm>
              <a:off x="6901946" y="1481010"/>
              <a:ext cx="360000" cy="360000"/>
            </a:xfrm>
            <a:prstGeom prst="rect">
              <a:avLst/>
            </a:prstGeom>
          </p:spPr>
        </p:pic>
      </p:grpSp>
      <p:pic>
        <p:nvPicPr>
          <p:cNvPr id="279" name="Picture 278"/>
          <p:cNvPicPr>
            <a:picLocks noChangeAspect="1"/>
          </p:cNvPicPr>
          <p:nvPr/>
        </p:nvPicPr>
        <p:blipFill>
          <a:blip r:embed="rId7">
            <a:alphaModFix amt="60000"/>
          </a:blip>
          <a:stretch>
            <a:fillRect/>
          </a:stretch>
        </p:blipFill>
        <p:spPr>
          <a:xfrm>
            <a:off x="7445386" y="1924175"/>
            <a:ext cx="360000" cy="360000"/>
          </a:xfrm>
          <a:prstGeom prst="rect">
            <a:avLst/>
          </a:prstGeom>
        </p:spPr>
      </p:pic>
      <p:grpSp>
        <p:nvGrpSpPr>
          <p:cNvPr id="348" name="Group 347"/>
          <p:cNvGrpSpPr/>
          <p:nvPr/>
        </p:nvGrpSpPr>
        <p:grpSpPr>
          <a:xfrm>
            <a:off x="3890212" y="1108546"/>
            <a:ext cx="1492132" cy="858146"/>
            <a:chOff x="3893895" y="828934"/>
            <a:chExt cx="1492132" cy="858146"/>
          </a:xfrm>
        </p:grpSpPr>
        <p:sp>
          <p:nvSpPr>
            <p:cNvPr id="43" name="TextBox 42"/>
            <p:cNvSpPr txBox="1"/>
            <p:nvPr/>
          </p:nvSpPr>
          <p:spPr>
            <a:xfrm>
              <a:off x="4304000" y="1225415"/>
              <a:ext cx="1082027" cy="461665"/>
            </a:xfrm>
            <a:prstGeom prst="rect">
              <a:avLst/>
            </a:prstGeom>
            <a:noFill/>
            <a:ln>
              <a:noFill/>
            </a:ln>
          </p:spPr>
          <p:txBody>
            <a:bodyPr wrap="none" lIns="0" tIns="0" rIns="0" bIns="0" rtlCol="0">
              <a:spAutoFit/>
            </a:bodyPr>
            <a:lstStyle/>
            <a:p>
              <a:r>
                <a:rPr lang="en-US" sz="1000" dirty="0" smtClean="0">
                  <a:solidFill>
                    <a:schemeClr val="accent1">
                      <a:lumMod val="75000"/>
                    </a:schemeClr>
                  </a:solidFill>
                  <a:latin typeface="Roboto Thin"/>
                  <a:ea typeface="Open Sans Light" pitchFamily="34" charset="0"/>
                  <a:cs typeface="Roboto Thin"/>
                </a:rPr>
                <a:t>Branch Office</a:t>
              </a:r>
            </a:p>
            <a:p>
              <a:r>
                <a:rPr lang="en-US" sz="1000" dirty="0" smtClean="0">
                  <a:solidFill>
                    <a:schemeClr val="accent1">
                      <a:lumMod val="75000"/>
                    </a:schemeClr>
                  </a:solidFill>
                  <a:latin typeface="Roboto Thin"/>
                  <a:ea typeface="Open Sans Light" pitchFamily="34" charset="0"/>
                  <a:cs typeface="Roboto Thin"/>
                </a:rPr>
                <a:t>Remote Replication</a:t>
              </a:r>
            </a:p>
            <a:p>
              <a:r>
                <a:rPr lang="en-US" sz="1000" dirty="0" smtClean="0">
                  <a:solidFill>
                    <a:schemeClr val="accent1">
                      <a:lumMod val="75000"/>
                    </a:schemeClr>
                  </a:solidFill>
                  <a:latin typeface="Roboto Thin"/>
                  <a:ea typeface="Open Sans Light" pitchFamily="34" charset="0"/>
                  <a:cs typeface="Roboto Thin"/>
                </a:rPr>
                <a:t>For DR</a:t>
              </a:r>
              <a:endParaRPr lang="en-US" sz="1000" dirty="0">
                <a:solidFill>
                  <a:schemeClr val="accent1">
                    <a:lumMod val="75000"/>
                  </a:schemeClr>
                </a:solidFill>
                <a:latin typeface="Roboto Thin"/>
                <a:ea typeface="Open Sans Light" pitchFamily="34" charset="0"/>
                <a:cs typeface="Roboto Thin"/>
              </a:endParaRPr>
            </a:p>
          </p:txBody>
        </p:sp>
        <p:pic>
          <p:nvPicPr>
            <p:cNvPr id="282" name="Picture 281"/>
            <p:cNvPicPr>
              <a:picLocks noChangeAspect="1"/>
            </p:cNvPicPr>
            <p:nvPr/>
          </p:nvPicPr>
          <p:blipFill>
            <a:blip r:embed="rId8"/>
            <a:stretch>
              <a:fillRect/>
            </a:stretch>
          </p:blipFill>
          <p:spPr>
            <a:xfrm>
              <a:off x="3893895" y="828934"/>
              <a:ext cx="540000" cy="540000"/>
            </a:xfrm>
            <a:prstGeom prst="rect">
              <a:avLst/>
            </a:prstGeom>
          </p:spPr>
        </p:pic>
      </p:grpSp>
      <p:grpSp>
        <p:nvGrpSpPr>
          <p:cNvPr id="293" name="Group 292"/>
          <p:cNvGrpSpPr/>
          <p:nvPr/>
        </p:nvGrpSpPr>
        <p:grpSpPr>
          <a:xfrm>
            <a:off x="2024725" y="2886456"/>
            <a:ext cx="589222" cy="360000"/>
            <a:chOff x="1842402" y="3075066"/>
            <a:chExt cx="589222" cy="360000"/>
          </a:xfrm>
        </p:grpSpPr>
        <p:pic>
          <p:nvPicPr>
            <p:cNvPr id="265" name="Picture 264"/>
            <p:cNvPicPr>
              <a:picLocks noChangeAspect="1"/>
            </p:cNvPicPr>
            <p:nvPr/>
          </p:nvPicPr>
          <p:blipFill>
            <a:blip r:embed="rId7">
              <a:alphaModFix amt="60000"/>
            </a:blip>
            <a:stretch>
              <a:fillRect/>
            </a:stretch>
          </p:blipFill>
          <p:spPr>
            <a:xfrm>
              <a:off x="1842402" y="3075066"/>
              <a:ext cx="360000" cy="360000"/>
            </a:xfrm>
            <a:prstGeom prst="rect">
              <a:avLst/>
            </a:prstGeom>
          </p:spPr>
        </p:pic>
        <p:sp>
          <p:nvSpPr>
            <p:cNvPr id="283" name="TextBox 282"/>
            <p:cNvSpPr txBox="1"/>
            <p:nvPr/>
          </p:nvSpPr>
          <p:spPr>
            <a:xfrm>
              <a:off x="2175144" y="3195386"/>
              <a:ext cx="256480"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Clone</a:t>
              </a:r>
            </a:p>
          </p:txBody>
        </p:sp>
      </p:grpSp>
      <p:grpSp>
        <p:nvGrpSpPr>
          <p:cNvPr id="294" name="Group 293"/>
          <p:cNvGrpSpPr/>
          <p:nvPr/>
        </p:nvGrpSpPr>
        <p:grpSpPr>
          <a:xfrm>
            <a:off x="569148" y="2884573"/>
            <a:ext cx="1019240" cy="360000"/>
            <a:chOff x="386825" y="3073183"/>
            <a:chExt cx="1019240" cy="360000"/>
          </a:xfrm>
        </p:grpSpPr>
        <p:pic>
          <p:nvPicPr>
            <p:cNvPr id="245" name="Picture 244"/>
            <p:cNvPicPr>
              <a:picLocks noChangeAspect="1"/>
            </p:cNvPicPr>
            <p:nvPr/>
          </p:nvPicPr>
          <p:blipFill>
            <a:blip r:embed="rId7"/>
            <a:stretch>
              <a:fillRect/>
            </a:stretch>
          </p:blipFill>
          <p:spPr>
            <a:xfrm>
              <a:off x="1046065" y="3073183"/>
              <a:ext cx="360000" cy="360000"/>
            </a:xfrm>
            <a:prstGeom prst="rect">
              <a:avLst/>
            </a:prstGeom>
          </p:spPr>
        </p:pic>
        <p:sp>
          <p:nvSpPr>
            <p:cNvPr id="284" name="TextBox 283"/>
            <p:cNvSpPr txBox="1"/>
            <p:nvPr/>
          </p:nvSpPr>
          <p:spPr>
            <a:xfrm>
              <a:off x="386825" y="3258886"/>
              <a:ext cx="666849" cy="123111"/>
            </a:xfrm>
            <a:prstGeom prst="rect">
              <a:avLst/>
            </a:prstGeom>
            <a:noFill/>
            <a:ln>
              <a:noFill/>
            </a:ln>
          </p:spPr>
          <p:txBody>
            <a:bodyPr wrap="none" lIns="0" tIns="0" rIns="0" bIns="0" rtlCol="0">
              <a:spAutoFit/>
            </a:bodyPr>
            <a:lstStyle/>
            <a:p>
              <a:pPr algn="r"/>
              <a:r>
                <a:rPr lang="en-US" sz="800" dirty="0" smtClean="0">
                  <a:solidFill>
                    <a:schemeClr val="accent1">
                      <a:lumMod val="75000"/>
                    </a:schemeClr>
                  </a:solidFill>
                  <a:latin typeface="Roboto Thin"/>
                  <a:ea typeface="Open Sans Light" pitchFamily="34" charset="0"/>
                  <a:cs typeface="Roboto Thin"/>
                </a:rPr>
                <a:t>RAID 6 Volume</a:t>
              </a:r>
            </a:p>
          </p:txBody>
        </p:sp>
      </p:grpSp>
      <p:grpSp>
        <p:nvGrpSpPr>
          <p:cNvPr id="291" name="Group 290"/>
          <p:cNvGrpSpPr/>
          <p:nvPr/>
        </p:nvGrpSpPr>
        <p:grpSpPr>
          <a:xfrm>
            <a:off x="1408389" y="2527351"/>
            <a:ext cx="1501816" cy="357222"/>
            <a:chOff x="1226066" y="2715961"/>
            <a:chExt cx="1501816" cy="357222"/>
          </a:xfrm>
          <a:effectLst/>
        </p:grpSpPr>
        <p:cxnSp>
          <p:nvCxnSpPr>
            <p:cNvPr id="101" name="Curved Connector 100"/>
            <p:cNvCxnSpPr>
              <a:stCxn id="245" idx="0"/>
              <a:endCxn id="268" idx="0"/>
            </p:cNvCxnSpPr>
            <p:nvPr/>
          </p:nvCxnSpPr>
          <p:spPr>
            <a:xfrm rot="5400000" flipH="1" flipV="1">
              <a:off x="1975676" y="2320978"/>
              <a:ext cx="2595" cy="1501816"/>
            </a:xfrm>
            <a:prstGeom prst="curvedConnector3">
              <a:avLst>
                <a:gd name="adj1" fmla="val 8909249"/>
              </a:avLst>
            </a:prstGeom>
            <a:ln w="22225" cmpd="dbl">
              <a:solidFill>
                <a:schemeClr val="accent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0" name="TextBox 289"/>
            <p:cNvSpPr txBox="1"/>
            <p:nvPr/>
          </p:nvSpPr>
          <p:spPr>
            <a:xfrm>
              <a:off x="1773682" y="2715961"/>
              <a:ext cx="489667" cy="123111"/>
            </a:xfrm>
            <a:prstGeom prst="rect">
              <a:avLst/>
            </a:prstGeom>
            <a:noFill/>
            <a:ln>
              <a:noFill/>
            </a:ln>
          </p:spPr>
          <p:txBody>
            <a:bodyPr wrap="none" lIns="0" tIns="0" rIns="0" bIns="0" rtlCol="0">
              <a:spAutoFit/>
            </a:bodyPr>
            <a:lstStyle/>
            <a:p>
              <a:pPr algn="ctr"/>
              <a:r>
                <a:rPr lang="en-US" sz="800" dirty="0" smtClean="0">
                  <a:solidFill>
                    <a:schemeClr val="accent1">
                      <a:lumMod val="75000"/>
                    </a:schemeClr>
                  </a:solidFill>
                  <a:latin typeface="Roboto Thin"/>
                  <a:ea typeface="Open Sans Light" pitchFamily="34" charset="0"/>
                  <a:cs typeface="Roboto Thin"/>
                </a:rPr>
                <a:t>Replication</a:t>
              </a:r>
            </a:p>
          </p:txBody>
        </p:sp>
      </p:grpSp>
      <p:grpSp>
        <p:nvGrpSpPr>
          <p:cNvPr id="298" name="Group 297"/>
          <p:cNvGrpSpPr/>
          <p:nvPr/>
        </p:nvGrpSpPr>
        <p:grpSpPr>
          <a:xfrm>
            <a:off x="2730204" y="2584501"/>
            <a:ext cx="601293" cy="657477"/>
            <a:chOff x="2630431" y="2773111"/>
            <a:chExt cx="601293" cy="657477"/>
          </a:xfrm>
        </p:grpSpPr>
        <p:pic>
          <p:nvPicPr>
            <p:cNvPr id="268" name="Picture 267"/>
            <p:cNvPicPr>
              <a:picLocks noChangeAspect="1"/>
            </p:cNvPicPr>
            <p:nvPr/>
          </p:nvPicPr>
          <p:blipFill>
            <a:blip r:embed="rId7">
              <a:alphaModFix amt="60000"/>
            </a:blip>
            <a:stretch>
              <a:fillRect/>
            </a:stretch>
          </p:blipFill>
          <p:spPr>
            <a:xfrm>
              <a:off x="2630431" y="3070588"/>
              <a:ext cx="360000" cy="360000"/>
            </a:xfrm>
            <a:prstGeom prst="rect">
              <a:avLst/>
            </a:prstGeom>
          </p:spPr>
        </p:pic>
        <p:grpSp>
          <p:nvGrpSpPr>
            <p:cNvPr id="296" name="Group 295"/>
            <p:cNvGrpSpPr/>
            <p:nvPr/>
          </p:nvGrpSpPr>
          <p:grpSpPr>
            <a:xfrm>
              <a:off x="2808481" y="2773111"/>
              <a:ext cx="423243" cy="472383"/>
              <a:chOff x="2808481" y="2773111"/>
              <a:chExt cx="423243" cy="472383"/>
            </a:xfrm>
          </p:grpSpPr>
          <p:pic>
            <p:nvPicPr>
              <p:cNvPr id="273" name="Picture 272"/>
              <p:cNvPicPr>
                <a:picLocks noChangeAspect="1"/>
              </p:cNvPicPr>
              <p:nvPr/>
            </p:nvPicPr>
            <p:blipFill>
              <a:blip r:embed="rId2">
                <a:alphaModFix amt="60000"/>
              </a:blip>
              <a:stretch>
                <a:fillRect/>
              </a:stretch>
            </p:blipFill>
            <p:spPr>
              <a:xfrm>
                <a:off x="2837474" y="2885494"/>
                <a:ext cx="360000" cy="360000"/>
              </a:xfrm>
              <a:prstGeom prst="rect">
                <a:avLst/>
              </a:prstGeom>
            </p:spPr>
          </p:pic>
          <p:sp>
            <p:nvSpPr>
              <p:cNvPr id="292" name="TextBox 291"/>
              <p:cNvSpPr txBox="1"/>
              <p:nvPr/>
            </p:nvSpPr>
            <p:spPr>
              <a:xfrm>
                <a:off x="2808481" y="2773111"/>
                <a:ext cx="423243" cy="123111"/>
              </a:xfrm>
              <a:prstGeom prst="rect">
                <a:avLst/>
              </a:prstGeom>
              <a:noFill/>
              <a:ln>
                <a:noFill/>
              </a:ln>
            </p:spPr>
            <p:txBody>
              <a:bodyPr wrap="none" lIns="0" tIns="0" rIns="0" bIns="0" rtlCol="0">
                <a:spAutoFit/>
              </a:bodyPr>
              <a:lstStyle/>
              <a:p>
                <a:pPr algn="ctr"/>
                <a:r>
                  <a:rPr lang="en-US" sz="800" dirty="0" smtClean="0">
                    <a:solidFill>
                      <a:schemeClr val="accent1">
                        <a:lumMod val="75000"/>
                      </a:schemeClr>
                    </a:solidFill>
                    <a:latin typeface="Roboto Thin"/>
                    <a:ea typeface="Open Sans Light" pitchFamily="34" charset="0"/>
                    <a:cs typeface="Roboto Thin"/>
                  </a:rPr>
                  <a:t>Snapshot</a:t>
                </a:r>
              </a:p>
            </p:txBody>
          </p:sp>
        </p:grpSp>
      </p:grpSp>
      <p:grpSp>
        <p:nvGrpSpPr>
          <p:cNvPr id="303" name="Group 302"/>
          <p:cNvGrpSpPr/>
          <p:nvPr/>
        </p:nvGrpSpPr>
        <p:grpSpPr>
          <a:xfrm>
            <a:off x="3704176" y="2884168"/>
            <a:ext cx="1012047" cy="360000"/>
            <a:chOff x="3521853" y="3072778"/>
            <a:chExt cx="1012047" cy="360000"/>
          </a:xfrm>
        </p:grpSpPr>
        <p:pic>
          <p:nvPicPr>
            <p:cNvPr id="248" name="Picture 247"/>
            <p:cNvPicPr>
              <a:picLocks noChangeAspect="1"/>
            </p:cNvPicPr>
            <p:nvPr/>
          </p:nvPicPr>
          <p:blipFill>
            <a:blip r:embed="rId4"/>
            <a:stretch>
              <a:fillRect/>
            </a:stretch>
          </p:blipFill>
          <p:spPr>
            <a:xfrm>
              <a:off x="3521853" y="3072778"/>
              <a:ext cx="360000" cy="360000"/>
            </a:xfrm>
            <a:prstGeom prst="rect">
              <a:avLst/>
            </a:prstGeom>
          </p:spPr>
        </p:pic>
        <p:sp>
          <p:nvSpPr>
            <p:cNvPr id="297" name="TextBox 296"/>
            <p:cNvSpPr txBox="1"/>
            <p:nvPr/>
          </p:nvSpPr>
          <p:spPr>
            <a:xfrm>
              <a:off x="3867051" y="3233486"/>
              <a:ext cx="666849" cy="123111"/>
            </a:xfrm>
            <a:prstGeom prst="rect">
              <a:avLst/>
            </a:prstGeom>
            <a:noFill/>
            <a:ln>
              <a:noFill/>
            </a:ln>
          </p:spPr>
          <p:txBody>
            <a:bodyPr wrap="none" lIns="0" tIns="0" rIns="0" bIns="0" rtlCol="0">
              <a:spAutoFit/>
            </a:bodyPr>
            <a:lstStyle/>
            <a:p>
              <a:r>
                <a:rPr lang="en-US" sz="800" dirty="0" smtClean="0">
                  <a:solidFill>
                    <a:schemeClr val="accent4">
                      <a:lumMod val="75000"/>
                    </a:schemeClr>
                  </a:solidFill>
                  <a:latin typeface="Roboto Thin"/>
                  <a:ea typeface="Open Sans Light" pitchFamily="34" charset="0"/>
                  <a:cs typeface="Roboto Thin"/>
                </a:rPr>
                <a:t>RAID 6 Volume</a:t>
              </a:r>
            </a:p>
          </p:txBody>
        </p:sp>
      </p:grpSp>
      <p:grpSp>
        <p:nvGrpSpPr>
          <p:cNvPr id="314" name="Group 313"/>
          <p:cNvGrpSpPr/>
          <p:nvPr/>
        </p:nvGrpSpPr>
        <p:grpSpPr>
          <a:xfrm>
            <a:off x="6167366" y="3240447"/>
            <a:ext cx="423243" cy="472501"/>
            <a:chOff x="5985043" y="3429057"/>
            <a:chExt cx="423243" cy="472501"/>
          </a:xfrm>
        </p:grpSpPr>
        <p:pic>
          <p:nvPicPr>
            <p:cNvPr id="253" name="Picture 252"/>
            <p:cNvPicPr>
              <a:picLocks noChangeAspect="1"/>
            </p:cNvPicPr>
            <p:nvPr/>
          </p:nvPicPr>
          <p:blipFill>
            <a:blip r:embed="rId6"/>
            <a:stretch>
              <a:fillRect/>
            </a:stretch>
          </p:blipFill>
          <p:spPr>
            <a:xfrm>
              <a:off x="6014596" y="3541558"/>
              <a:ext cx="360000" cy="360000"/>
            </a:xfrm>
            <a:prstGeom prst="rect">
              <a:avLst/>
            </a:prstGeom>
          </p:spPr>
        </p:pic>
        <p:sp>
          <p:nvSpPr>
            <p:cNvPr id="313" name="TextBox 312"/>
            <p:cNvSpPr txBox="1"/>
            <p:nvPr/>
          </p:nvSpPr>
          <p:spPr>
            <a:xfrm>
              <a:off x="5985043" y="3429057"/>
              <a:ext cx="423243" cy="123111"/>
            </a:xfrm>
            <a:prstGeom prst="rect">
              <a:avLst/>
            </a:prstGeom>
            <a:noFill/>
            <a:ln>
              <a:noFill/>
            </a:ln>
          </p:spPr>
          <p:txBody>
            <a:bodyPr wrap="none" lIns="0" tIns="0" rIns="0" bIns="0" rtlCol="0">
              <a:spAutoFit/>
            </a:bodyPr>
            <a:lstStyle/>
            <a:p>
              <a:r>
                <a:rPr lang="en-US" sz="800" dirty="0" smtClean="0">
                  <a:solidFill>
                    <a:schemeClr val="accent5">
                      <a:lumMod val="75000"/>
                    </a:schemeClr>
                  </a:solidFill>
                  <a:latin typeface="Roboto Thin"/>
                  <a:ea typeface="Open Sans Light" pitchFamily="34" charset="0"/>
                  <a:cs typeface="Roboto Thin"/>
                </a:rPr>
                <a:t>Snapshot</a:t>
              </a:r>
            </a:p>
          </p:txBody>
        </p:sp>
      </p:grpSp>
      <p:grpSp>
        <p:nvGrpSpPr>
          <p:cNvPr id="316" name="Group 315"/>
          <p:cNvGrpSpPr/>
          <p:nvPr/>
        </p:nvGrpSpPr>
        <p:grpSpPr>
          <a:xfrm>
            <a:off x="5970053" y="3523328"/>
            <a:ext cx="1019470" cy="360000"/>
            <a:chOff x="5787730" y="3711938"/>
            <a:chExt cx="1019470" cy="360000"/>
          </a:xfrm>
        </p:grpSpPr>
        <p:pic>
          <p:nvPicPr>
            <p:cNvPr id="243" name="Picture 242"/>
            <p:cNvPicPr>
              <a:picLocks noChangeAspect="1"/>
            </p:cNvPicPr>
            <p:nvPr/>
          </p:nvPicPr>
          <p:blipFill>
            <a:blip r:embed="rId5"/>
            <a:stretch>
              <a:fillRect/>
            </a:stretch>
          </p:blipFill>
          <p:spPr>
            <a:xfrm>
              <a:off x="5787730" y="3711938"/>
              <a:ext cx="360000" cy="360000"/>
            </a:xfrm>
            <a:prstGeom prst="rect">
              <a:avLst/>
            </a:prstGeom>
          </p:spPr>
        </p:pic>
        <p:sp>
          <p:nvSpPr>
            <p:cNvPr id="315" name="TextBox 314"/>
            <p:cNvSpPr txBox="1"/>
            <p:nvPr/>
          </p:nvSpPr>
          <p:spPr>
            <a:xfrm>
              <a:off x="6140351" y="3903411"/>
              <a:ext cx="666849" cy="123111"/>
            </a:xfrm>
            <a:prstGeom prst="rect">
              <a:avLst/>
            </a:prstGeom>
            <a:noFill/>
            <a:ln>
              <a:noFill/>
            </a:ln>
          </p:spPr>
          <p:txBody>
            <a:bodyPr wrap="none" lIns="0" tIns="0" rIns="0" bIns="0" rtlCol="0">
              <a:spAutoFit/>
            </a:bodyPr>
            <a:lstStyle/>
            <a:p>
              <a:r>
                <a:rPr lang="en-US" sz="800" dirty="0" smtClean="0">
                  <a:solidFill>
                    <a:srgbClr val="ECD300"/>
                  </a:solidFill>
                  <a:latin typeface="Roboto Thin"/>
                  <a:ea typeface="Open Sans Light" pitchFamily="34" charset="0"/>
                  <a:cs typeface="Roboto Thin"/>
                </a:rPr>
                <a:t>RAID 6 Volume</a:t>
              </a:r>
            </a:p>
          </p:txBody>
        </p:sp>
      </p:grpSp>
      <p:grpSp>
        <p:nvGrpSpPr>
          <p:cNvPr id="325" name="Group 324"/>
          <p:cNvGrpSpPr/>
          <p:nvPr/>
        </p:nvGrpSpPr>
        <p:grpSpPr>
          <a:xfrm>
            <a:off x="7481420" y="3327533"/>
            <a:ext cx="602951" cy="360000"/>
            <a:chOff x="7299097" y="3716168"/>
            <a:chExt cx="602951" cy="360000"/>
          </a:xfrm>
        </p:grpSpPr>
        <p:pic>
          <p:nvPicPr>
            <p:cNvPr id="281" name="Picture 280"/>
            <p:cNvPicPr>
              <a:picLocks noChangeAspect="1"/>
            </p:cNvPicPr>
            <p:nvPr/>
          </p:nvPicPr>
          <p:blipFill>
            <a:blip r:embed="rId9">
              <a:alphaModFix amt="60000"/>
            </a:blip>
            <a:stretch>
              <a:fillRect/>
            </a:stretch>
          </p:blipFill>
          <p:spPr>
            <a:xfrm>
              <a:off x="7299097" y="3716168"/>
              <a:ext cx="360000" cy="360000"/>
            </a:xfrm>
            <a:prstGeom prst="rect">
              <a:avLst/>
            </a:prstGeom>
          </p:spPr>
        </p:pic>
        <p:sp>
          <p:nvSpPr>
            <p:cNvPr id="322" name="TextBox 321"/>
            <p:cNvSpPr txBox="1"/>
            <p:nvPr/>
          </p:nvSpPr>
          <p:spPr>
            <a:xfrm>
              <a:off x="7645568" y="3825932"/>
              <a:ext cx="256480" cy="123111"/>
            </a:xfrm>
            <a:prstGeom prst="rect">
              <a:avLst/>
            </a:prstGeom>
            <a:noFill/>
            <a:ln>
              <a:noFill/>
            </a:ln>
          </p:spPr>
          <p:txBody>
            <a:bodyPr wrap="none" lIns="0" tIns="0" rIns="0" bIns="0" rtlCol="0">
              <a:spAutoFit/>
            </a:bodyPr>
            <a:lstStyle/>
            <a:p>
              <a:r>
                <a:rPr lang="en-US" sz="800" dirty="0" smtClean="0">
                  <a:solidFill>
                    <a:schemeClr val="accent6">
                      <a:lumMod val="75000"/>
                    </a:schemeClr>
                  </a:solidFill>
                  <a:latin typeface="Roboto Thin"/>
                  <a:ea typeface="Open Sans Light" pitchFamily="34" charset="0"/>
                  <a:cs typeface="Roboto Thin"/>
                </a:rPr>
                <a:t>Clone</a:t>
              </a:r>
            </a:p>
          </p:txBody>
        </p:sp>
      </p:grpSp>
      <p:grpSp>
        <p:nvGrpSpPr>
          <p:cNvPr id="326" name="Group 325"/>
          <p:cNvGrpSpPr/>
          <p:nvPr/>
        </p:nvGrpSpPr>
        <p:grpSpPr>
          <a:xfrm>
            <a:off x="6763437" y="3205522"/>
            <a:ext cx="423243" cy="475614"/>
            <a:chOff x="6581114" y="3394132"/>
            <a:chExt cx="423243" cy="475614"/>
          </a:xfrm>
        </p:grpSpPr>
        <p:pic>
          <p:nvPicPr>
            <p:cNvPr id="254" name="Picture 253"/>
            <p:cNvPicPr>
              <a:picLocks noChangeAspect="1"/>
            </p:cNvPicPr>
            <p:nvPr/>
          </p:nvPicPr>
          <p:blipFill>
            <a:blip r:embed="rId10"/>
            <a:stretch>
              <a:fillRect/>
            </a:stretch>
          </p:blipFill>
          <p:spPr>
            <a:xfrm>
              <a:off x="6616874" y="3509746"/>
              <a:ext cx="360000" cy="360000"/>
            </a:xfrm>
            <a:prstGeom prst="rect">
              <a:avLst/>
            </a:prstGeom>
          </p:spPr>
        </p:pic>
        <p:sp>
          <p:nvSpPr>
            <p:cNvPr id="324" name="TextBox 323"/>
            <p:cNvSpPr txBox="1"/>
            <p:nvPr/>
          </p:nvSpPr>
          <p:spPr>
            <a:xfrm>
              <a:off x="6581114" y="3394132"/>
              <a:ext cx="423243" cy="123111"/>
            </a:xfrm>
            <a:prstGeom prst="rect">
              <a:avLst/>
            </a:prstGeom>
            <a:noFill/>
            <a:ln>
              <a:noFill/>
            </a:ln>
          </p:spPr>
          <p:txBody>
            <a:bodyPr wrap="none" lIns="0" tIns="0" rIns="0" bIns="0" rtlCol="0">
              <a:spAutoFit/>
            </a:bodyPr>
            <a:lstStyle/>
            <a:p>
              <a:pPr algn="ctr"/>
              <a:r>
                <a:rPr lang="en-US" sz="800" dirty="0" smtClean="0">
                  <a:solidFill>
                    <a:schemeClr val="accent6">
                      <a:lumMod val="75000"/>
                    </a:schemeClr>
                  </a:solidFill>
                  <a:latin typeface="Roboto Thin"/>
                  <a:ea typeface="Open Sans Light" pitchFamily="34" charset="0"/>
                  <a:cs typeface="Roboto Thin"/>
                </a:rPr>
                <a:t>Snapshot</a:t>
              </a:r>
            </a:p>
          </p:txBody>
        </p:sp>
      </p:grpSp>
      <p:grpSp>
        <p:nvGrpSpPr>
          <p:cNvPr id="328" name="Group 327"/>
          <p:cNvGrpSpPr/>
          <p:nvPr/>
        </p:nvGrpSpPr>
        <p:grpSpPr>
          <a:xfrm>
            <a:off x="6986670" y="3528781"/>
            <a:ext cx="1009328" cy="360000"/>
            <a:chOff x="6804347" y="3717391"/>
            <a:chExt cx="1009328" cy="360000"/>
          </a:xfrm>
        </p:grpSpPr>
        <p:pic>
          <p:nvPicPr>
            <p:cNvPr id="244" name="Picture 243"/>
            <p:cNvPicPr>
              <a:picLocks noChangeAspect="1"/>
            </p:cNvPicPr>
            <p:nvPr/>
          </p:nvPicPr>
          <p:blipFill>
            <a:blip r:embed="rId9"/>
            <a:stretch>
              <a:fillRect/>
            </a:stretch>
          </p:blipFill>
          <p:spPr>
            <a:xfrm>
              <a:off x="6804347" y="3717391"/>
              <a:ext cx="360000" cy="360000"/>
            </a:xfrm>
            <a:prstGeom prst="rect">
              <a:avLst/>
            </a:prstGeom>
          </p:spPr>
        </p:pic>
        <p:sp>
          <p:nvSpPr>
            <p:cNvPr id="327" name="TextBox 326"/>
            <p:cNvSpPr txBox="1"/>
            <p:nvPr/>
          </p:nvSpPr>
          <p:spPr>
            <a:xfrm>
              <a:off x="7146826" y="3893886"/>
              <a:ext cx="666849" cy="123111"/>
            </a:xfrm>
            <a:prstGeom prst="rect">
              <a:avLst/>
            </a:prstGeom>
            <a:noFill/>
            <a:ln>
              <a:noFill/>
            </a:ln>
          </p:spPr>
          <p:txBody>
            <a:bodyPr wrap="none" lIns="0" tIns="0" rIns="0" bIns="0" rtlCol="0">
              <a:spAutoFit/>
            </a:bodyPr>
            <a:lstStyle/>
            <a:p>
              <a:r>
                <a:rPr lang="en-US" sz="800" dirty="0" smtClean="0">
                  <a:solidFill>
                    <a:srgbClr val="C49300"/>
                  </a:solidFill>
                  <a:latin typeface="Roboto Thin"/>
                  <a:ea typeface="Open Sans Light" pitchFamily="34" charset="0"/>
                  <a:cs typeface="Roboto Thin"/>
                </a:rPr>
                <a:t>RAID 6 Volume</a:t>
              </a:r>
            </a:p>
          </p:txBody>
        </p:sp>
      </p:grpSp>
      <p:sp>
        <p:nvSpPr>
          <p:cNvPr id="246" name="TextBox 245"/>
          <p:cNvSpPr txBox="1"/>
          <p:nvPr/>
        </p:nvSpPr>
        <p:spPr>
          <a:xfrm>
            <a:off x="5357521" y="2127665"/>
            <a:ext cx="938325" cy="195814"/>
          </a:xfrm>
          <a:prstGeom prst="rect">
            <a:avLst/>
          </a:prstGeom>
          <a:noFill/>
          <a:ln>
            <a:noFill/>
          </a:ln>
        </p:spPr>
        <p:txBody>
          <a:bodyPr wrap="none" lIns="36000" tIns="36000" rIns="36000" bIns="36000" rtlCol="0">
            <a:spAutoFit/>
          </a:bodyPr>
          <a:lstStyle/>
          <a:p>
            <a:r>
              <a:rPr lang="en-US" sz="800" dirty="0" smtClean="0">
                <a:solidFill>
                  <a:schemeClr val="accent5">
                    <a:lumMod val="75000"/>
                  </a:schemeClr>
                </a:solidFill>
                <a:latin typeface="Roboto Thin"/>
                <a:ea typeface="Open Sans Light" pitchFamily="34" charset="0"/>
                <a:cs typeface="Roboto Thin"/>
              </a:rPr>
              <a:t>Remote Replication</a:t>
            </a:r>
          </a:p>
        </p:txBody>
      </p:sp>
      <p:pic>
        <p:nvPicPr>
          <p:cNvPr id="3" name="Picture 2"/>
          <p:cNvPicPr>
            <a:picLocks noChangeAspect="1"/>
          </p:cNvPicPr>
          <p:nvPr/>
        </p:nvPicPr>
        <p:blipFill>
          <a:blip r:embed="rId11"/>
          <a:stretch>
            <a:fillRect/>
          </a:stretch>
        </p:blipFill>
        <p:spPr>
          <a:xfrm>
            <a:off x="8072245" y="338038"/>
            <a:ext cx="432000" cy="432000"/>
          </a:xfrm>
          <a:prstGeom prst="rect">
            <a:avLst/>
          </a:prstGeom>
          <a:scene3d>
            <a:camera prst="orthographicFront">
              <a:rot lat="0" lon="10800000" rev="0"/>
            </a:camera>
            <a:lightRig rig="threePt" dir="t"/>
          </a:scene3d>
        </p:spPr>
      </p:pic>
      <p:pic>
        <p:nvPicPr>
          <p:cNvPr id="4" name="Picture 3"/>
          <p:cNvPicPr>
            <a:picLocks noChangeAspect="1"/>
          </p:cNvPicPr>
          <p:nvPr/>
        </p:nvPicPr>
        <p:blipFill>
          <a:blip r:embed="rId12"/>
          <a:stretch>
            <a:fillRect/>
          </a:stretch>
        </p:blipFill>
        <p:spPr>
          <a:xfrm>
            <a:off x="596722" y="344327"/>
            <a:ext cx="432000" cy="432000"/>
          </a:xfrm>
          <a:prstGeom prst="rect">
            <a:avLst/>
          </a:prstGeom>
        </p:spPr>
      </p:pic>
    </p:spTree>
    <p:extLst>
      <p:ext uri="{BB962C8B-B14F-4D97-AF65-F5344CB8AC3E}">
        <p14:creationId xmlns:p14="http://schemas.microsoft.com/office/powerpoint/2010/main" val="1090202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09"/>
                                        </p:tgtEl>
                                        <p:attrNameLst>
                                          <p:attrName>style.visibility</p:attrName>
                                        </p:attrNameLst>
                                      </p:cBhvr>
                                      <p:to>
                                        <p:strVal val="visible"/>
                                      </p:to>
                                    </p:set>
                                    <p:animEffect transition="in" filter="fade">
                                      <p:cBhvr>
                                        <p:cTn id="20" dur="1000"/>
                                        <p:tgtEl>
                                          <p:spTgt spid="309"/>
                                        </p:tgtEl>
                                      </p:cBhvr>
                                    </p:animEffect>
                                    <p:anim calcmode="lin" valueType="num">
                                      <p:cBhvr>
                                        <p:cTn id="21" dur="1000" fill="hold"/>
                                        <p:tgtEl>
                                          <p:spTgt spid="309"/>
                                        </p:tgtEl>
                                        <p:attrNameLst>
                                          <p:attrName>ppt_x</p:attrName>
                                        </p:attrNameLst>
                                      </p:cBhvr>
                                      <p:tavLst>
                                        <p:tav tm="0">
                                          <p:val>
                                            <p:strVal val="#ppt_x"/>
                                          </p:val>
                                        </p:tav>
                                        <p:tav tm="100000">
                                          <p:val>
                                            <p:strVal val="#ppt_x"/>
                                          </p:val>
                                        </p:tav>
                                      </p:tavLst>
                                    </p:anim>
                                    <p:anim calcmode="lin" valueType="num">
                                      <p:cBhvr>
                                        <p:cTn id="22" dur="1000" fill="hold"/>
                                        <p:tgtEl>
                                          <p:spTgt spid="30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9"/>
                                        </p:tgtEl>
                                        <p:attrNameLst>
                                          <p:attrName>style.visibility</p:attrName>
                                        </p:attrNameLst>
                                      </p:cBhvr>
                                      <p:to>
                                        <p:strVal val="visible"/>
                                      </p:to>
                                    </p:set>
                                    <p:animEffect transition="in" filter="fade">
                                      <p:cBhvr>
                                        <p:cTn id="25" dur="1000"/>
                                        <p:tgtEl>
                                          <p:spTgt spid="329"/>
                                        </p:tgtEl>
                                      </p:cBhvr>
                                    </p:animEffect>
                                    <p:anim calcmode="lin" valueType="num">
                                      <p:cBhvr>
                                        <p:cTn id="26" dur="1000" fill="hold"/>
                                        <p:tgtEl>
                                          <p:spTgt spid="329"/>
                                        </p:tgtEl>
                                        <p:attrNameLst>
                                          <p:attrName>ppt_x</p:attrName>
                                        </p:attrNameLst>
                                      </p:cBhvr>
                                      <p:tavLst>
                                        <p:tav tm="0">
                                          <p:val>
                                            <p:strVal val="#ppt_x"/>
                                          </p:val>
                                        </p:tav>
                                        <p:tav tm="100000">
                                          <p:val>
                                            <p:strVal val="#ppt_x"/>
                                          </p:val>
                                        </p:tav>
                                      </p:tavLst>
                                    </p:anim>
                                    <p:anim calcmode="lin" valueType="num">
                                      <p:cBhvr>
                                        <p:cTn id="27" dur="1000" fill="hold"/>
                                        <p:tgtEl>
                                          <p:spTgt spid="329"/>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304"/>
                                        </p:tgtEl>
                                        <p:attrNameLst>
                                          <p:attrName>style.visibility</p:attrName>
                                        </p:attrNameLst>
                                      </p:cBhvr>
                                      <p:to>
                                        <p:strVal val="visible"/>
                                      </p:to>
                                    </p:set>
                                    <p:animEffect transition="in" filter="fade">
                                      <p:cBhvr>
                                        <p:cTn id="31" dur="1000"/>
                                        <p:tgtEl>
                                          <p:spTgt spid="304"/>
                                        </p:tgtEl>
                                      </p:cBhvr>
                                    </p:animEffect>
                                    <p:anim calcmode="lin" valueType="num">
                                      <p:cBhvr>
                                        <p:cTn id="32" dur="1000" fill="hold"/>
                                        <p:tgtEl>
                                          <p:spTgt spid="304"/>
                                        </p:tgtEl>
                                        <p:attrNameLst>
                                          <p:attrName>ppt_x</p:attrName>
                                        </p:attrNameLst>
                                      </p:cBhvr>
                                      <p:tavLst>
                                        <p:tav tm="0">
                                          <p:val>
                                            <p:strVal val="#ppt_x"/>
                                          </p:val>
                                        </p:tav>
                                        <p:tav tm="100000">
                                          <p:val>
                                            <p:strVal val="#ppt_x"/>
                                          </p:val>
                                        </p:tav>
                                      </p:tavLst>
                                    </p:anim>
                                    <p:anim calcmode="lin" valueType="num">
                                      <p:cBhvr>
                                        <p:cTn id="33" dur="1000" fill="hold"/>
                                        <p:tgtEl>
                                          <p:spTgt spid="30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5"/>
                                        </p:tgtEl>
                                        <p:attrNameLst>
                                          <p:attrName>style.visibility</p:attrName>
                                        </p:attrNameLst>
                                      </p:cBhvr>
                                      <p:to>
                                        <p:strVal val="visible"/>
                                      </p:to>
                                    </p:set>
                                    <p:animEffect transition="in" filter="fade">
                                      <p:cBhvr>
                                        <p:cTn id="36" dur="1000"/>
                                        <p:tgtEl>
                                          <p:spTgt spid="305"/>
                                        </p:tgtEl>
                                      </p:cBhvr>
                                    </p:animEffect>
                                    <p:anim calcmode="lin" valueType="num">
                                      <p:cBhvr>
                                        <p:cTn id="37" dur="1000" fill="hold"/>
                                        <p:tgtEl>
                                          <p:spTgt spid="305"/>
                                        </p:tgtEl>
                                        <p:attrNameLst>
                                          <p:attrName>ppt_x</p:attrName>
                                        </p:attrNameLst>
                                      </p:cBhvr>
                                      <p:tavLst>
                                        <p:tav tm="0">
                                          <p:val>
                                            <p:strVal val="#ppt_x"/>
                                          </p:val>
                                        </p:tav>
                                        <p:tav tm="100000">
                                          <p:val>
                                            <p:strVal val="#ppt_x"/>
                                          </p:val>
                                        </p:tav>
                                      </p:tavLst>
                                    </p:anim>
                                    <p:anim calcmode="lin" valueType="num">
                                      <p:cBhvr>
                                        <p:cTn id="38" dur="1000" fill="hold"/>
                                        <p:tgtEl>
                                          <p:spTgt spid="30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8"/>
                                        </p:tgtEl>
                                        <p:attrNameLst>
                                          <p:attrName>style.visibility</p:attrName>
                                        </p:attrNameLst>
                                      </p:cBhvr>
                                      <p:to>
                                        <p:strVal val="visible"/>
                                      </p:to>
                                    </p:set>
                                    <p:animEffect transition="in" filter="fade">
                                      <p:cBhvr>
                                        <p:cTn id="41" dur="1000"/>
                                        <p:tgtEl>
                                          <p:spTgt spid="158"/>
                                        </p:tgtEl>
                                      </p:cBhvr>
                                    </p:animEffect>
                                    <p:anim calcmode="lin" valueType="num">
                                      <p:cBhvr>
                                        <p:cTn id="42" dur="1000" fill="hold"/>
                                        <p:tgtEl>
                                          <p:spTgt spid="158"/>
                                        </p:tgtEl>
                                        <p:attrNameLst>
                                          <p:attrName>ppt_x</p:attrName>
                                        </p:attrNameLst>
                                      </p:cBhvr>
                                      <p:tavLst>
                                        <p:tav tm="0">
                                          <p:val>
                                            <p:strVal val="#ppt_x"/>
                                          </p:val>
                                        </p:tav>
                                        <p:tav tm="100000">
                                          <p:val>
                                            <p:strVal val="#ppt_x"/>
                                          </p:val>
                                        </p:tav>
                                      </p:tavLst>
                                    </p:anim>
                                    <p:anim calcmode="lin" valueType="num">
                                      <p:cBhvr>
                                        <p:cTn id="43" dur="1000" fill="hold"/>
                                        <p:tgtEl>
                                          <p:spTgt spid="158"/>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294"/>
                                        </p:tgtEl>
                                        <p:attrNameLst>
                                          <p:attrName>style.visibility</p:attrName>
                                        </p:attrNameLst>
                                      </p:cBhvr>
                                      <p:to>
                                        <p:strVal val="visible"/>
                                      </p:to>
                                    </p:set>
                                    <p:animEffect transition="in" filter="fade">
                                      <p:cBhvr>
                                        <p:cTn id="47" dur="1000"/>
                                        <p:tgtEl>
                                          <p:spTgt spid="294"/>
                                        </p:tgtEl>
                                      </p:cBhvr>
                                    </p:animEffect>
                                    <p:anim calcmode="lin" valueType="num">
                                      <p:cBhvr>
                                        <p:cTn id="48" dur="1000" fill="hold"/>
                                        <p:tgtEl>
                                          <p:spTgt spid="294"/>
                                        </p:tgtEl>
                                        <p:attrNameLst>
                                          <p:attrName>ppt_x</p:attrName>
                                        </p:attrNameLst>
                                      </p:cBhvr>
                                      <p:tavLst>
                                        <p:tav tm="0">
                                          <p:val>
                                            <p:strVal val="#ppt_x"/>
                                          </p:val>
                                        </p:tav>
                                        <p:tav tm="100000">
                                          <p:val>
                                            <p:strVal val="#ppt_x"/>
                                          </p:val>
                                        </p:tav>
                                      </p:tavLst>
                                    </p:anim>
                                    <p:anim calcmode="lin" valueType="num">
                                      <p:cBhvr>
                                        <p:cTn id="49" dur="1000" fill="hold"/>
                                        <p:tgtEl>
                                          <p:spTgt spid="29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1000"/>
                                        <p:tgtEl>
                                          <p:spTgt spid="91"/>
                                        </p:tgtEl>
                                      </p:cBhvr>
                                    </p:animEffect>
                                    <p:anim calcmode="lin" valueType="num">
                                      <p:cBhvr>
                                        <p:cTn id="53" dur="1000" fill="hold"/>
                                        <p:tgtEl>
                                          <p:spTgt spid="91"/>
                                        </p:tgtEl>
                                        <p:attrNameLst>
                                          <p:attrName>ppt_x</p:attrName>
                                        </p:attrNameLst>
                                      </p:cBhvr>
                                      <p:tavLst>
                                        <p:tav tm="0">
                                          <p:val>
                                            <p:strVal val="#ppt_x"/>
                                          </p:val>
                                        </p:tav>
                                        <p:tav tm="100000">
                                          <p:val>
                                            <p:strVal val="#ppt_x"/>
                                          </p:val>
                                        </p:tav>
                                      </p:tavLst>
                                    </p:anim>
                                    <p:anim calcmode="lin" valueType="num">
                                      <p:cBhvr>
                                        <p:cTn id="54" dur="1000" fill="hold"/>
                                        <p:tgtEl>
                                          <p:spTgt spid="9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3"/>
                                        </p:tgtEl>
                                        <p:attrNameLst>
                                          <p:attrName>style.visibility</p:attrName>
                                        </p:attrNameLst>
                                      </p:cBhvr>
                                      <p:to>
                                        <p:strVal val="visible"/>
                                      </p:to>
                                    </p:set>
                                    <p:animEffect transition="in" filter="fade">
                                      <p:cBhvr>
                                        <p:cTn id="57" dur="1000"/>
                                        <p:tgtEl>
                                          <p:spTgt spid="303"/>
                                        </p:tgtEl>
                                      </p:cBhvr>
                                    </p:animEffect>
                                    <p:anim calcmode="lin" valueType="num">
                                      <p:cBhvr>
                                        <p:cTn id="58" dur="1000" fill="hold"/>
                                        <p:tgtEl>
                                          <p:spTgt spid="303"/>
                                        </p:tgtEl>
                                        <p:attrNameLst>
                                          <p:attrName>ppt_x</p:attrName>
                                        </p:attrNameLst>
                                      </p:cBhvr>
                                      <p:tavLst>
                                        <p:tav tm="0">
                                          <p:val>
                                            <p:strVal val="#ppt_x"/>
                                          </p:val>
                                        </p:tav>
                                        <p:tav tm="100000">
                                          <p:val>
                                            <p:strVal val="#ppt_x"/>
                                          </p:val>
                                        </p:tav>
                                      </p:tavLst>
                                    </p:anim>
                                    <p:anim calcmode="lin" valueType="num">
                                      <p:cBhvr>
                                        <p:cTn id="59" dur="1000" fill="hold"/>
                                        <p:tgtEl>
                                          <p:spTgt spid="30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6"/>
                                        </p:tgtEl>
                                        <p:attrNameLst>
                                          <p:attrName>style.visibility</p:attrName>
                                        </p:attrNameLst>
                                      </p:cBhvr>
                                      <p:to>
                                        <p:strVal val="visible"/>
                                      </p:to>
                                    </p:set>
                                    <p:animEffect transition="in" filter="fade">
                                      <p:cBhvr>
                                        <p:cTn id="67" dur="1000"/>
                                        <p:tgtEl>
                                          <p:spTgt spid="316"/>
                                        </p:tgtEl>
                                      </p:cBhvr>
                                    </p:animEffect>
                                    <p:anim calcmode="lin" valueType="num">
                                      <p:cBhvr>
                                        <p:cTn id="68" dur="1000" fill="hold"/>
                                        <p:tgtEl>
                                          <p:spTgt spid="316"/>
                                        </p:tgtEl>
                                        <p:attrNameLst>
                                          <p:attrName>ppt_x</p:attrName>
                                        </p:attrNameLst>
                                      </p:cBhvr>
                                      <p:tavLst>
                                        <p:tav tm="0">
                                          <p:val>
                                            <p:strVal val="#ppt_x"/>
                                          </p:val>
                                        </p:tav>
                                        <p:tav tm="100000">
                                          <p:val>
                                            <p:strVal val="#ppt_x"/>
                                          </p:val>
                                        </p:tav>
                                      </p:tavLst>
                                    </p:anim>
                                    <p:anim calcmode="lin" valueType="num">
                                      <p:cBhvr>
                                        <p:cTn id="69" dur="1000" fill="hold"/>
                                        <p:tgtEl>
                                          <p:spTgt spid="3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fade">
                                      <p:cBhvr>
                                        <p:cTn id="72" dur="1000"/>
                                        <p:tgtEl>
                                          <p:spTgt spid="107"/>
                                        </p:tgtEl>
                                      </p:cBhvr>
                                    </p:animEffect>
                                    <p:anim calcmode="lin" valueType="num">
                                      <p:cBhvr>
                                        <p:cTn id="73" dur="1000" fill="hold"/>
                                        <p:tgtEl>
                                          <p:spTgt spid="107"/>
                                        </p:tgtEl>
                                        <p:attrNameLst>
                                          <p:attrName>ppt_x</p:attrName>
                                        </p:attrNameLst>
                                      </p:cBhvr>
                                      <p:tavLst>
                                        <p:tav tm="0">
                                          <p:val>
                                            <p:strVal val="#ppt_x"/>
                                          </p:val>
                                        </p:tav>
                                        <p:tav tm="100000">
                                          <p:val>
                                            <p:strVal val="#ppt_x"/>
                                          </p:val>
                                        </p:tav>
                                      </p:tavLst>
                                    </p:anim>
                                    <p:anim calcmode="lin" valueType="num">
                                      <p:cBhvr>
                                        <p:cTn id="74" dur="1000" fill="hold"/>
                                        <p:tgtEl>
                                          <p:spTgt spid="10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28"/>
                                        </p:tgtEl>
                                        <p:attrNameLst>
                                          <p:attrName>style.visibility</p:attrName>
                                        </p:attrNameLst>
                                      </p:cBhvr>
                                      <p:to>
                                        <p:strVal val="visible"/>
                                      </p:to>
                                    </p:set>
                                    <p:animEffect transition="in" filter="fade">
                                      <p:cBhvr>
                                        <p:cTn id="77" dur="1000"/>
                                        <p:tgtEl>
                                          <p:spTgt spid="328"/>
                                        </p:tgtEl>
                                      </p:cBhvr>
                                    </p:animEffect>
                                    <p:anim calcmode="lin" valueType="num">
                                      <p:cBhvr>
                                        <p:cTn id="78" dur="1000" fill="hold"/>
                                        <p:tgtEl>
                                          <p:spTgt spid="328"/>
                                        </p:tgtEl>
                                        <p:attrNameLst>
                                          <p:attrName>ppt_x</p:attrName>
                                        </p:attrNameLst>
                                      </p:cBhvr>
                                      <p:tavLst>
                                        <p:tav tm="0">
                                          <p:val>
                                            <p:strVal val="#ppt_x"/>
                                          </p:val>
                                        </p:tav>
                                        <p:tav tm="100000">
                                          <p:val>
                                            <p:strVal val="#ppt_x"/>
                                          </p:val>
                                        </p:tav>
                                      </p:tavLst>
                                    </p:anim>
                                    <p:anim calcmode="lin" valueType="num">
                                      <p:cBhvr>
                                        <p:cTn id="79" dur="1000" fill="hold"/>
                                        <p:tgtEl>
                                          <p:spTgt spid="3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nodeType="afterEffect">
                                  <p:stCondLst>
                                    <p:cond delay="0"/>
                                  </p:stCondLst>
                                  <p:childTnLst>
                                    <p:set>
                                      <p:cBhvr>
                                        <p:cTn id="87" dur="1" fill="hold">
                                          <p:stCondLst>
                                            <p:cond delay="0"/>
                                          </p:stCondLst>
                                        </p:cTn>
                                        <p:tgtEl>
                                          <p:spTgt spid="295"/>
                                        </p:tgtEl>
                                        <p:attrNameLst>
                                          <p:attrName>style.visibility</p:attrName>
                                        </p:attrNameLst>
                                      </p:cBhvr>
                                      <p:to>
                                        <p:strVal val="visible"/>
                                      </p:to>
                                    </p:set>
                                    <p:animEffect transition="in" filter="fade">
                                      <p:cBhvr>
                                        <p:cTn id="88" dur="1000"/>
                                        <p:tgtEl>
                                          <p:spTgt spid="295"/>
                                        </p:tgtEl>
                                      </p:cBhvr>
                                    </p:animEffect>
                                    <p:anim calcmode="lin" valueType="num">
                                      <p:cBhvr>
                                        <p:cTn id="89" dur="1000" fill="hold"/>
                                        <p:tgtEl>
                                          <p:spTgt spid="295"/>
                                        </p:tgtEl>
                                        <p:attrNameLst>
                                          <p:attrName>ppt_x</p:attrName>
                                        </p:attrNameLst>
                                      </p:cBhvr>
                                      <p:tavLst>
                                        <p:tav tm="0">
                                          <p:val>
                                            <p:strVal val="#ppt_x"/>
                                          </p:val>
                                        </p:tav>
                                        <p:tav tm="100000">
                                          <p:val>
                                            <p:strVal val="#ppt_x"/>
                                          </p:val>
                                        </p:tav>
                                      </p:tavLst>
                                    </p:anim>
                                    <p:anim calcmode="lin" valueType="num">
                                      <p:cBhvr>
                                        <p:cTn id="90" dur="1000" fill="hold"/>
                                        <p:tgtEl>
                                          <p:spTgt spid="29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02"/>
                                        </p:tgtEl>
                                        <p:attrNameLst>
                                          <p:attrName>style.visibility</p:attrName>
                                        </p:attrNameLst>
                                      </p:cBhvr>
                                      <p:to>
                                        <p:strVal val="visible"/>
                                      </p:to>
                                    </p:set>
                                    <p:animEffect transition="in" filter="fade">
                                      <p:cBhvr>
                                        <p:cTn id="93" dur="1000"/>
                                        <p:tgtEl>
                                          <p:spTgt spid="302"/>
                                        </p:tgtEl>
                                      </p:cBhvr>
                                    </p:animEffect>
                                    <p:anim calcmode="lin" valueType="num">
                                      <p:cBhvr>
                                        <p:cTn id="94" dur="1000" fill="hold"/>
                                        <p:tgtEl>
                                          <p:spTgt spid="302"/>
                                        </p:tgtEl>
                                        <p:attrNameLst>
                                          <p:attrName>ppt_x</p:attrName>
                                        </p:attrNameLst>
                                      </p:cBhvr>
                                      <p:tavLst>
                                        <p:tav tm="0">
                                          <p:val>
                                            <p:strVal val="#ppt_x"/>
                                          </p:val>
                                        </p:tav>
                                        <p:tav tm="100000">
                                          <p:val>
                                            <p:strVal val="#ppt_x"/>
                                          </p:val>
                                        </p:tav>
                                      </p:tavLst>
                                    </p:anim>
                                    <p:anim calcmode="lin" valueType="num">
                                      <p:cBhvr>
                                        <p:cTn id="95" dur="1000" fill="hold"/>
                                        <p:tgtEl>
                                          <p:spTgt spid="302"/>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26"/>
                                        </p:tgtEl>
                                        <p:attrNameLst>
                                          <p:attrName>style.visibility</p:attrName>
                                        </p:attrNameLst>
                                      </p:cBhvr>
                                      <p:to>
                                        <p:strVal val="visible"/>
                                      </p:to>
                                    </p:set>
                                    <p:animEffect transition="in" filter="fade">
                                      <p:cBhvr>
                                        <p:cTn id="98" dur="1000"/>
                                        <p:tgtEl>
                                          <p:spTgt spid="326"/>
                                        </p:tgtEl>
                                      </p:cBhvr>
                                    </p:animEffect>
                                    <p:anim calcmode="lin" valueType="num">
                                      <p:cBhvr>
                                        <p:cTn id="99" dur="1000" fill="hold"/>
                                        <p:tgtEl>
                                          <p:spTgt spid="326"/>
                                        </p:tgtEl>
                                        <p:attrNameLst>
                                          <p:attrName>ppt_x</p:attrName>
                                        </p:attrNameLst>
                                      </p:cBhvr>
                                      <p:tavLst>
                                        <p:tav tm="0">
                                          <p:val>
                                            <p:strVal val="#ppt_x"/>
                                          </p:val>
                                        </p:tav>
                                        <p:tav tm="100000">
                                          <p:val>
                                            <p:strVal val="#ppt_x"/>
                                          </p:val>
                                        </p:tav>
                                      </p:tavLst>
                                    </p:anim>
                                    <p:anim calcmode="lin" valueType="num">
                                      <p:cBhvr>
                                        <p:cTn id="100" dur="1000" fill="hold"/>
                                        <p:tgtEl>
                                          <p:spTgt spid="326"/>
                                        </p:tgtEl>
                                        <p:attrNameLst>
                                          <p:attrName>ppt_y</p:attrName>
                                        </p:attrNameLst>
                                      </p:cBhvr>
                                      <p:tavLst>
                                        <p:tav tm="0">
                                          <p:val>
                                            <p:strVal val="#ppt_y+.1"/>
                                          </p:val>
                                        </p:tav>
                                        <p:tav tm="100000">
                                          <p:val>
                                            <p:strVal val="#ppt_y"/>
                                          </p:val>
                                        </p:tav>
                                      </p:tavLst>
                                    </p:anim>
                                  </p:childTnLst>
                                </p:cTn>
                              </p:par>
                            </p:childTnLst>
                          </p:cTn>
                        </p:par>
                        <p:par>
                          <p:cTn id="101" fill="hold">
                            <p:stCondLst>
                              <p:cond delay="4500"/>
                            </p:stCondLst>
                            <p:childTnLst>
                              <p:par>
                                <p:cTn id="102" presetID="42" presetClass="entr" presetSubtype="0" fill="hold" nodeType="afterEffect">
                                  <p:stCondLst>
                                    <p:cond delay="0"/>
                                  </p:stCondLst>
                                  <p:childTnLst>
                                    <p:set>
                                      <p:cBhvr>
                                        <p:cTn id="103" dur="1" fill="hold">
                                          <p:stCondLst>
                                            <p:cond delay="0"/>
                                          </p:stCondLst>
                                        </p:cTn>
                                        <p:tgtEl>
                                          <p:spTgt spid="293"/>
                                        </p:tgtEl>
                                        <p:attrNameLst>
                                          <p:attrName>style.visibility</p:attrName>
                                        </p:attrNameLst>
                                      </p:cBhvr>
                                      <p:to>
                                        <p:strVal val="visible"/>
                                      </p:to>
                                    </p:set>
                                    <p:animEffect transition="in" filter="fade">
                                      <p:cBhvr>
                                        <p:cTn id="104" dur="1000"/>
                                        <p:tgtEl>
                                          <p:spTgt spid="293"/>
                                        </p:tgtEl>
                                      </p:cBhvr>
                                    </p:animEffect>
                                    <p:anim calcmode="lin" valueType="num">
                                      <p:cBhvr>
                                        <p:cTn id="105" dur="1000" fill="hold"/>
                                        <p:tgtEl>
                                          <p:spTgt spid="293"/>
                                        </p:tgtEl>
                                        <p:attrNameLst>
                                          <p:attrName>ppt_x</p:attrName>
                                        </p:attrNameLst>
                                      </p:cBhvr>
                                      <p:tavLst>
                                        <p:tav tm="0">
                                          <p:val>
                                            <p:strVal val="#ppt_x"/>
                                          </p:val>
                                        </p:tav>
                                        <p:tav tm="100000">
                                          <p:val>
                                            <p:strVal val="#ppt_x"/>
                                          </p:val>
                                        </p:tav>
                                      </p:tavLst>
                                    </p:anim>
                                    <p:anim calcmode="lin" valueType="num">
                                      <p:cBhvr>
                                        <p:cTn id="106" dur="1000" fill="hold"/>
                                        <p:tgtEl>
                                          <p:spTgt spid="293"/>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4"/>
                                        </p:tgtEl>
                                        <p:attrNameLst>
                                          <p:attrName>style.visibility</p:attrName>
                                        </p:attrNameLst>
                                      </p:cBhvr>
                                      <p:to>
                                        <p:strVal val="visible"/>
                                      </p:to>
                                    </p:set>
                                    <p:animEffect transition="in" filter="fade">
                                      <p:cBhvr>
                                        <p:cTn id="109" dur="1000"/>
                                        <p:tgtEl>
                                          <p:spTgt spid="314"/>
                                        </p:tgtEl>
                                      </p:cBhvr>
                                    </p:animEffect>
                                    <p:anim calcmode="lin" valueType="num">
                                      <p:cBhvr>
                                        <p:cTn id="110" dur="1000" fill="hold"/>
                                        <p:tgtEl>
                                          <p:spTgt spid="314"/>
                                        </p:tgtEl>
                                        <p:attrNameLst>
                                          <p:attrName>ppt_x</p:attrName>
                                        </p:attrNameLst>
                                      </p:cBhvr>
                                      <p:tavLst>
                                        <p:tav tm="0">
                                          <p:val>
                                            <p:strVal val="#ppt_x"/>
                                          </p:val>
                                        </p:tav>
                                        <p:tav tm="100000">
                                          <p:val>
                                            <p:strVal val="#ppt_x"/>
                                          </p:val>
                                        </p:tav>
                                      </p:tavLst>
                                    </p:anim>
                                    <p:anim calcmode="lin" valueType="num">
                                      <p:cBhvr>
                                        <p:cTn id="111" dur="1000" fill="hold"/>
                                        <p:tgtEl>
                                          <p:spTgt spid="31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fade">
                                      <p:cBhvr>
                                        <p:cTn id="114" dur="1000"/>
                                        <p:tgtEl>
                                          <p:spTgt spid="95"/>
                                        </p:tgtEl>
                                      </p:cBhvr>
                                    </p:animEffect>
                                    <p:anim calcmode="lin" valueType="num">
                                      <p:cBhvr>
                                        <p:cTn id="115" dur="1000" fill="hold"/>
                                        <p:tgtEl>
                                          <p:spTgt spid="95"/>
                                        </p:tgtEl>
                                        <p:attrNameLst>
                                          <p:attrName>ppt_x</p:attrName>
                                        </p:attrNameLst>
                                      </p:cBhvr>
                                      <p:tavLst>
                                        <p:tav tm="0">
                                          <p:val>
                                            <p:strVal val="#ppt_x"/>
                                          </p:val>
                                        </p:tav>
                                        <p:tav tm="100000">
                                          <p:val>
                                            <p:strVal val="#ppt_x"/>
                                          </p:val>
                                        </p:tav>
                                      </p:tavLst>
                                    </p:anim>
                                    <p:anim calcmode="lin" valueType="num">
                                      <p:cBhvr>
                                        <p:cTn id="116" dur="1000" fill="hold"/>
                                        <p:tgtEl>
                                          <p:spTgt spid="95"/>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7"/>
                                        </p:tgtEl>
                                        <p:attrNameLst>
                                          <p:attrName>style.visibility</p:attrName>
                                        </p:attrNameLst>
                                      </p:cBhvr>
                                      <p:to>
                                        <p:strVal val="visible"/>
                                      </p:to>
                                    </p:set>
                                    <p:animEffect transition="in" filter="fade">
                                      <p:cBhvr>
                                        <p:cTn id="119" dur="1000"/>
                                        <p:tgtEl>
                                          <p:spTgt spid="57"/>
                                        </p:tgtEl>
                                      </p:cBhvr>
                                    </p:animEffect>
                                    <p:anim calcmode="lin" valueType="num">
                                      <p:cBhvr>
                                        <p:cTn id="120" dur="1000" fill="hold"/>
                                        <p:tgtEl>
                                          <p:spTgt spid="57"/>
                                        </p:tgtEl>
                                        <p:attrNameLst>
                                          <p:attrName>ppt_x</p:attrName>
                                        </p:attrNameLst>
                                      </p:cBhvr>
                                      <p:tavLst>
                                        <p:tav tm="0">
                                          <p:val>
                                            <p:strVal val="#ppt_x"/>
                                          </p:val>
                                        </p:tav>
                                        <p:tav tm="100000">
                                          <p:val>
                                            <p:strVal val="#ppt_x"/>
                                          </p:val>
                                        </p:tav>
                                      </p:tavLst>
                                    </p:anim>
                                    <p:anim calcmode="lin" valueType="num">
                                      <p:cBhvr>
                                        <p:cTn id="121" dur="1000" fill="hold"/>
                                        <p:tgtEl>
                                          <p:spTgt spid="57"/>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325"/>
                                        </p:tgtEl>
                                        <p:attrNameLst>
                                          <p:attrName>style.visibility</p:attrName>
                                        </p:attrNameLst>
                                      </p:cBhvr>
                                      <p:to>
                                        <p:strVal val="visible"/>
                                      </p:to>
                                    </p:set>
                                    <p:animEffect transition="in" filter="fade">
                                      <p:cBhvr>
                                        <p:cTn id="124" dur="1000"/>
                                        <p:tgtEl>
                                          <p:spTgt spid="325"/>
                                        </p:tgtEl>
                                      </p:cBhvr>
                                    </p:animEffect>
                                    <p:anim calcmode="lin" valueType="num">
                                      <p:cBhvr>
                                        <p:cTn id="125" dur="1000" fill="hold"/>
                                        <p:tgtEl>
                                          <p:spTgt spid="325"/>
                                        </p:tgtEl>
                                        <p:attrNameLst>
                                          <p:attrName>ppt_x</p:attrName>
                                        </p:attrNameLst>
                                      </p:cBhvr>
                                      <p:tavLst>
                                        <p:tav tm="0">
                                          <p:val>
                                            <p:strVal val="#ppt_x"/>
                                          </p:val>
                                        </p:tav>
                                        <p:tav tm="100000">
                                          <p:val>
                                            <p:strVal val="#ppt_x"/>
                                          </p:val>
                                        </p:tav>
                                      </p:tavLst>
                                    </p:anim>
                                    <p:anim calcmode="lin" valueType="num">
                                      <p:cBhvr>
                                        <p:cTn id="126" dur="1000" fill="hold"/>
                                        <p:tgtEl>
                                          <p:spTgt spid="325"/>
                                        </p:tgtEl>
                                        <p:attrNameLst>
                                          <p:attrName>ppt_y</p:attrName>
                                        </p:attrNameLst>
                                      </p:cBhvr>
                                      <p:tavLst>
                                        <p:tav tm="0">
                                          <p:val>
                                            <p:strVal val="#ppt_y+.1"/>
                                          </p:val>
                                        </p:tav>
                                        <p:tav tm="100000">
                                          <p:val>
                                            <p:strVal val="#ppt_y"/>
                                          </p:val>
                                        </p:tav>
                                      </p:tavLst>
                                    </p:anim>
                                  </p:childTnLst>
                                </p:cTn>
                              </p:par>
                            </p:childTnLst>
                          </p:cTn>
                        </p:par>
                        <p:par>
                          <p:cTn id="127" fill="hold">
                            <p:stCondLst>
                              <p:cond delay="5500"/>
                            </p:stCondLst>
                            <p:childTnLst>
                              <p:par>
                                <p:cTn id="128" presetID="42" presetClass="entr" presetSubtype="0" fill="hold" nodeType="afterEffect">
                                  <p:stCondLst>
                                    <p:cond delay="0"/>
                                  </p:stCondLst>
                                  <p:childTnLst>
                                    <p:set>
                                      <p:cBhvr>
                                        <p:cTn id="129" dur="1" fill="hold">
                                          <p:stCondLst>
                                            <p:cond delay="0"/>
                                          </p:stCondLst>
                                        </p:cTn>
                                        <p:tgtEl>
                                          <p:spTgt spid="340"/>
                                        </p:tgtEl>
                                        <p:attrNameLst>
                                          <p:attrName>style.visibility</p:attrName>
                                        </p:attrNameLst>
                                      </p:cBhvr>
                                      <p:to>
                                        <p:strVal val="visible"/>
                                      </p:to>
                                    </p:set>
                                    <p:animEffect transition="in" filter="fade">
                                      <p:cBhvr>
                                        <p:cTn id="130" dur="1000"/>
                                        <p:tgtEl>
                                          <p:spTgt spid="340"/>
                                        </p:tgtEl>
                                      </p:cBhvr>
                                    </p:animEffect>
                                    <p:anim calcmode="lin" valueType="num">
                                      <p:cBhvr>
                                        <p:cTn id="131" dur="1000" fill="hold"/>
                                        <p:tgtEl>
                                          <p:spTgt spid="340"/>
                                        </p:tgtEl>
                                        <p:attrNameLst>
                                          <p:attrName>ppt_x</p:attrName>
                                        </p:attrNameLst>
                                      </p:cBhvr>
                                      <p:tavLst>
                                        <p:tav tm="0">
                                          <p:val>
                                            <p:strVal val="#ppt_x"/>
                                          </p:val>
                                        </p:tav>
                                        <p:tav tm="100000">
                                          <p:val>
                                            <p:strVal val="#ppt_x"/>
                                          </p:val>
                                        </p:tav>
                                      </p:tavLst>
                                    </p:anim>
                                    <p:anim calcmode="lin" valueType="num">
                                      <p:cBhvr>
                                        <p:cTn id="132" dur="1000" fill="hold"/>
                                        <p:tgtEl>
                                          <p:spTgt spid="340"/>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60"/>
                                        </p:tgtEl>
                                        <p:attrNameLst>
                                          <p:attrName>style.visibility</p:attrName>
                                        </p:attrNameLst>
                                      </p:cBhvr>
                                      <p:to>
                                        <p:strVal val="visible"/>
                                      </p:to>
                                    </p:set>
                                    <p:animEffect transition="in" filter="fade">
                                      <p:cBhvr>
                                        <p:cTn id="135" dur="1000"/>
                                        <p:tgtEl>
                                          <p:spTgt spid="160"/>
                                        </p:tgtEl>
                                      </p:cBhvr>
                                    </p:animEffect>
                                    <p:anim calcmode="lin" valueType="num">
                                      <p:cBhvr>
                                        <p:cTn id="136" dur="1000" fill="hold"/>
                                        <p:tgtEl>
                                          <p:spTgt spid="160"/>
                                        </p:tgtEl>
                                        <p:attrNameLst>
                                          <p:attrName>ppt_x</p:attrName>
                                        </p:attrNameLst>
                                      </p:cBhvr>
                                      <p:tavLst>
                                        <p:tav tm="0">
                                          <p:val>
                                            <p:strVal val="#ppt_x"/>
                                          </p:val>
                                        </p:tav>
                                        <p:tav tm="100000">
                                          <p:val>
                                            <p:strVal val="#ppt_x"/>
                                          </p:val>
                                        </p:tav>
                                      </p:tavLst>
                                    </p:anim>
                                    <p:anim calcmode="lin" valueType="num">
                                      <p:cBhvr>
                                        <p:cTn id="137" dur="1000" fill="hold"/>
                                        <p:tgtEl>
                                          <p:spTgt spid="160"/>
                                        </p:tgtEl>
                                        <p:attrNameLst>
                                          <p:attrName>ppt_y</p:attrName>
                                        </p:attrNameLst>
                                      </p:cBhvr>
                                      <p:tavLst>
                                        <p:tav tm="0">
                                          <p:val>
                                            <p:strVal val="#ppt_y+.1"/>
                                          </p:val>
                                        </p:tav>
                                        <p:tav tm="100000">
                                          <p:val>
                                            <p:strVal val="#ppt_y"/>
                                          </p:val>
                                        </p:tav>
                                      </p:tavLst>
                                    </p:anim>
                                  </p:childTnLst>
                                </p:cTn>
                              </p:par>
                            </p:childTnLst>
                          </p:cTn>
                        </p:par>
                        <p:par>
                          <p:cTn id="138" fill="hold">
                            <p:stCondLst>
                              <p:cond delay="6500"/>
                            </p:stCondLst>
                            <p:childTnLst>
                              <p:par>
                                <p:cTn id="139" presetID="42" presetClass="entr" presetSubtype="0" fill="hold" nodeType="afterEffect">
                                  <p:stCondLst>
                                    <p:cond delay="0"/>
                                  </p:stCondLst>
                                  <p:childTnLst>
                                    <p:set>
                                      <p:cBhvr>
                                        <p:cTn id="140" dur="1" fill="hold">
                                          <p:stCondLst>
                                            <p:cond delay="0"/>
                                          </p:stCondLst>
                                        </p:cTn>
                                        <p:tgtEl>
                                          <p:spTgt spid="291"/>
                                        </p:tgtEl>
                                        <p:attrNameLst>
                                          <p:attrName>style.visibility</p:attrName>
                                        </p:attrNameLst>
                                      </p:cBhvr>
                                      <p:to>
                                        <p:strVal val="visible"/>
                                      </p:to>
                                    </p:set>
                                    <p:animEffect transition="in" filter="fade">
                                      <p:cBhvr>
                                        <p:cTn id="141" dur="1000"/>
                                        <p:tgtEl>
                                          <p:spTgt spid="291"/>
                                        </p:tgtEl>
                                      </p:cBhvr>
                                    </p:animEffect>
                                    <p:anim calcmode="lin" valueType="num">
                                      <p:cBhvr>
                                        <p:cTn id="142" dur="1000" fill="hold"/>
                                        <p:tgtEl>
                                          <p:spTgt spid="291"/>
                                        </p:tgtEl>
                                        <p:attrNameLst>
                                          <p:attrName>ppt_x</p:attrName>
                                        </p:attrNameLst>
                                      </p:cBhvr>
                                      <p:tavLst>
                                        <p:tav tm="0">
                                          <p:val>
                                            <p:strVal val="#ppt_x"/>
                                          </p:val>
                                        </p:tav>
                                        <p:tav tm="100000">
                                          <p:val>
                                            <p:strVal val="#ppt_x"/>
                                          </p:val>
                                        </p:tav>
                                      </p:tavLst>
                                    </p:anim>
                                    <p:anim calcmode="lin" valueType="num">
                                      <p:cBhvr>
                                        <p:cTn id="143" dur="1000" fill="hold"/>
                                        <p:tgtEl>
                                          <p:spTgt spid="291"/>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298"/>
                                        </p:tgtEl>
                                        <p:attrNameLst>
                                          <p:attrName>style.visibility</p:attrName>
                                        </p:attrNameLst>
                                      </p:cBhvr>
                                      <p:to>
                                        <p:strVal val="visible"/>
                                      </p:to>
                                    </p:set>
                                    <p:animEffect transition="in" filter="fade">
                                      <p:cBhvr>
                                        <p:cTn id="146" dur="1000"/>
                                        <p:tgtEl>
                                          <p:spTgt spid="298"/>
                                        </p:tgtEl>
                                      </p:cBhvr>
                                    </p:animEffect>
                                    <p:anim calcmode="lin" valueType="num">
                                      <p:cBhvr>
                                        <p:cTn id="147" dur="1000" fill="hold"/>
                                        <p:tgtEl>
                                          <p:spTgt spid="298"/>
                                        </p:tgtEl>
                                        <p:attrNameLst>
                                          <p:attrName>ppt_x</p:attrName>
                                        </p:attrNameLst>
                                      </p:cBhvr>
                                      <p:tavLst>
                                        <p:tav tm="0">
                                          <p:val>
                                            <p:strVal val="#ppt_x"/>
                                          </p:val>
                                        </p:tav>
                                        <p:tav tm="100000">
                                          <p:val>
                                            <p:strVal val="#ppt_x"/>
                                          </p:val>
                                        </p:tav>
                                      </p:tavLst>
                                    </p:anim>
                                    <p:anim calcmode="lin" valueType="num">
                                      <p:cBhvr>
                                        <p:cTn id="148" dur="1000" fill="hold"/>
                                        <p:tgtEl>
                                          <p:spTgt spid="298"/>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fade">
                                      <p:cBhvr>
                                        <p:cTn id="151" dur="1000"/>
                                        <p:tgtEl>
                                          <p:spTgt spid="40"/>
                                        </p:tgtEl>
                                      </p:cBhvr>
                                    </p:animEffect>
                                    <p:anim calcmode="lin" valueType="num">
                                      <p:cBhvr>
                                        <p:cTn id="152" dur="1000" fill="hold"/>
                                        <p:tgtEl>
                                          <p:spTgt spid="40"/>
                                        </p:tgtEl>
                                        <p:attrNameLst>
                                          <p:attrName>ppt_x</p:attrName>
                                        </p:attrNameLst>
                                      </p:cBhvr>
                                      <p:tavLst>
                                        <p:tav tm="0">
                                          <p:val>
                                            <p:strVal val="#ppt_x"/>
                                          </p:val>
                                        </p:tav>
                                        <p:tav tm="100000">
                                          <p:val>
                                            <p:strVal val="#ppt_x"/>
                                          </p:val>
                                        </p:tav>
                                      </p:tavLst>
                                    </p:anim>
                                    <p:anim calcmode="lin" valueType="num">
                                      <p:cBhvr>
                                        <p:cTn id="153" dur="1000" fill="hold"/>
                                        <p:tgtEl>
                                          <p:spTgt spid="40"/>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348"/>
                                        </p:tgtEl>
                                        <p:attrNameLst>
                                          <p:attrName>style.visibility</p:attrName>
                                        </p:attrNameLst>
                                      </p:cBhvr>
                                      <p:to>
                                        <p:strVal val="visible"/>
                                      </p:to>
                                    </p:set>
                                    <p:animEffect transition="in" filter="fade">
                                      <p:cBhvr>
                                        <p:cTn id="156" dur="1000"/>
                                        <p:tgtEl>
                                          <p:spTgt spid="348"/>
                                        </p:tgtEl>
                                      </p:cBhvr>
                                    </p:animEffect>
                                    <p:anim calcmode="lin" valueType="num">
                                      <p:cBhvr>
                                        <p:cTn id="157" dur="1000" fill="hold"/>
                                        <p:tgtEl>
                                          <p:spTgt spid="348"/>
                                        </p:tgtEl>
                                        <p:attrNameLst>
                                          <p:attrName>ppt_x</p:attrName>
                                        </p:attrNameLst>
                                      </p:cBhvr>
                                      <p:tavLst>
                                        <p:tav tm="0">
                                          <p:val>
                                            <p:strVal val="#ppt_x"/>
                                          </p:val>
                                        </p:tav>
                                        <p:tav tm="100000">
                                          <p:val>
                                            <p:strVal val="#ppt_x"/>
                                          </p:val>
                                        </p:tav>
                                      </p:tavLst>
                                    </p:anim>
                                    <p:anim calcmode="lin" valueType="num">
                                      <p:cBhvr>
                                        <p:cTn id="158" dur="1000" fill="hold"/>
                                        <p:tgtEl>
                                          <p:spTgt spid="34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8"/>
                                        </p:tgtEl>
                                        <p:attrNameLst>
                                          <p:attrName>style.visibility</p:attrName>
                                        </p:attrNameLst>
                                      </p:cBhvr>
                                      <p:to>
                                        <p:strVal val="visible"/>
                                      </p:to>
                                    </p:set>
                                    <p:animEffect transition="in" filter="fade">
                                      <p:cBhvr>
                                        <p:cTn id="161" dur="1000"/>
                                        <p:tgtEl>
                                          <p:spTgt spid="8"/>
                                        </p:tgtEl>
                                      </p:cBhvr>
                                    </p:animEffect>
                                    <p:anim calcmode="lin" valueType="num">
                                      <p:cBhvr>
                                        <p:cTn id="162" dur="1000" fill="hold"/>
                                        <p:tgtEl>
                                          <p:spTgt spid="8"/>
                                        </p:tgtEl>
                                        <p:attrNameLst>
                                          <p:attrName>ppt_x</p:attrName>
                                        </p:attrNameLst>
                                      </p:cBhvr>
                                      <p:tavLst>
                                        <p:tav tm="0">
                                          <p:val>
                                            <p:strVal val="#ppt_x"/>
                                          </p:val>
                                        </p:tav>
                                        <p:tav tm="100000">
                                          <p:val>
                                            <p:strVal val="#ppt_x"/>
                                          </p:val>
                                        </p:tav>
                                      </p:tavLst>
                                    </p:anim>
                                    <p:anim calcmode="lin" valueType="num">
                                      <p:cBhvr>
                                        <p:cTn id="163" dur="1000" fill="hold"/>
                                        <p:tgtEl>
                                          <p:spTgt spid="8"/>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338"/>
                                        </p:tgtEl>
                                        <p:attrNameLst>
                                          <p:attrName>style.visibility</p:attrName>
                                        </p:attrNameLst>
                                      </p:cBhvr>
                                      <p:to>
                                        <p:strVal val="visible"/>
                                      </p:to>
                                    </p:set>
                                    <p:animEffect transition="in" filter="fade">
                                      <p:cBhvr>
                                        <p:cTn id="166" dur="1000"/>
                                        <p:tgtEl>
                                          <p:spTgt spid="338"/>
                                        </p:tgtEl>
                                      </p:cBhvr>
                                    </p:animEffect>
                                    <p:anim calcmode="lin" valueType="num">
                                      <p:cBhvr>
                                        <p:cTn id="167" dur="1000" fill="hold"/>
                                        <p:tgtEl>
                                          <p:spTgt spid="338"/>
                                        </p:tgtEl>
                                        <p:attrNameLst>
                                          <p:attrName>ppt_x</p:attrName>
                                        </p:attrNameLst>
                                      </p:cBhvr>
                                      <p:tavLst>
                                        <p:tav tm="0">
                                          <p:val>
                                            <p:strVal val="#ppt_x"/>
                                          </p:val>
                                        </p:tav>
                                        <p:tav tm="100000">
                                          <p:val>
                                            <p:strVal val="#ppt_x"/>
                                          </p:val>
                                        </p:tav>
                                      </p:tavLst>
                                    </p:anim>
                                    <p:anim calcmode="lin" valueType="num">
                                      <p:cBhvr>
                                        <p:cTn id="168" dur="1000" fill="hold"/>
                                        <p:tgtEl>
                                          <p:spTgt spid="338"/>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279"/>
                                        </p:tgtEl>
                                        <p:attrNameLst>
                                          <p:attrName>style.visibility</p:attrName>
                                        </p:attrNameLst>
                                      </p:cBhvr>
                                      <p:to>
                                        <p:strVal val="visible"/>
                                      </p:to>
                                    </p:set>
                                    <p:animEffect transition="in" filter="fade">
                                      <p:cBhvr>
                                        <p:cTn id="171" dur="1000"/>
                                        <p:tgtEl>
                                          <p:spTgt spid="279"/>
                                        </p:tgtEl>
                                      </p:cBhvr>
                                    </p:animEffect>
                                    <p:anim calcmode="lin" valueType="num">
                                      <p:cBhvr>
                                        <p:cTn id="172" dur="1000" fill="hold"/>
                                        <p:tgtEl>
                                          <p:spTgt spid="279"/>
                                        </p:tgtEl>
                                        <p:attrNameLst>
                                          <p:attrName>ppt_x</p:attrName>
                                        </p:attrNameLst>
                                      </p:cBhvr>
                                      <p:tavLst>
                                        <p:tav tm="0">
                                          <p:val>
                                            <p:strVal val="#ppt_x"/>
                                          </p:val>
                                        </p:tav>
                                        <p:tav tm="100000">
                                          <p:val>
                                            <p:strVal val="#ppt_x"/>
                                          </p:val>
                                        </p:tav>
                                      </p:tavLst>
                                    </p:anim>
                                    <p:anim calcmode="lin" valueType="num">
                                      <p:cBhvr>
                                        <p:cTn id="173" dur="1000" fill="hold"/>
                                        <p:tgtEl>
                                          <p:spTgt spid="279"/>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6"/>
                                        </p:tgtEl>
                                        <p:attrNameLst>
                                          <p:attrName>style.visibility</p:attrName>
                                        </p:attrNameLst>
                                      </p:cBhvr>
                                      <p:to>
                                        <p:strVal val="visible"/>
                                      </p:to>
                                    </p:set>
                                    <p:animEffect transition="in" filter="fade">
                                      <p:cBhvr>
                                        <p:cTn id="176" dur="1000"/>
                                        <p:tgtEl>
                                          <p:spTgt spid="16"/>
                                        </p:tgtEl>
                                      </p:cBhvr>
                                    </p:animEffect>
                                    <p:anim calcmode="lin" valueType="num">
                                      <p:cBhvr>
                                        <p:cTn id="177" dur="1000" fill="hold"/>
                                        <p:tgtEl>
                                          <p:spTgt spid="16"/>
                                        </p:tgtEl>
                                        <p:attrNameLst>
                                          <p:attrName>ppt_x</p:attrName>
                                        </p:attrNameLst>
                                      </p:cBhvr>
                                      <p:tavLst>
                                        <p:tav tm="0">
                                          <p:val>
                                            <p:strVal val="#ppt_x"/>
                                          </p:val>
                                        </p:tav>
                                        <p:tav tm="100000">
                                          <p:val>
                                            <p:strVal val="#ppt_x"/>
                                          </p:val>
                                        </p:tav>
                                      </p:tavLst>
                                    </p:anim>
                                    <p:anim calcmode="lin" valueType="num">
                                      <p:cBhvr>
                                        <p:cTn id="178" dur="1000" fill="hold"/>
                                        <p:tgtEl>
                                          <p:spTgt spid="16"/>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45"/>
                                        </p:tgtEl>
                                        <p:attrNameLst>
                                          <p:attrName>style.visibility</p:attrName>
                                        </p:attrNameLst>
                                      </p:cBhvr>
                                      <p:to>
                                        <p:strVal val="visible"/>
                                      </p:to>
                                    </p:set>
                                    <p:animEffect transition="in" filter="fade">
                                      <p:cBhvr>
                                        <p:cTn id="181" dur="1000"/>
                                        <p:tgtEl>
                                          <p:spTgt spid="45"/>
                                        </p:tgtEl>
                                      </p:cBhvr>
                                    </p:animEffect>
                                    <p:anim calcmode="lin" valueType="num">
                                      <p:cBhvr>
                                        <p:cTn id="182" dur="1000" fill="hold"/>
                                        <p:tgtEl>
                                          <p:spTgt spid="45"/>
                                        </p:tgtEl>
                                        <p:attrNameLst>
                                          <p:attrName>ppt_x</p:attrName>
                                        </p:attrNameLst>
                                      </p:cBhvr>
                                      <p:tavLst>
                                        <p:tav tm="0">
                                          <p:val>
                                            <p:strVal val="#ppt_x"/>
                                          </p:val>
                                        </p:tav>
                                        <p:tav tm="100000">
                                          <p:val>
                                            <p:strVal val="#ppt_x"/>
                                          </p:val>
                                        </p:tav>
                                      </p:tavLst>
                                    </p:anim>
                                    <p:anim calcmode="lin" valueType="num">
                                      <p:cBhvr>
                                        <p:cTn id="183" dur="1000" fill="hold"/>
                                        <p:tgtEl>
                                          <p:spTgt spid="45"/>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276"/>
                                        </p:tgtEl>
                                        <p:attrNameLst>
                                          <p:attrName>style.visibility</p:attrName>
                                        </p:attrNameLst>
                                      </p:cBhvr>
                                      <p:to>
                                        <p:strVal val="visible"/>
                                      </p:to>
                                    </p:set>
                                    <p:animEffect transition="in" filter="fade">
                                      <p:cBhvr>
                                        <p:cTn id="186" dur="1000"/>
                                        <p:tgtEl>
                                          <p:spTgt spid="276"/>
                                        </p:tgtEl>
                                      </p:cBhvr>
                                    </p:animEffect>
                                    <p:anim calcmode="lin" valueType="num">
                                      <p:cBhvr>
                                        <p:cTn id="187" dur="1000" fill="hold"/>
                                        <p:tgtEl>
                                          <p:spTgt spid="276"/>
                                        </p:tgtEl>
                                        <p:attrNameLst>
                                          <p:attrName>ppt_x</p:attrName>
                                        </p:attrNameLst>
                                      </p:cBhvr>
                                      <p:tavLst>
                                        <p:tav tm="0">
                                          <p:val>
                                            <p:strVal val="#ppt_x"/>
                                          </p:val>
                                        </p:tav>
                                        <p:tav tm="100000">
                                          <p:val>
                                            <p:strVal val="#ppt_x"/>
                                          </p:val>
                                        </p:tav>
                                      </p:tavLst>
                                    </p:anim>
                                    <p:anim calcmode="lin" valueType="num">
                                      <p:cBhvr>
                                        <p:cTn id="188" dur="1000" fill="hold"/>
                                        <p:tgtEl>
                                          <p:spTgt spid="276"/>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fade">
                                      <p:cBhvr>
                                        <p:cTn id="191" dur="1000"/>
                                        <p:tgtEl>
                                          <p:spTgt spid="48"/>
                                        </p:tgtEl>
                                      </p:cBhvr>
                                    </p:animEffect>
                                    <p:anim calcmode="lin" valueType="num">
                                      <p:cBhvr>
                                        <p:cTn id="192" dur="1000" fill="hold"/>
                                        <p:tgtEl>
                                          <p:spTgt spid="48"/>
                                        </p:tgtEl>
                                        <p:attrNameLst>
                                          <p:attrName>ppt_x</p:attrName>
                                        </p:attrNameLst>
                                      </p:cBhvr>
                                      <p:tavLst>
                                        <p:tav tm="0">
                                          <p:val>
                                            <p:strVal val="#ppt_x"/>
                                          </p:val>
                                        </p:tav>
                                        <p:tav tm="100000">
                                          <p:val>
                                            <p:strVal val="#ppt_x"/>
                                          </p:val>
                                        </p:tav>
                                      </p:tavLst>
                                    </p:anim>
                                    <p:anim calcmode="lin" valueType="num">
                                      <p:cBhvr>
                                        <p:cTn id="193" dur="1000" fill="hold"/>
                                        <p:tgtEl>
                                          <p:spTgt spid="48"/>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274"/>
                                        </p:tgtEl>
                                        <p:attrNameLst>
                                          <p:attrName>style.visibility</p:attrName>
                                        </p:attrNameLst>
                                      </p:cBhvr>
                                      <p:to>
                                        <p:strVal val="visible"/>
                                      </p:to>
                                    </p:set>
                                    <p:animEffect transition="in" filter="fade">
                                      <p:cBhvr>
                                        <p:cTn id="196" dur="1000"/>
                                        <p:tgtEl>
                                          <p:spTgt spid="274"/>
                                        </p:tgtEl>
                                      </p:cBhvr>
                                    </p:animEffect>
                                    <p:anim calcmode="lin" valueType="num">
                                      <p:cBhvr>
                                        <p:cTn id="197" dur="1000" fill="hold"/>
                                        <p:tgtEl>
                                          <p:spTgt spid="274"/>
                                        </p:tgtEl>
                                        <p:attrNameLst>
                                          <p:attrName>ppt_x</p:attrName>
                                        </p:attrNameLst>
                                      </p:cBhvr>
                                      <p:tavLst>
                                        <p:tav tm="0">
                                          <p:val>
                                            <p:strVal val="#ppt_x"/>
                                          </p:val>
                                        </p:tav>
                                        <p:tav tm="100000">
                                          <p:val>
                                            <p:strVal val="#ppt_x"/>
                                          </p:val>
                                        </p:tav>
                                      </p:tavLst>
                                    </p:anim>
                                    <p:anim calcmode="lin" valueType="num">
                                      <p:cBhvr>
                                        <p:cTn id="198" dur="1000" fill="hold"/>
                                        <p:tgtEl>
                                          <p:spTgt spid="274"/>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311"/>
                                        </p:tgtEl>
                                        <p:attrNameLst>
                                          <p:attrName>style.visibility</p:attrName>
                                        </p:attrNameLst>
                                      </p:cBhvr>
                                      <p:to>
                                        <p:strVal val="visible"/>
                                      </p:to>
                                    </p:set>
                                    <p:animEffect transition="in" filter="fade">
                                      <p:cBhvr>
                                        <p:cTn id="201" dur="1000"/>
                                        <p:tgtEl>
                                          <p:spTgt spid="311"/>
                                        </p:tgtEl>
                                      </p:cBhvr>
                                    </p:animEffect>
                                    <p:anim calcmode="lin" valueType="num">
                                      <p:cBhvr>
                                        <p:cTn id="202" dur="1000" fill="hold"/>
                                        <p:tgtEl>
                                          <p:spTgt spid="311"/>
                                        </p:tgtEl>
                                        <p:attrNameLst>
                                          <p:attrName>ppt_x</p:attrName>
                                        </p:attrNameLst>
                                      </p:cBhvr>
                                      <p:tavLst>
                                        <p:tav tm="0">
                                          <p:val>
                                            <p:strVal val="#ppt_x"/>
                                          </p:val>
                                        </p:tav>
                                        <p:tav tm="100000">
                                          <p:val>
                                            <p:strVal val="#ppt_x"/>
                                          </p:val>
                                        </p:tav>
                                      </p:tavLst>
                                    </p:anim>
                                    <p:anim calcmode="lin" valueType="num">
                                      <p:cBhvr>
                                        <p:cTn id="203" dur="1000" fill="hold"/>
                                        <p:tgtEl>
                                          <p:spTgt spid="311"/>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fade">
                                      <p:cBhvr>
                                        <p:cTn id="206" dur="1000"/>
                                        <p:tgtEl>
                                          <p:spTgt spid="44"/>
                                        </p:tgtEl>
                                      </p:cBhvr>
                                    </p:animEffect>
                                    <p:anim calcmode="lin" valueType="num">
                                      <p:cBhvr>
                                        <p:cTn id="207" dur="1000" fill="hold"/>
                                        <p:tgtEl>
                                          <p:spTgt spid="44"/>
                                        </p:tgtEl>
                                        <p:attrNameLst>
                                          <p:attrName>ppt_x</p:attrName>
                                        </p:attrNameLst>
                                      </p:cBhvr>
                                      <p:tavLst>
                                        <p:tav tm="0">
                                          <p:val>
                                            <p:strVal val="#ppt_x"/>
                                          </p:val>
                                        </p:tav>
                                        <p:tav tm="100000">
                                          <p:val>
                                            <p:strVal val="#ppt_x"/>
                                          </p:val>
                                        </p:tav>
                                      </p:tavLst>
                                    </p:anim>
                                    <p:anim calcmode="lin" valueType="num">
                                      <p:cBhvr>
                                        <p:cTn id="208" dur="1000" fill="hold"/>
                                        <p:tgtEl>
                                          <p:spTgt spid="44"/>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246"/>
                                        </p:tgtEl>
                                        <p:attrNameLst>
                                          <p:attrName>style.visibility</p:attrName>
                                        </p:attrNameLst>
                                      </p:cBhvr>
                                      <p:to>
                                        <p:strVal val="visible"/>
                                      </p:to>
                                    </p:set>
                                    <p:animEffect transition="in" filter="fade">
                                      <p:cBhvr>
                                        <p:cTn id="211" dur="1000"/>
                                        <p:tgtEl>
                                          <p:spTgt spid="246"/>
                                        </p:tgtEl>
                                      </p:cBhvr>
                                    </p:animEffect>
                                    <p:anim calcmode="lin" valueType="num">
                                      <p:cBhvr>
                                        <p:cTn id="212" dur="1000" fill="hold"/>
                                        <p:tgtEl>
                                          <p:spTgt spid="246"/>
                                        </p:tgtEl>
                                        <p:attrNameLst>
                                          <p:attrName>ppt_x</p:attrName>
                                        </p:attrNameLst>
                                      </p:cBhvr>
                                      <p:tavLst>
                                        <p:tav tm="0">
                                          <p:val>
                                            <p:strVal val="#ppt_x"/>
                                          </p:val>
                                        </p:tav>
                                        <p:tav tm="100000">
                                          <p:val>
                                            <p:strVal val="#ppt_x"/>
                                          </p:val>
                                        </p:tav>
                                      </p:tavLst>
                                    </p:anim>
                                    <p:anim calcmode="lin" valueType="num">
                                      <p:cBhvr>
                                        <p:cTn id="213" dur="1000" fill="hold"/>
                                        <p:tgtEl>
                                          <p:spTgt spid="246"/>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11"/>
                                        </p:tgtEl>
                                        <p:attrNameLst>
                                          <p:attrName>style.visibility</p:attrName>
                                        </p:attrNameLst>
                                      </p:cBhvr>
                                      <p:to>
                                        <p:strVal val="visible"/>
                                      </p:to>
                                    </p:set>
                                    <p:animEffect transition="in" filter="fade">
                                      <p:cBhvr>
                                        <p:cTn id="216" dur="1000"/>
                                        <p:tgtEl>
                                          <p:spTgt spid="11"/>
                                        </p:tgtEl>
                                      </p:cBhvr>
                                    </p:animEffect>
                                    <p:anim calcmode="lin" valueType="num">
                                      <p:cBhvr>
                                        <p:cTn id="217" dur="1000" fill="hold"/>
                                        <p:tgtEl>
                                          <p:spTgt spid="11"/>
                                        </p:tgtEl>
                                        <p:attrNameLst>
                                          <p:attrName>ppt_x</p:attrName>
                                        </p:attrNameLst>
                                      </p:cBhvr>
                                      <p:tavLst>
                                        <p:tav tm="0">
                                          <p:val>
                                            <p:strVal val="#ppt_x"/>
                                          </p:val>
                                        </p:tav>
                                        <p:tav tm="100000">
                                          <p:val>
                                            <p:strVal val="#ppt_x"/>
                                          </p:val>
                                        </p:tav>
                                      </p:tavLst>
                                    </p:anim>
                                    <p:anim calcmode="lin" valueType="num">
                                      <p:cBhvr>
                                        <p:cTn id="218" dur="1000" fill="hold"/>
                                        <p:tgtEl>
                                          <p:spTgt spid="11"/>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0"/>
                                  </p:stCondLst>
                                  <p:childTnLst>
                                    <p:set>
                                      <p:cBhvr>
                                        <p:cTn id="220" dur="1" fill="hold">
                                          <p:stCondLst>
                                            <p:cond delay="0"/>
                                          </p:stCondLst>
                                        </p:cTn>
                                        <p:tgtEl>
                                          <p:spTgt spid="334"/>
                                        </p:tgtEl>
                                        <p:attrNameLst>
                                          <p:attrName>style.visibility</p:attrName>
                                        </p:attrNameLst>
                                      </p:cBhvr>
                                      <p:to>
                                        <p:strVal val="visible"/>
                                      </p:to>
                                    </p:set>
                                    <p:animEffect transition="in" filter="fade">
                                      <p:cBhvr>
                                        <p:cTn id="221" dur="1000"/>
                                        <p:tgtEl>
                                          <p:spTgt spid="334"/>
                                        </p:tgtEl>
                                      </p:cBhvr>
                                    </p:animEffect>
                                    <p:anim calcmode="lin" valueType="num">
                                      <p:cBhvr>
                                        <p:cTn id="222" dur="1000" fill="hold"/>
                                        <p:tgtEl>
                                          <p:spTgt spid="334"/>
                                        </p:tgtEl>
                                        <p:attrNameLst>
                                          <p:attrName>ppt_x</p:attrName>
                                        </p:attrNameLst>
                                      </p:cBhvr>
                                      <p:tavLst>
                                        <p:tav tm="0">
                                          <p:val>
                                            <p:strVal val="#ppt_x"/>
                                          </p:val>
                                        </p:tav>
                                        <p:tav tm="100000">
                                          <p:val>
                                            <p:strVal val="#ppt_x"/>
                                          </p:val>
                                        </p:tav>
                                      </p:tavLst>
                                    </p:anim>
                                    <p:anim calcmode="lin" valueType="num">
                                      <p:cBhvr>
                                        <p:cTn id="223" dur="1000" fill="hold"/>
                                        <p:tgtEl>
                                          <p:spTgt spid="334"/>
                                        </p:tgtEl>
                                        <p:attrNameLst>
                                          <p:attrName>ppt_y</p:attrName>
                                        </p:attrNameLst>
                                      </p:cBhvr>
                                      <p:tavLst>
                                        <p:tav tm="0">
                                          <p:val>
                                            <p:strVal val="#ppt_y+.1"/>
                                          </p:val>
                                        </p:tav>
                                        <p:tav tm="100000">
                                          <p:val>
                                            <p:strVal val="#ppt_y"/>
                                          </p:val>
                                        </p:tav>
                                      </p:tavLst>
                                    </p:anim>
                                  </p:childTnLst>
                                </p:cTn>
                              </p:par>
                              <p:par>
                                <p:cTn id="224" presetID="42" presetClass="entr" presetSubtype="0" fill="hold" nodeType="withEffect">
                                  <p:stCondLst>
                                    <p:cond delay="0"/>
                                  </p:stCondLst>
                                  <p:childTnLst>
                                    <p:set>
                                      <p:cBhvr>
                                        <p:cTn id="225" dur="1" fill="hold">
                                          <p:stCondLst>
                                            <p:cond delay="0"/>
                                          </p:stCondLst>
                                        </p:cTn>
                                        <p:tgtEl>
                                          <p:spTgt spid="277"/>
                                        </p:tgtEl>
                                        <p:attrNameLst>
                                          <p:attrName>style.visibility</p:attrName>
                                        </p:attrNameLst>
                                      </p:cBhvr>
                                      <p:to>
                                        <p:strVal val="visible"/>
                                      </p:to>
                                    </p:set>
                                    <p:animEffect transition="in" filter="fade">
                                      <p:cBhvr>
                                        <p:cTn id="226" dur="1000"/>
                                        <p:tgtEl>
                                          <p:spTgt spid="277"/>
                                        </p:tgtEl>
                                      </p:cBhvr>
                                    </p:animEffect>
                                    <p:anim calcmode="lin" valueType="num">
                                      <p:cBhvr>
                                        <p:cTn id="227" dur="1000" fill="hold"/>
                                        <p:tgtEl>
                                          <p:spTgt spid="277"/>
                                        </p:tgtEl>
                                        <p:attrNameLst>
                                          <p:attrName>ppt_x</p:attrName>
                                        </p:attrNameLst>
                                      </p:cBhvr>
                                      <p:tavLst>
                                        <p:tav tm="0">
                                          <p:val>
                                            <p:strVal val="#ppt_x"/>
                                          </p:val>
                                        </p:tav>
                                        <p:tav tm="100000">
                                          <p:val>
                                            <p:strVal val="#ppt_x"/>
                                          </p:val>
                                        </p:tav>
                                      </p:tavLst>
                                    </p:anim>
                                    <p:anim calcmode="lin" valueType="num">
                                      <p:cBhvr>
                                        <p:cTn id="228" dur="1000" fill="hold"/>
                                        <p:tgtEl>
                                          <p:spTgt spid="277"/>
                                        </p:tgtEl>
                                        <p:attrNameLst>
                                          <p:attrName>ppt_y</p:attrName>
                                        </p:attrNameLst>
                                      </p:cBhvr>
                                      <p:tavLst>
                                        <p:tav tm="0">
                                          <p:val>
                                            <p:strVal val="#ppt_y+.1"/>
                                          </p:val>
                                        </p:tav>
                                        <p:tav tm="100000">
                                          <p:val>
                                            <p:strVal val="#ppt_y"/>
                                          </p:val>
                                        </p:tav>
                                      </p:tavLst>
                                    </p:anim>
                                  </p:childTnLst>
                                </p:cTn>
                              </p:par>
                              <p:par>
                                <p:cTn id="229" presetID="42" presetClass="entr" presetSubtype="0" fill="hold" nodeType="withEffect">
                                  <p:stCondLst>
                                    <p:cond delay="0"/>
                                  </p:stCondLst>
                                  <p:childTnLst>
                                    <p:set>
                                      <p:cBhvr>
                                        <p:cTn id="230" dur="1" fill="hold">
                                          <p:stCondLst>
                                            <p:cond delay="0"/>
                                          </p:stCondLst>
                                        </p:cTn>
                                        <p:tgtEl>
                                          <p:spTgt spid="98"/>
                                        </p:tgtEl>
                                        <p:attrNameLst>
                                          <p:attrName>style.visibility</p:attrName>
                                        </p:attrNameLst>
                                      </p:cBhvr>
                                      <p:to>
                                        <p:strVal val="visible"/>
                                      </p:to>
                                    </p:set>
                                    <p:animEffect transition="in" filter="fade">
                                      <p:cBhvr>
                                        <p:cTn id="231" dur="1000"/>
                                        <p:tgtEl>
                                          <p:spTgt spid="98"/>
                                        </p:tgtEl>
                                      </p:cBhvr>
                                    </p:animEffect>
                                    <p:anim calcmode="lin" valueType="num">
                                      <p:cBhvr>
                                        <p:cTn id="232" dur="1000" fill="hold"/>
                                        <p:tgtEl>
                                          <p:spTgt spid="98"/>
                                        </p:tgtEl>
                                        <p:attrNameLst>
                                          <p:attrName>ppt_x</p:attrName>
                                        </p:attrNameLst>
                                      </p:cBhvr>
                                      <p:tavLst>
                                        <p:tav tm="0">
                                          <p:val>
                                            <p:strVal val="#ppt_x"/>
                                          </p:val>
                                        </p:tav>
                                        <p:tav tm="100000">
                                          <p:val>
                                            <p:strVal val="#ppt_x"/>
                                          </p:val>
                                        </p:tav>
                                      </p:tavLst>
                                    </p:anim>
                                    <p:anim calcmode="lin" valueType="num">
                                      <p:cBhvr>
                                        <p:cTn id="23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76" grpId="0"/>
      <p:bldP spid="2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84153"/>
            <a:ext cx="9144000" cy="531875"/>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Built</a:t>
            </a:r>
            <a:r>
              <a:rPr lang="en-US" sz="2800" dirty="0">
                <a:latin typeface="Roboto Thin"/>
                <a:cs typeface="Roboto Thin"/>
              </a:rPr>
              <a:t>-in Data Protections </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10" name="Shape 2536"/>
          <p:cNvSpPr/>
          <p:nvPr/>
        </p:nvSpPr>
        <p:spPr>
          <a:xfrm>
            <a:off x="4565735" y="2787884"/>
            <a:ext cx="1676887"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3"/>
          </a:solidFill>
          <a:ln w="12700">
            <a:miter lim="400000"/>
          </a:ln>
        </p:spPr>
        <p:txBody>
          <a:bodyPr lIns="0" tIns="0" rIns="0" bIns="0" anchor="ctr"/>
          <a:lstStyle/>
          <a:p>
            <a:pPr lvl="0"/>
            <a:endParaRPr sz="1000">
              <a:latin typeface="Roboto Light"/>
              <a:cs typeface="Roboto Light"/>
            </a:endParaRPr>
          </a:p>
        </p:txBody>
      </p:sp>
      <p:sp>
        <p:nvSpPr>
          <p:cNvPr id="13" name="Shape 2533"/>
          <p:cNvSpPr/>
          <p:nvPr/>
        </p:nvSpPr>
        <p:spPr>
          <a:xfrm>
            <a:off x="2901379" y="2787884"/>
            <a:ext cx="1676887"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2"/>
          </a:solidFill>
          <a:ln w="12700">
            <a:miter lim="400000"/>
          </a:ln>
        </p:spPr>
        <p:txBody>
          <a:bodyPr lIns="0" tIns="0" rIns="0" bIns="0" anchor="ctr"/>
          <a:lstStyle/>
          <a:p>
            <a:pPr lvl="0"/>
            <a:endParaRPr sz="1000">
              <a:latin typeface="Roboto Light"/>
              <a:cs typeface="Roboto Light"/>
            </a:endParaRPr>
          </a:p>
        </p:txBody>
      </p:sp>
      <p:sp>
        <p:nvSpPr>
          <p:cNvPr id="16" name="Shape 2539"/>
          <p:cNvSpPr/>
          <p:nvPr/>
        </p:nvSpPr>
        <p:spPr>
          <a:xfrm>
            <a:off x="3736361" y="1339445"/>
            <a:ext cx="1676895" cy="1452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ubicBezTo>
                  <a:pt x="21600" y="21600"/>
                  <a:pt x="0" y="21600"/>
                  <a:pt x="0" y="21600"/>
                </a:cubicBezTo>
                <a:close/>
              </a:path>
            </a:pathLst>
          </a:custGeom>
          <a:solidFill>
            <a:schemeClr val="accent4"/>
          </a:solidFill>
          <a:ln w="12700">
            <a:miter lim="400000"/>
          </a:ln>
        </p:spPr>
        <p:txBody>
          <a:bodyPr lIns="0" tIns="0" rIns="0" bIns="0" anchor="ctr"/>
          <a:lstStyle/>
          <a:p>
            <a:pPr lvl="0"/>
            <a:endParaRPr sz="1000">
              <a:latin typeface="Roboto Light"/>
              <a:cs typeface="Roboto Light"/>
            </a:endParaRPr>
          </a:p>
        </p:txBody>
      </p:sp>
      <p:sp>
        <p:nvSpPr>
          <p:cNvPr id="21" name="Text Placeholder 3"/>
          <p:cNvSpPr txBox="1">
            <a:spLocks/>
          </p:cNvSpPr>
          <p:nvPr/>
        </p:nvSpPr>
        <p:spPr>
          <a:xfrm>
            <a:off x="5542123" y="1496998"/>
            <a:ext cx="2052859" cy="1138773"/>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400" dirty="0" smtClean="0">
                <a:solidFill>
                  <a:schemeClr val="accent4">
                    <a:lumMod val="75000"/>
                  </a:schemeClr>
                </a:solidFill>
                <a:latin typeface="Roboto Medium"/>
                <a:cs typeface="Roboto Medium"/>
              </a:rPr>
              <a:t>Array Built-in Protection</a:t>
            </a:r>
          </a:p>
          <a:p>
            <a:pPr marL="0" indent="0">
              <a:buNone/>
            </a:pPr>
            <a:r>
              <a:rPr lang="id-ID" sz="1000" dirty="0">
                <a:latin typeface="Roboto Light"/>
                <a:cs typeface="Roboto Light"/>
              </a:rPr>
              <a:t> </a:t>
            </a:r>
            <a:r>
              <a:rPr lang="id-ID" sz="1000" dirty="0" smtClean="0">
                <a:latin typeface="Roboto Light"/>
                <a:cs typeface="Roboto Light"/>
              </a:rPr>
              <a:t>- Writeable Snapshot</a:t>
            </a:r>
          </a:p>
          <a:p>
            <a:pPr marL="0" indent="0">
              <a:buNone/>
            </a:pPr>
            <a:r>
              <a:rPr lang="id-ID" sz="1000" dirty="0">
                <a:latin typeface="Roboto Light"/>
                <a:cs typeface="Roboto Light"/>
              </a:rPr>
              <a:t> </a:t>
            </a:r>
            <a:r>
              <a:rPr lang="id-ID" sz="1000" dirty="0" smtClean="0">
                <a:latin typeface="Roboto Light"/>
                <a:cs typeface="Roboto Light"/>
              </a:rPr>
              <a:t>- Volume Cloning</a:t>
            </a:r>
          </a:p>
          <a:p>
            <a:pPr marL="0" indent="0">
              <a:buNone/>
            </a:pPr>
            <a:r>
              <a:rPr lang="id-ID" sz="1000" dirty="0">
                <a:latin typeface="Roboto Light"/>
                <a:cs typeface="Roboto Light"/>
              </a:rPr>
              <a:t> </a:t>
            </a:r>
            <a:r>
              <a:rPr lang="id-ID" sz="1000" dirty="0" smtClean="0">
                <a:latin typeface="Roboto Light"/>
                <a:cs typeface="Roboto Light"/>
              </a:rPr>
              <a:t>- Remote Replication</a:t>
            </a:r>
          </a:p>
          <a:p>
            <a:pPr marL="0" indent="0">
              <a:buNone/>
            </a:pPr>
            <a:r>
              <a:rPr lang="id-ID" sz="1000" dirty="0">
                <a:latin typeface="Roboto Light"/>
                <a:cs typeface="Roboto Light"/>
              </a:rPr>
              <a:t> </a:t>
            </a:r>
            <a:r>
              <a:rPr lang="id-ID" sz="1000" dirty="0" smtClean="0">
                <a:latin typeface="Roboto Light"/>
                <a:cs typeface="Roboto Light"/>
              </a:rPr>
              <a:t>   - Multipath &amp; Failover</a:t>
            </a:r>
          </a:p>
          <a:p>
            <a:pPr marL="0" indent="0">
              <a:buNone/>
            </a:pPr>
            <a:r>
              <a:rPr lang="id-ID" sz="1000" dirty="0">
                <a:latin typeface="Roboto Light"/>
                <a:cs typeface="Roboto Light"/>
              </a:rPr>
              <a:t> </a:t>
            </a:r>
            <a:r>
              <a:rPr lang="id-ID" sz="1000" dirty="0" smtClean="0">
                <a:latin typeface="Roboto Light"/>
                <a:cs typeface="Roboto Light"/>
              </a:rPr>
              <a:t>   - Traffic Shaping</a:t>
            </a:r>
            <a:endParaRPr lang="id-ID" sz="1000" dirty="0">
              <a:latin typeface="Roboto Light"/>
              <a:cs typeface="Roboto Light"/>
            </a:endParaRPr>
          </a:p>
        </p:txBody>
      </p:sp>
      <p:sp>
        <p:nvSpPr>
          <p:cNvPr id="23" name="Shape 2534"/>
          <p:cNvSpPr/>
          <p:nvPr/>
        </p:nvSpPr>
        <p:spPr>
          <a:xfrm>
            <a:off x="3025585" y="3652030"/>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3rd Party</a:t>
            </a:r>
            <a:endParaRPr sz="1000" dirty="0">
              <a:solidFill>
                <a:schemeClr val="tx2"/>
              </a:solidFill>
              <a:latin typeface="Roboto Light"/>
              <a:ea typeface="Open Sans" panose="020B0606030504020204" pitchFamily="34" charset="0"/>
              <a:cs typeface="Roboto Light"/>
            </a:endParaRPr>
          </a:p>
        </p:txBody>
      </p:sp>
      <p:sp>
        <p:nvSpPr>
          <p:cNvPr id="24" name="Shape 2537"/>
          <p:cNvSpPr/>
          <p:nvPr/>
        </p:nvSpPr>
        <p:spPr>
          <a:xfrm>
            <a:off x="4704230" y="3652029"/>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Performance</a:t>
            </a:r>
            <a:endParaRPr sz="1000" dirty="0">
              <a:solidFill>
                <a:schemeClr val="tx2"/>
              </a:solidFill>
              <a:latin typeface="Roboto Light"/>
              <a:ea typeface="Open Sans" panose="020B0606030504020204" pitchFamily="34" charset="0"/>
              <a:cs typeface="Roboto Light"/>
            </a:endParaRPr>
          </a:p>
        </p:txBody>
      </p:sp>
      <p:sp>
        <p:nvSpPr>
          <p:cNvPr id="25" name="Shape 2540"/>
          <p:cNvSpPr/>
          <p:nvPr/>
        </p:nvSpPr>
        <p:spPr>
          <a:xfrm>
            <a:off x="3881577" y="2213578"/>
            <a:ext cx="1399898" cy="2960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3000">
                <a:solidFill>
                  <a:srgbClr val="FFFFFF"/>
                </a:solidFill>
              </a:defRPr>
            </a:lvl1pPr>
          </a:lstStyle>
          <a:p>
            <a:pPr lvl="0" algn="ctr">
              <a:defRPr sz="1800">
                <a:solidFill>
                  <a:srgbClr val="000000"/>
                </a:solidFill>
              </a:defRPr>
            </a:pPr>
            <a:r>
              <a:rPr lang="x-none" sz="1000" dirty="0" smtClean="0">
                <a:solidFill>
                  <a:schemeClr val="tx2"/>
                </a:solidFill>
                <a:latin typeface="Roboto Light"/>
                <a:ea typeface="Open Sans" panose="020B0606030504020204" pitchFamily="34" charset="0"/>
                <a:cs typeface="Roboto Light"/>
              </a:rPr>
              <a:t>Built-in</a:t>
            </a:r>
            <a:endParaRPr sz="1000" dirty="0">
              <a:solidFill>
                <a:schemeClr val="tx2"/>
              </a:solidFill>
              <a:latin typeface="Roboto Light"/>
              <a:ea typeface="Open Sans" panose="020B0606030504020204" pitchFamily="34" charset="0"/>
              <a:cs typeface="Roboto Light"/>
            </a:endParaRPr>
          </a:p>
        </p:txBody>
      </p:sp>
      <p:sp>
        <p:nvSpPr>
          <p:cNvPr id="26" name="Shape 2542"/>
          <p:cNvSpPr/>
          <p:nvPr/>
        </p:nvSpPr>
        <p:spPr>
          <a:xfrm>
            <a:off x="6395114" y="3447235"/>
            <a:ext cx="1998347" cy="15613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l">
              <a:lnSpc>
                <a:spcPct val="120000"/>
              </a:lnSpc>
              <a:spcBef>
                <a:spcPts val="2500"/>
              </a:spcBef>
              <a:defRPr sz="2000"/>
            </a:lvl1pPr>
          </a:lstStyle>
          <a:p>
            <a:pPr>
              <a:lnSpc>
                <a:spcPts val="1125"/>
              </a:lnSpc>
              <a:spcBef>
                <a:spcPts val="0"/>
              </a:spcBef>
              <a:defRPr sz="1800">
                <a:solidFill>
                  <a:srgbClr val="000000"/>
                </a:solidFill>
              </a:defRPr>
            </a:pPr>
            <a:r>
              <a:rPr lang="x-none" sz="1400" dirty="0" smtClean="0">
                <a:solidFill>
                  <a:schemeClr val="accent3">
                    <a:lumMod val="75000"/>
                  </a:schemeClr>
                </a:solidFill>
                <a:latin typeface="Roboto Medium"/>
                <a:ea typeface="Open Sans" panose="020B0606030504020204" pitchFamily="34" charset="0"/>
                <a:cs typeface="Roboto Medium"/>
              </a:rPr>
              <a:t>No Performance Impact</a:t>
            </a:r>
            <a:endParaRPr sz="1400" dirty="0">
              <a:solidFill>
                <a:schemeClr val="accent3">
                  <a:lumMod val="75000"/>
                </a:schemeClr>
              </a:solidFill>
              <a:latin typeface="Roboto Medium"/>
              <a:ea typeface="Open Sans" panose="020B0606030504020204" pitchFamily="34" charset="0"/>
              <a:cs typeface="Roboto Medium"/>
            </a:endParaRPr>
          </a:p>
        </p:txBody>
      </p:sp>
      <p:sp>
        <p:nvSpPr>
          <p:cNvPr id="27" name="Shape 2543"/>
          <p:cNvSpPr/>
          <p:nvPr/>
        </p:nvSpPr>
        <p:spPr>
          <a:xfrm>
            <a:off x="86892" y="2992867"/>
            <a:ext cx="2736313" cy="15613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r">
              <a:lnSpc>
                <a:spcPct val="120000"/>
              </a:lnSpc>
              <a:spcBef>
                <a:spcPts val="2500"/>
              </a:spcBef>
              <a:defRPr sz="2000"/>
            </a:lvl1pPr>
          </a:lstStyle>
          <a:p>
            <a:pPr>
              <a:lnSpc>
                <a:spcPts val="1125"/>
              </a:lnSpc>
              <a:spcBef>
                <a:spcPts val="0"/>
              </a:spcBef>
              <a:defRPr sz="1800">
                <a:solidFill>
                  <a:srgbClr val="000000"/>
                </a:solidFill>
              </a:defRPr>
            </a:pPr>
            <a:r>
              <a:rPr lang="x-none" sz="1400" dirty="0" smtClean="0">
                <a:solidFill>
                  <a:schemeClr val="accent2">
                    <a:lumMod val="75000"/>
                  </a:schemeClr>
                </a:solidFill>
                <a:latin typeface="Roboto Medium"/>
                <a:ea typeface="Open Sans" panose="020B0606030504020204" pitchFamily="34" charset="0"/>
                <a:cs typeface="Roboto Medium"/>
              </a:rPr>
              <a:t>3rd Party Backup SW Support</a:t>
            </a:r>
            <a:endParaRPr sz="1400" dirty="0">
              <a:solidFill>
                <a:schemeClr val="accent2">
                  <a:lumMod val="75000"/>
                </a:schemeClr>
              </a:solidFill>
              <a:latin typeface="Roboto Medium"/>
              <a:ea typeface="Open Sans" panose="020B0606030504020204" pitchFamily="34" charset="0"/>
              <a:cs typeface="Roboto Medium"/>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4354413" y="3078089"/>
            <a:ext cx="432000" cy="432000"/>
          </a:xfrm>
          <a:prstGeom prst="rect">
            <a:avLst/>
          </a:prstGeom>
        </p:spPr>
      </p:pic>
      <p:pic>
        <p:nvPicPr>
          <p:cNvPr id="8" name="Picture 7"/>
          <p:cNvPicPr>
            <a:picLocks noChangeAspect="1"/>
          </p:cNvPicPr>
          <p:nvPr/>
        </p:nvPicPr>
        <p:blipFill>
          <a:blip r:embed="rId5"/>
          <a:stretch>
            <a:fillRect/>
          </a:stretch>
        </p:blipFill>
        <p:spPr>
          <a:xfrm>
            <a:off x="4450796" y="1972645"/>
            <a:ext cx="252000" cy="252000"/>
          </a:xfrm>
          <a:prstGeom prst="rect">
            <a:avLst/>
          </a:prstGeom>
        </p:spPr>
      </p:pic>
      <p:pic>
        <p:nvPicPr>
          <p:cNvPr id="28" name="Picture 27"/>
          <p:cNvPicPr>
            <a:picLocks noChangeAspect="1"/>
          </p:cNvPicPr>
          <p:nvPr/>
        </p:nvPicPr>
        <p:blipFill>
          <a:blip r:embed="rId6"/>
          <a:stretch>
            <a:fillRect/>
          </a:stretch>
        </p:blipFill>
        <p:spPr>
          <a:xfrm>
            <a:off x="5274425" y="3406067"/>
            <a:ext cx="252000" cy="252000"/>
          </a:xfrm>
          <a:prstGeom prst="rect">
            <a:avLst/>
          </a:prstGeom>
        </p:spPr>
      </p:pic>
      <p:pic>
        <p:nvPicPr>
          <p:cNvPr id="29" name="Picture 28"/>
          <p:cNvPicPr>
            <a:picLocks noChangeAspect="1"/>
          </p:cNvPicPr>
          <p:nvPr/>
        </p:nvPicPr>
        <p:blipFill>
          <a:blip r:embed="rId7"/>
          <a:stretch>
            <a:fillRect/>
          </a:stretch>
        </p:blipFill>
        <p:spPr>
          <a:xfrm>
            <a:off x="3596688" y="3409363"/>
            <a:ext cx="252000" cy="252000"/>
          </a:xfrm>
          <a:prstGeom prst="rect">
            <a:avLst/>
          </a:prstGeom>
        </p:spPr>
      </p:pic>
      <p:grpSp>
        <p:nvGrpSpPr>
          <p:cNvPr id="4" name="Group 3"/>
          <p:cNvGrpSpPr/>
          <p:nvPr/>
        </p:nvGrpSpPr>
        <p:grpSpPr>
          <a:xfrm>
            <a:off x="1967520" y="3207239"/>
            <a:ext cx="912843" cy="896151"/>
            <a:chOff x="1967520" y="3207239"/>
            <a:chExt cx="912843" cy="896151"/>
          </a:xfrm>
        </p:grpSpPr>
        <p:pic>
          <p:nvPicPr>
            <p:cNvPr id="41" name="Picture 40"/>
            <p:cNvPicPr>
              <a:picLocks noChangeAspect="1"/>
            </p:cNvPicPr>
            <p:nvPr/>
          </p:nvPicPr>
          <p:blipFill>
            <a:blip r:embed="rId8"/>
            <a:stretch>
              <a:fillRect/>
            </a:stretch>
          </p:blipFill>
          <p:spPr>
            <a:xfrm>
              <a:off x="2031739" y="3207239"/>
              <a:ext cx="848624" cy="385573"/>
            </a:xfrm>
            <a:prstGeom prst="rect">
              <a:avLst/>
            </a:prstGeom>
            <a:noFill/>
          </p:spPr>
        </p:pic>
        <p:pic>
          <p:nvPicPr>
            <p:cNvPr id="43" name="Picture 42"/>
            <p:cNvPicPr>
              <a:picLocks noChangeAspect="1"/>
            </p:cNvPicPr>
            <p:nvPr/>
          </p:nvPicPr>
          <p:blipFill>
            <a:blip r:embed="rId9"/>
            <a:stretch>
              <a:fillRect/>
            </a:stretch>
          </p:blipFill>
          <p:spPr>
            <a:xfrm>
              <a:off x="1970776" y="3612271"/>
              <a:ext cx="848624" cy="181378"/>
            </a:xfrm>
            <a:prstGeom prst="rect">
              <a:avLst/>
            </a:prstGeom>
            <a:noFill/>
          </p:spPr>
        </p:pic>
        <p:pic>
          <p:nvPicPr>
            <p:cNvPr id="3" name="Picture 2"/>
            <p:cNvPicPr>
              <a:picLocks noChangeAspect="1"/>
            </p:cNvPicPr>
            <p:nvPr/>
          </p:nvPicPr>
          <p:blipFill>
            <a:blip r:embed="rId10"/>
            <a:stretch>
              <a:fillRect/>
            </a:stretch>
          </p:blipFill>
          <p:spPr>
            <a:xfrm>
              <a:off x="1967520" y="3875464"/>
              <a:ext cx="864000" cy="227926"/>
            </a:xfrm>
            <a:prstGeom prst="rect">
              <a:avLst/>
            </a:prstGeom>
          </p:spPr>
        </p:pic>
      </p:grpSp>
    </p:spTree>
    <p:extLst>
      <p:ext uri="{BB962C8B-B14F-4D97-AF65-F5344CB8AC3E}">
        <p14:creationId xmlns:p14="http://schemas.microsoft.com/office/powerpoint/2010/main" val="19973270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up)">
                                      <p:cBhvr>
                                        <p:cTn id="17" dur="500"/>
                                        <p:tgtEl>
                                          <p:spTgt spid="18"/>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18" presetClass="entr" presetSubtype="6"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strips(downRight)">
                                      <p:cBhvr>
                                        <p:cTn id="44" dur="500"/>
                                        <p:tgtEl>
                                          <p:spTgt spid="21"/>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18" presetClass="entr" presetSubtype="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strips(downRight)">
                                      <p:cBhvr>
                                        <p:cTn id="63" dur="500"/>
                                        <p:tgtEl>
                                          <p:spTgt spid="26"/>
                                        </p:tgtEl>
                                      </p:cBhvr>
                                    </p:animEffect>
                                  </p:childTnLst>
                                </p:cTn>
                              </p:par>
                            </p:childTnLst>
                          </p:cTn>
                        </p:par>
                        <p:par>
                          <p:cTn id="64" fill="hold">
                            <p:stCondLst>
                              <p:cond delay="3500"/>
                            </p:stCondLst>
                            <p:childTnLst>
                              <p:par>
                                <p:cTn id="65" presetID="53" presetClass="entr" presetSubtype="16"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18" presetClass="entr" presetSubtype="12"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strips(downLeft)">
                                      <p:cBhvr>
                                        <p:cTn id="82" dur="500"/>
                                        <p:tgtEl>
                                          <p:spTgt spid="27"/>
                                        </p:tgtEl>
                                      </p:cBhvr>
                                    </p:animEffect>
                                  </p:childTnLst>
                                </p:cTn>
                              </p:par>
                              <p:par>
                                <p:cTn id="83" presetID="18" presetClass="entr" presetSubtype="12"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strips(downLeft)">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animBg="1"/>
      <p:bldP spid="13" grpId="0" animBg="1"/>
      <p:bldP spid="16" grpId="0" animBg="1"/>
      <p:bldP spid="21" grpId="0"/>
      <p:bldP spid="23" grpId="0" animBg="1"/>
      <p:bldP spid="24" grpId="0" animBg="1"/>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284153"/>
            <a:ext cx="9144000" cy="531875"/>
          </a:xfrm>
          <a:prstGeom prst="rect">
            <a:avLst/>
          </a:prstGeom>
          <a:solidFill>
            <a:schemeClr val="accent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Fast Rebuild</a:t>
            </a:r>
            <a:endParaRPr lang="en-US" sz="2800" dirty="0">
              <a:latin typeface="Roboto Thin"/>
              <a:cs typeface="Roboto Thin"/>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47" name="Group 46"/>
          <p:cNvGrpSpPr>
            <a:grpSpLocks noChangeAspect="1"/>
          </p:cNvGrpSpPr>
          <p:nvPr/>
        </p:nvGrpSpPr>
        <p:grpSpPr>
          <a:xfrm>
            <a:off x="5227376" y="1746496"/>
            <a:ext cx="3419998" cy="2187083"/>
            <a:chOff x="798407" y="3008129"/>
            <a:chExt cx="2927279" cy="1871998"/>
          </a:xfrm>
        </p:grpSpPr>
        <p:sp>
          <p:nvSpPr>
            <p:cNvPr id="43" name="Shape 7547"/>
            <p:cNvSpPr/>
            <p:nvPr/>
          </p:nvSpPr>
          <p:spPr>
            <a:xfrm>
              <a:off x="798407" y="3008129"/>
              <a:ext cx="2927279" cy="1871998"/>
            </a:xfrm>
            <a:prstGeom prst="roundRect">
              <a:avLst>
                <a:gd name="adj" fmla="val 2642"/>
              </a:avLst>
            </a:prstGeom>
            <a:solidFill>
              <a:srgbClr val="B3C829"/>
            </a:solidFill>
            <a:ln w="12700">
              <a:miter lim="400000"/>
            </a:ln>
          </p:spPr>
          <p:txBody>
            <a:bodyPr lIns="144000" tIns="72000" rIns="72000" bIns="72000" anchor="ctr"/>
            <a:lstStyle/>
            <a:p>
              <a:pPr>
                <a:lnSpc>
                  <a:spcPts val="2000"/>
                </a:lnSpc>
              </a:pPr>
              <a:r>
                <a:rPr lang="en-US" dirty="0" smtClean="0">
                  <a:solidFill>
                    <a:srgbClr val="FFFFFF"/>
                  </a:solidFill>
                  <a:latin typeface="Roboto Medium"/>
                  <a:cs typeface="Roboto Medium"/>
                </a:rPr>
                <a:t>        Fast Rebuild</a:t>
              </a:r>
            </a:p>
            <a:p>
              <a:pPr>
                <a:lnSpc>
                  <a:spcPts val="2000"/>
                </a:lnSpc>
              </a:pPr>
              <a:r>
                <a:rPr lang="en-US" sz="1400" dirty="0" smtClean="0">
                  <a:latin typeface="Roboto Light"/>
                  <a:cs typeface="Roboto Light"/>
                </a:rPr>
                <a:t>Automatic Rebuild</a:t>
              </a:r>
              <a:endParaRPr lang="en-US" sz="1400" dirty="0">
                <a:latin typeface="Roboto Light"/>
                <a:cs typeface="Roboto Light"/>
              </a:endParaRPr>
            </a:p>
            <a:p>
              <a:pPr>
                <a:lnSpc>
                  <a:spcPts val="2000"/>
                </a:lnSpc>
              </a:pPr>
              <a:r>
                <a:rPr lang="en-US" sz="1400" dirty="0" smtClean="0">
                  <a:latin typeface="Roboto Light"/>
                  <a:cs typeface="Roboto Light"/>
                </a:rPr>
                <a:t>Hardware RAID Engine </a:t>
              </a:r>
            </a:p>
            <a:p>
              <a:pPr>
                <a:lnSpc>
                  <a:spcPts val="2000"/>
                </a:lnSpc>
              </a:pPr>
              <a:r>
                <a:rPr lang="en-US" sz="1200" dirty="0" smtClean="0">
                  <a:latin typeface="Roboto Medium"/>
                  <a:cs typeface="Roboto Medium"/>
                </a:rPr>
                <a:t>- Minimize Loading &amp; Performance Impact</a:t>
              </a:r>
              <a:endParaRPr lang="en-US" sz="1200" dirty="0">
                <a:latin typeface="Roboto Medium"/>
                <a:cs typeface="Roboto Medium"/>
              </a:endParaRPr>
            </a:p>
            <a:p>
              <a:pPr>
                <a:lnSpc>
                  <a:spcPts val="2000"/>
                </a:lnSpc>
              </a:pPr>
              <a:r>
                <a:rPr lang="en-US" sz="1400" dirty="0" smtClean="0">
                  <a:latin typeface="Roboto Light"/>
                  <a:cs typeface="Roboto Light"/>
                </a:rPr>
                <a:t>Average 50% Time Reduced</a:t>
              </a:r>
              <a:endParaRPr lang="en-US" sz="1400" dirty="0">
                <a:latin typeface="Roboto Light"/>
                <a:cs typeface="Roboto Light"/>
              </a:endParaRPr>
            </a:p>
            <a:p>
              <a:pPr>
                <a:lnSpc>
                  <a:spcPts val="2000"/>
                </a:lnSpc>
              </a:pPr>
              <a:r>
                <a:rPr lang="en-US" sz="1400" dirty="0" smtClean="0">
                  <a:latin typeface="Roboto Light"/>
                  <a:cs typeface="Roboto Light"/>
                </a:rPr>
                <a:t>Lower Risk Exposure</a:t>
              </a:r>
              <a:endParaRPr lang="en-US" sz="1400" dirty="0" smtClean="0">
                <a:solidFill>
                  <a:srgbClr val="FFFFFF"/>
                </a:solidFill>
                <a:latin typeface="Roboto Light"/>
                <a:cs typeface="Roboto Light"/>
              </a:endParaRPr>
            </a:p>
          </p:txBody>
        </p:sp>
        <p:pic>
          <p:nvPicPr>
            <p:cNvPr id="6" name="Picture 5"/>
            <p:cNvPicPr>
              <a:picLocks noChangeAspect="1"/>
            </p:cNvPicPr>
            <p:nvPr/>
          </p:nvPicPr>
          <p:blipFill>
            <a:blip r:embed="rId4"/>
            <a:stretch>
              <a:fillRect/>
            </a:stretch>
          </p:blipFill>
          <p:spPr>
            <a:xfrm>
              <a:off x="934466" y="3193313"/>
              <a:ext cx="287999" cy="287999"/>
            </a:xfrm>
            <a:prstGeom prst="rect">
              <a:avLst/>
            </a:prstGeom>
          </p:spPr>
        </p:pic>
      </p:grpSp>
      <p:sp>
        <p:nvSpPr>
          <p:cNvPr id="23" name="Can 22"/>
          <p:cNvSpPr/>
          <p:nvPr/>
        </p:nvSpPr>
        <p:spPr>
          <a:xfrm>
            <a:off x="3657848" y="3361281"/>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bg1"/>
                </a:solidFill>
                <a:latin typeface="Roboto Light"/>
                <a:cs typeface="Roboto Light"/>
              </a:rPr>
              <a:t>Rebuilding…</a:t>
            </a:r>
            <a:endParaRPr lang="en-US" sz="900" dirty="0">
              <a:solidFill>
                <a:schemeClr val="bg1"/>
              </a:solidFill>
              <a:latin typeface="Roboto Light"/>
              <a:cs typeface="Roboto Light"/>
            </a:endParaRPr>
          </a:p>
        </p:txBody>
      </p:sp>
      <p:sp>
        <p:nvSpPr>
          <p:cNvPr id="24" name="Can 23"/>
          <p:cNvSpPr/>
          <p:nvPr/>
        </p:nvSpPr>
        <p:spPr>
          <a:xfrm>
            <a:off x="3657122" y="3003340"/>
            <a:ext cx="838517" cy="489329"/>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chemeClr val="bg1"/>
              </a:solidFill>
              <a:latin typeface="Roboto Light"/>
              <a:cs typeface="Roboto Light"/>
            </a:endParaRPr>
          </a:p>
        </p:txBody>
      </p:sp>
      <p:sp>
        <p:nvSpPr>
          <p:cNvPr id="25" name="Can 24"/>
          <p:cNvSpPr/>
          <p:nvPr/>
        </p:nvSpPr>
        <p:spPr>
          <a:xfrm>
            <a:off x="3655555" y="2644410"/>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bg1"/>
                </a:solidFill>
                <a:latin typeface="Roboto Light"/>
                <a:cs typeface="Roboto Light"/>
              </a:rPr>
              <a:t>Rebuilding…</a:t>
            </a:r>
          </a:p>
        </p:txBody>
      </p:sp>
      <p:sp>
        <p:nvSpPr>
          <p:cNvPr id="26" name="Can 25"/>
          <p:cNvSpPr/>
          <p:nvPr/>
        </p:nvSpPr>
        <p:spPr>
          <a:xfrm>
            <a:off x="3655955" y="2272162"/>
            <a:ext cx="838517" cy="489329"/>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chemeClr val="bg1"/>
              </a:solidFill>
              <a:latin typeface="Roboto Light"/>
              <a:cs typeface="Roboto Light"/>
            </a:endParaRPr>
          </a:p>
        </p:txBody>
      </p:sp>
      <p:sp>
        <p:nvSpPr>
          <p:cNvPr id="30" name="TextBox 29"/>
          <p:cNvSpPr txBox="1"/>
          <p:nvPr/>
        </p:nvSpPr>
        <p:spPr>
          <a:xfrm>
            <a:off x="3459416" y="3866808"/>
            <a:ext cx="1240578" cy="30143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Rebuilding Disk</a:t>
            </a:r>
          </a:p>
        </p:txBody>
      </p:sp>
      <p:sp>
        <p:nvSpPr>
          <p:cNvPr id="31" name="TextBox 30"/>
          <p:cNvSpPr txBox="1"/>
          <p:nvPr/>
        </p:nvSpPr>
        <p:spPr>
          <a:xfrm>
            <a:off x="1010176" y="1549251"/>
            <a:ext cx="1259997" cy="241980"/>
          </a:xfrm>
          <a:prstGeom prst="rect">
            <a:avLst/>
          </a:prstGeom>
          <a:solidFill>
            <a:srgbClr val="B3C829"/>
          </a:solidFill>
          <a:ln>
            <a:noFill/>
          </a:ln>
        </p:spPr>
        <p:txBody>
          <a:bodyPr wrap="none" lIns="36000" tIns="36000" rIns="36000" bIns="36000" rtlCol="0" anchor="ctr">
            <a:spAutoFit/>
          </a:bodyPr>
          <a:lstStyle/>
          <a:p>
            <a:pPr algn="ctr"/>
            <a:r>
              <a:rPr lang="en-US" sz="1100" dirty="0" smtClean="0">
                <a:solidFill>
                  <a:schemeClr val="tx2"/>
                </a:solidFill>
                <a:latin typeface="Roboto Light"/>
                <a:ea typeface="Open Sans Light" pitchFamily="34" charset="0"/>
                <a:cs typeface="Roboto Light"/>
              </a:rPr>
              <a:t>RAID 5 Group</a:t>
            </a:r>
          </a:p>
        </p:txBody>
      </p:sp>
      <p:grpSp>
        <p:nvGrpSpPr>
          <p:cNvPr id="9" name="Group 8"/>
          <p:cNvGrpSpPr/>
          <p:nvPr/>
        </p:nvGrpSpPr>
        <p:grpSpPr>
          <a:xfrm>
            <a:off x="304800" y="1905023"/>
            <a:ext cx="840811" cy="2256178"/>
            <a:chOff x="845737" y="1234658"/>
            <a:chExt cx="632052" cy="1696007"/>
          </a:xfrm>
        </p:grpSpPr>
        <p:sp>
          <p:nvSpPr>
            <p:cNvPr id="11" name="Can 10"/>
            <p:cNvSpPr/>
            <p:nvPr/>
          </p:nvSpPr>
          <p:spPr>
            <a:xfrm>
              <a:off x="847461" y="2329913"/>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12" name="Can 11"/>
            <p:cNvSpPr/>
            <p:nvPr/>
          </p:nvSpPr>
          <p:spPr>
            <a:xfrm>
              <a:off x="846915" y="20608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13" name="Can 12"/>
            <p:cNvSpPr/>
            <p:nvPr/>
          </p:nvSpPr>
          <p:spPr>
            <a:xfrm>
              <a:off x="845737" y="179102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14" name="Can 13"/>
            <p:cNvSpPr/>
            <p:nvPr/>
          </p:nvSpPr>
          <p:spPr>
            <a:xfrm>
              <a:off x="846038" y="1511204"/>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7" name="TextBox 26"/>
            <p:cNvSpPr txBox="1"/>
            <p:nvPr/>
          </p:nvSpPr>
          <p:spPr>
            <a:xfrm>
              <a:off x="955406" y="2704074"/>
              <a:ext cx="415408"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1</a:t>
              </a:r>
            </a:p>
          </p:txBody>
        </p:sp>
        <p:sp>
          <p:nvSpPr>
            <p:cNvPr id="33" name="Can 32"/>
            <p:cNvSpPr/>
            <p:nvPr/>
          </p:nvSpPr>
          <p:spPr>
            <a:xfrm>
              <a:off x="847073" y="123465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grpSp>
        <p:nvGrpSpPr>
          <p:cNvPr id="45" name="Group 44"/>
          <p:cNvGrpSpPr/>
          <p:nvPr/>
        </p:nvGrpSpPr>
        <p:grpSpPr>
          <a:xfrm>
            <a:off x="1218980" y="1904278"/>
            <a:ext cx="840811" cy="2255399"/>
            <a:chOff x="1532942" y="1234098"/>
            <a:chExt cx="632052" cy="1695422"/>
          </a:xfrm>
        </p:grpSpPr>
        <p:sp>
          <p:nvSpPr>
            <p:cNvPr id="15" name="Can 14"/>
            <p:cNvSpPr/>
            <p:nvPr/>
          </p:nvSpPr>
          <p:spPr>
            <a:xfrm>
              <a:off x="1534666" y="2329352"/>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16" name="Can 15"/>
            <p:cNvSpPr/>
            <p:nvPr/>
          </p:nvSpPr>
          <p:spPr>
            <a:xfrm>
              <a:off x="1534120" y="2060282"/>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17" name="Can 16"/>
            <p:cNvSpPr/>
            <p:nvPr/>
          </p:nvSpPr>
          <p:spPr>
            <a:xfrm>
              <a:off x="1532942" y="179046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18" name="Can 17"/>
            <p:cNvSpPr/>
            <p:nvPr/>
          </p:nvSpPr>
          <p:spPr>
            <a:xfrm>
              <a:off x="1533243" y="15106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8" name="TextBox 27"/>
            <p:cNvSpPr txBox="1"/>
            <p:nvPr/>
          </p:nvSpPr>
          <p:spPr>
            <a:xfrm>
              <a:off x="1645094" y="2702929"/>
              <a:ext cx="418952"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2</a:t>
              </a:r>
            </a:p>
          </p:txBody>
        </p:sp>
        <p:sp>
          <p:nvSpPr>
            <p:cNvPr id="34" name="Can 33"/>
            <p:cNvSpPr/>
            <p:nvPr/>
          </p:nvSpPr>
          <p:spPr>
            <a:xfrm>
              <a:off x="1534278" y="123409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grpSp>
        <p:nvGrpSpPr>
          <p:cNvPr id="46" name="Group 45"/>
          <p:cNvGrpSpPr/>
          <p:nvPr/>
        </p:nvGrpSpPr>
        <p:grpSpPr>
          <a:xfrm>
            <a:off x="2145791" y="1904278"/>
            <a:ext cx="840811" cy="2256541"/>
            <a:chOff x="2229642" y="1234098"/>
            <a:chExt cx="632052" cy="1696280"/>
          </a:xfrm>
        </p:grpSpPr>
        <p:sp>
          <p:nvSpPr>
            <p:cNvPr id="19" name="Can 18"/>
            <p:cNvSpPr/>
            <p:nvPr/>
          </p:nvSpPr>
          <p:spPr>
            <a:xfrm>
              <a:off x="2231366" y="2329352"/>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endParaRPr lang="en-US" sz="1100" dirty="0">
                <a:solidFill>
                  <a:schemeClr val="bg1"/>
                </a:solidFill>
                <a:latin typeface="Roboto Light"/>
                <a:cs typeface="Roboto Light"/>
              </a:endParaRPr>
            </a:p>
          </p:txBody>
        </p:sp>
        <p:sp>
          <p:nvSpPr>
            <p:cNvPr id="20" name="Can 19"/>
            <p:cNvSpPr/>
            <p:nvPr/>
          </p:nvSpPr>
          <p:spPr>
            <a:xfrm>
              <a:off x="2230821" y="2060282"/>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1" name="Can 20"/>
            <p:cNvSpPr/>
            <p:nvPr/>
          </p:nvSpPr>
          <p:spPr>
            <a:xfrm>
              <a:off x="2229642" y="179046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sp>
          <p:nvSpPr>
            <p:cNvPr id="22" name="Can 21"/>
            <p:cNvSpPr/>
            <p:nvPr/>
          </p:nvSpPr>
          <p:spPr>
            <a:xfrm>
              <a:off x="2229943" y="1510643"/>
              <a:ext cx="630328" cy="367837"/>
            </a:xfrm>
            <a:prstGeom prst="can">
              <a:avLst/>
            </a:prstGeom>
            <a:solidFill>
              <a:schemeClr val="bg2">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Free</a:t>
              </a:r>
            </a:p>
          </p:txBody>
        </p:sp>
        <p:sp>
          <p:nvSpPr>
            <p:cNvPr id="29" name="TextBox 28"/>
            <p:cNvSpPr txBox="1"/>
            <p:nvPr/>
          </p:nvSpPr>
          <p:spPr>
            <a:xfrm>
              <a:off x="2336554" y="2703787"/>
              <a:ext cx="418952" cy="226591"/>
            </a:xfrm>
            <a:prstGeom prst="rect">
              <a:avLst/>
            </a:prstGeom>
            <a:noFill/>
            <a:ln>
              <a:noFill/>
            </a:ln>
          </p:spPr>
          <p:txBody>
            <a:bodyPr wrap="none" lIns="36000" tIns="36000" rIns="36000" bIns="36000" rtlCol="0">
              <a:spAutoFit/>
            </a:bodyPr>
            <a:lstStyle/>
            <a:p>
              <a:pPr algn="ctr"/>
              <a:r>
                <a:rPr lang="en-US" sz="1000" dirty="0" smtClean="0">
                  <a:latin typeface="Roboto Light"/>
                  <a:ea typeface="Open Sans Light" pitchFamily="34" charset="0"/>
                  <a:cs typeface="Roboto Light"/>
                </a:rPr>
                <a:t>Disk 3</a:t>
              </a:r>
            </a:p>
          </p:txBody>
        </p:sp>
        <p:sp>
          <p:nvSpPr>
            <p:cNvPr id="35" name="Can 34"/>
            <p:cNvSpPr/>
            <p:nvPr/>
          </p:nvSpPr>
          <p:spPr>
            <a:xfrm>
              <a:off x="2230978" y="1234098"/>
              <a:ext cx="630328" cy="367837"/>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latin typeface="Roboto Light"/>
                  <a:cs typeface="Roboto Light"/>
                </a:rPr>
                <a:t>Data</a:t>
              </a:r>
            </a:p>
          </p:txBody>
        </p:sp>
      </p:grpSp>
      <p:sp>
        <p:nvSpPr>
          <p:cNvPr id="36" name="Can 35"/>
          <p:cNvSpPr/>
          <p:nvPr/>
        </p:nvSpPr>
        <p:spPr>
          <a:xfrm>
            <a:off x="3657332" y="1904278"/>
            <a:ext cx="838517" cy="489329"/>
          </a:xfrm>
          <a:prstGeom prst="can">
            <a:avLst/>
          </a:prstGeom>
          <a:solidFill>
            <a:srgbClr val="B3C829"/>
          </a:solidFill>
          <a:ln w="63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bg1"/>
                </a:solidFill>
                <a:latin typeface="Roboto Light"/>
                <a:cs typeface="Roboto Light"/>
              </a:rPr>
              <a:t>Rebuilding…</a:t>
            </a:r>
          </a:p>
        </p:txBody>
      </p:sp>
      <p:pic>
        <p:nvPicPr>
          <p:cNvPr id="32" name="Picture 31"/>
          <p:cNvPicPr>
            <a:picLocks noChangeAspect="1"/>
          </p:cNvPicPr>
          <p:nvPr/>
        </p:nvPicPr>
        <p:blipFill>
          <a:blip r:embed="rId5"/>
          <a:stretch>
            <a:fillRect/>
          </a:stretch>
        </p:blipFill>
        <p:spPr>
          <a:xfrm>
            <a:off x="2044824" y="2425161"/>
            <a:ext cx="1062087" cy="1062086"/>
          </a:xfrm>
          <a:prstGeom prst="rect">
            <a:avLst/>
          </a:prstGeom>
        </p:spPr>
      </p:pic>
    </p:spTree>
    <p:extLst>
      <p:ext uri="{BB962C8B-B14F-4D97-AF65-F5344CB8AC3E}">
        <p14:creationId xmlns:p14="http://schemas.microsoft.com/office/powerpoint/2010/main" val="3029208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p:tgtEl>
                                          <p:spTgt spid="41"/>
                                        </p:tgtEl>
                                        <p:attrNameLst>
                                          <p:attrName>ppt_y</p:attrName>
                                        </p:attrNameLst>
                                      </p:cBhvr>
                                      <p:tavLst>
                                        <p:tav tm="0">
                                          <p:val>
                                            <p:strVal val="#ppt_y+#ppt_h*1.125000"/>
                                          </p:val>
                                        </p:tav>
                                        <p:tav tm="100000">
                                          <p:val>
                                            <p:strVal val="#ppt_y"/>
                                          </p:val>
                                        </p:tav>
                                      </p:tavLst>
                                    </p:anim>
                                    <p:animEffect transition="in" filter="wipe(up)">
                                      <p:cBhvr>
                                        <p:cTn id="13" dur="500"/>
                                        <p:tgtEl>
                                          <p:spTgt spid="4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p:tgtEl>
                                          <p:spTgt spid="40"/>
                                        </p:tgtEl>
                                        <p:attrNameLst>
                                          <p:attrName>ppt_y</p:attrName>
                                        </p:attrNameLst>
                                      </p:cBhvr>
                                      <p:tavLst>
                                        <p:tav tm="0">
                                          <p:val>
                                            <p:strVal val="#ppt_y+#ppt_h*1.125000"/>
                                          </p:val>
                                        </p:tav>
                                        <p:tav tm="100000">
                                          <p:val>
                                            <p:strVal val="#ppt_y"/>
                                          </p:val>
                                        </p:tav>
                                      </p:tavLst>
                                    </p:anim>
                                    <p:animEffect transition="in" filter="wipe(up)">
                                      <p:cBhvr>
                                        <p:cTn id="17" dur="500"/>
                                        <p:tgtEl>
                                          <p:spTgt spid="40"/>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par>
                          <p:cTn id="76" fill="hold">
                            <p:stCondLst>
                              <p:cond delay="3500"/>
                            </p:stCondLst>
                            <p:childTnLst>
                              <p:par>
                                <p:cTn id="77" presetID="27" presetClass="emph" presetSubtype="0" fill="remove" grpId="1" nodeType="afterEffect">
                                  <p:stCondLst>
                                    <p:cond delay="0"/>
                                  </p:stCondLst>
                                  <p:childTnLst>
                                    <p:animClr clrSpc="rgb" dir="cw">
                                      <p:cBhvr override="childStyle">
                                        <p:cTn id="78" dur="250" autoRev="1" fill="remove"/>
                                        <p:tgtEl>
                                          <p:spTgt spid="36"/>
                                        </p:tgtEl>
                                        <p:attrNameLst>
                                          <p:attrName>style.color</p:attrName>
                                        </p:attrNameLst>
                                      </p:cBhvr>
                                      <p:to>
                                        <a:schemeClr val="bg1"/>
                                      </p:to>
                                    </p:animClr>
                                    <p:animClr clrSpc="rgb" dir="cw">
                                      <p:cBhvr>
                                        <p:cTn id="79" dur="250" autoRev="1" fill="remove"/>
                                        <p:tgtEl>
                                          <p:spTgt spid="36"/>
                                        </p:tgtEl>
                                        <p:attrNameLst>
                                          <p:attrName>fillcolor</p:attrName>
                                        </p:attrNameLst>
                                      </p:cBhvr>
                                      <p:to>
                                        <a:schemeClr val="bg1"/>
                                      </p:to>
                                    </p:animClr>
                                    <p:set>
                                      <p:cBhvr>
                                        <p:cTn id="80" dur="250" autoRev="1" fill="remove"/>
                                        <p:tgtEl>
                                          <p:spTgt spid="36"/>
                                        </p:tgtEl>
                                        <p:attrNameLst>
                                          <p:attrName>fill.type</p:attrName>
                                        </p:attrNameLst>
                                      </p:cBhvr>
                                      <p:to>
                                        <p:strVal val="solid"/>
                                      </p:to>
                                    </p:set>
                                    <p:set>
                                      <p:cBhvr>
                                        <p:cTn id="81" dur="250" autoRev="1" fill="remove"/>
                                        <p:tgtEl>
                                          <p:spTgt spid="36"/>
                                        </p:tgtEl>
                                        <p:attrNameLst>
                                          <p:attrName>fill.on</p:attrName>
                                        </p:attrNameLst>
                                      </p:cBhvr>
                                      <p:to>
                                        <p:strVal val="true"/>
                                      </p:to>
                                    </p:set>
                                  </p:childTnLst>
                                </p:cTn>
                              </p:par>
                              <p:par>
                                <p:cTn id="82" presetID="27" presetClass="emph" presetSubtype="0" fill="remove" grpId="1" nodeType="withEffect">
                                  <p:stCondLst>
                                    <p:cond delay="0"/>
                                  </p:stCondLst>
                                  <p:childTnLst>
                                    <p:animClr clrSpc="rgb" dir="cw">
                                      <p:cBhvr override="childStyle">
                                        <p:cTn id="83" dur="250" autoRev="1" fill="remove"/>
                                        <p:tgtEl>
                                          <p:spTgt spid="25"/>
                                        </p:tgtEl>
                                        <p:attrNameLst>
                                          <p:attrName>style.color</p:attrName>
                                        </p:attrNameLst>
                                      </p:cBhvr>
                                      <p:to>
                                        <a:schemeClr val="bg1"/>
                                      </p:to>
                                    </p:animClr>
                                    <p:animClr clrSpc="rgb" dir="cw">
                                      <p:cBhvr>
                                        <p:cTn id="84" dur="250" autoRev="1" fill="remove"/>
                                        <p:tgtEl>
                                          <p:spTgt spid="25"/>
                                        </p:tgtEl>
                                        <p:attrNameLst>
                                          <p:attrName>fillcolor</p:attrName>
                                        </p:attrNameLst>
                                      </p:cBhvr>
                                      <p:to>
                                        <a:schemeClr val="bg1"/>
                                      </p:to>
                                    </p:animClr>
                                    <p:set>
                                      <p:cBhvr>
                                        <p:cTn id="85" dur="250" autoRev="1" fill="remove"/>
                                        <p:tgtEl>
                                          <p:spTgt spid="25"/>
                                        </p:tgtEl>
                                        <p:attrNameLst>
                                          <p:attrName>fill.type</p:attrName>
                                        </p:attrNameLst>
                                      </p:cBhvr>
                                      <p:to>
                                        <p:strVal val="solid"/>
                                      </p:to>
                                    </p:set>
                                    <p:set>
                                      <p:cBhvr>
                                        <p:cTn id="86" dur="250" autoRev="1" fill="remove"/>
                                        <p:tgtEl>
                                          <p:spTgt spid="25"/>
                                        </p:tgtEl>
                                        <p:attrNameLst>
                                          <p:attrName>fill.on</p:attrName>
                                        </p:attrNameLst>
                                      </p:cBhvr>
                                      <p:to>
                                        <p:strVal val="true"/>
                                      </p:to>
                                    </p:set>
                                  </p:childTnLst>
                                </p:cTn>
                              </p:par>
                              <p:par>
                                <p:cTn id="87" presetID="27" presetClass="emph" presetSubtype="0" fill="remove" grpId="1" nodeType="withEffect">
                                  <p:stCondLst>
                                    <p:cond delay="0"/>
                                  </p:stCondLst>
                                  <p:childTnLst>
                                    <p:animClr clrSpc="rgb" dir="cw">
                                      <p:cBhvr override="childStyle">
                                        <p:cTn id="88" dur="250" autoRev="1" fill="remove"/>
                                        <p:tgtEl>
                                          <p:spTgt spid="23"/>
                                        </p:tgtEl>
                                        <p:attrNameLst>
                                          <p:attrName>style.color</p:attrName>
                                        </p:attrNameLst>
                                      </p:cBhvr>
                                      <p:to>
                                        <a:schemeClr val="bg1"/>
                                      </p:to>
                                    </p:animClr>
                                    <p:animClr clrSpc="rgb" dir="cw">
                                      <p:cBhvr>
                                        <p:cTn id="89" dur="250" autoRev="1" fill="remove"/>
                                        <p:tgtEl>
                                          <p:spTgt spid="23"/>
                                        </p:tgtEl>
                                        <p:attrNameLst>
                                          <p:attrName>fillcolor</p:attrName>
                                        </p:attrNameLst>
                                      </p:cBhvr>
                                      <p:to>
                                        <a:schemeClr val="bg1"/>
                                      </p:to>
                                    </p:animClr>
                                    <p:set>
                                      <p:cBhvr>
                                        <p:cTn id="90" dur="250" autoRev="1" fill="remove"/>
                                        <p:tgtEl>
                                          <p:spTgt spid="23"/>
                                        </p:tgtEl>
                                        <p:attrNameLst>
                                          <p:attrName>fill.type</p:attrName>
                                        </p:attrNameLst>
                                      </p:cBhvr>
                                      <p:to>
                                        <p:strVal val="solid"/>
                                      </p:to>
                                    </p:set>
                                    <p:set>
                                      <p:cBhvr>
                                        <p:cTn id="91" dur="250" autoRev="1" fill="remove"/>
                                        <p:tgtEl>
                                          <p:spTgt spid="23"/>
                                        </p:tgtEl>
                                        <p:attrNameLst>
                                          <p:attrName>fill.on</p:attrName>
                                        </p:attrNameLst>
                                      </p:cBhvr>
                                      <p:to>
                                        <p:strVal val="true"/>
                                      </p:to>
                                    </p:set>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ppt_x</p:attrName>
                                        </p:attrNameLst>
                                      </p:cBhvr>
                                      <p:tavLst>
                                        <p:tav tm="0">
                                          <p:val>
                                            <p:strVal val="#ppt_x"/>
                                          </p:val>
                                        </p:tav>
                                        <p:tav tm="100000">
                                          <p:val>
                                            <p:strVal val="#ppt_x"/>
                                          </p:val>
                                        </p:tav>
                                      </p:tavLst>
                                    </p:anim>
                                    <p:anim calcmode="lin" valueType="num">
                                      <p:cBhvr>
                                        <p:cTn id="9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23" grpId="0" animBg="1"/>
      <p:bldP spid="23" grpId="1" animBg="1"/>
      <p:bldP spid="24" grpId="0" animBg="1"/>
      <p:bldP spid="25" grpId="0" animBg="1"/>
      <p:bldP spid="25" grpId="1" animBg="1"/>
      <p:bldP spid="26" grpId="0" animBg="1"/>
      <p:bldP spid="30" grpId="0"/>
      <p:bldP spid="31" grpId="0" animBg="1"/>
      <p:bldP spid="36" grpId="0" animBg="1"/>
      <p:bldP spid="3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84153"/>
            <a:ext cx="9144000" cy="531875"/>
          </a:xfrm>
          <a:prstGeom prst="rect">
            <a:avLst/>
          </a:prstGeom>
          <a:solidFill>
            <a:srgbClr val="FFE40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Efficiency Features</a:t>
            </a:r>
            <a:endParaRPr lang="en-US" sz="2800" dirty="0">
              <a:latin typeface="Roboto Thin"/>
              <a:cs typeface="Roboto Thin"/>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sp>
        <p:nvSpPr>
          <p:cNvPr id="8" name="Text Placeholder 2"/>
          <p:cNvSpPr txBox="1">
            <a:spLocks/>
          </p:cNvSpPr>
          <p:nvPr/>
        </p:nvSpPr>
        <p:spPr>
          <a:xfrm>
            <a:off x="6406160" y="1187040"/>
            <a:ext cx="2590881" cy="306559"/>
          </a:xfrm>
          <a:prstGeom prst="rect">
            <a:avLst/>
          </a:prstGeom>
        </p:spPr>
        <p:txBody>
          <a:bodyPr lIns="36000" tIns="18000" rIns="36000" bIns="1800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300" dirty="0" smtClean="0">
                <a:latin typeface="Roboto Light"/>
                <a:cs typeface="Roboto Light"/>
              </a:rPr>
              <a:t>Automatic Disk Spindown</a:t>
            </a:r>
            <a:endParaRPr lang="id-ID" sz="1300" dirty="0">
              <a:latin typeface="Roboto Light"/>
              <a:cs typeface="Roboto Light"/>
            </a:endParaRPr>
          </a:p>
        </p:txBody>
      </p:sp>
      <p:sp>
        <p:nvSpPr>
          <p:cNvPr id="9" name="Text Placeholder 3"/>
          <p:cNvSpPr txBox="1">
            <a:spLocks/>
          </p:cNvSpPr>
          <p:nvPr/>
        </p:nvSpPr>
        <p:spPr>
          <a:xfrm>
            <a:off x="6395252" y="1517832"/>
            <a:ext cx="2501504" cy="253325"/>
          </a:xfrm>
          <a:prstGeom prst="rect">
            <a:avLst/>
          </a:prstGeom>
        </p:spPr>
        <p:txBody>
          <a:bodyPr lIns="36000" tIns="18000" rIns="36000" bIns="1800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latin typeface="Roboto Light"/>
                <a:cs typeface="Roboto Light"/>
              </a:rPr>
              <a:t>Reduce </a:t>
            </a:r>
            <a:r>
              <a:rPr lang="en-US" dirty="0" smtClean="0">
                <a:latin typeface="Roboto Light"/>
                <a:cs typeface="Roboto Light"/>
              </a:rPr>
              <a:t>hard drive dissipation </a:t>
            </a:r>
            <a:r>
              <a:rPr lang="en-US" dirty="0">
                <a:latin typeface="Roboto Light"/>
                <a:cs typeface="Roboto Light"/>
              </a:rPr>
              <a:t>automatically without impacting services</a:t>
            </a:r>
          </a:p>
        </p:txBody>
      </p:sp>
      <p:grpSp>
        <p:nvGrpSpPr>
          <p:cNvPr id="19" name="Group 6935"/>
          <p:cNvGrpSpPr/>
          <p:nvPr/>
        </p:nvGrpSpPr>
        <p:grpSpPr>
          <a:xfrm>
            <a:off x="5956975" y="1298355"/>
            <a:ext cx="372056" cy="372056"/>
            <a:chOff x="0" y="0"/>
            <a:chExt cx="992146" cy="992146"/>
          </a:xfrm>
        </p:grpSpPr>
        <p:sp>
          <p:nvSpPr>
            <p:cNvPr id="20" name="Shape 6933"/>
            <p:cNvSpPr/>
            <p:nvPr/>
          </p:nvSpPr>
          <p:spPr>
            <a:xfrm>
              <a:off x="0" y="0"/>
              <a:ext cx="992147" cy="992147"/>
            </a:xfrm>
            <a:prstGeom prst="ellipse">
              <a:avLst/>
            </a:prstGeom>
            <a:solidFill>
              <a:schemeClr val="accent2"/>
            </a:solidFill>
            <a:ln w="12700" cap="flat">
              <a:noFill/>
              <a:miter lim="400000"/>
            </a:ln>
            <a:effectLst/>
          </p:spPr>
          <p:txBody>
            <a:bodyPr wrap="square" lIns="19050" tIns="19050" rIns="19050" bIns="19050" numCol="1" anchor="ctr">
              <a:noAutofit/>
            </a:bodyPr>
            <a:lstStyle/>
            <a:p>
              <a:endParaRPr sz="1500"/>
            </a:p>
          </p:txBody>
        </p:sp>
        <p:sp>
          <p:nvSpPr>
            <p:cNvPr id="21" name="Shape 6934"/>
            <p:cNvSpPr/>
            <p:nvPr/>
          </p:nvSpPr>
          <p:spPr>
            <a:xfrm>
              <a:off x="360021" y="252233"/>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grpSp>
        <p:nvGrpSpPr>
          <p:cNvPr id="22" name="Group 6938"/>
          <p:cNvGrpSpPr/>
          <p:nvPr/>
        </p:nvGrpSpPr>
        <p:grpSpPr>
          <a:xfrm>
            <a:off x="5956975" y="2105300"/>
            <a:ext cx="372056" cy="372056"/>
            <a:chOff x="0" y="0"/>
            <a:chExt cx="992146" cy="992146"/>
          </a:xfrm>
        </p:grpSpPr>
        <p:sp>
          <p:nvSpPr>
            <p:cNvPr id="23" name="Shape 6936"/>
            <p:cNvSpPr/>
            <p:nvPr/>
          </p:nvSpPr>
          <p:spPr>
            <a:xfrm>
              <a:off x="0" y="0"/>
              <a:ext cx="992147" cy="992147"/>
            </a:xfrm>
            <a:prstGeom prst="ellipse">
              <a:avLst/>
            </a:prstGeom>
            <a:solidFill>
              <a:schemeClr val="accent3"/>
            </a:solidFill>
            <a:ln w="12700" cap="flat">
              <a:noFill/>
              <a:miter lim="400000"/>
            </a:ln>
            <a:effectLst/>
          </p:spPr>
          <p:txBody>
            <a:bodyPr wrap="square" lIns="19050" tIns="19050" rIns="19050" bIns="19050" numCol="1" anchor="ctr">
              <a:noAutofit/>
            </a:bodyPr>
            <a:lstStyle/>
            <a:p>
              <a:endParaRPr sz="1500"/>
            </a:p>
          </p:txBody>
        </p:sp>
        <p:sp>
          <p:nvSpPr>
            <p:cNvPr id="24" name="Shape 6937"/>
            <p:cNvSpPr/>
            <p:nvPr/>
          </p:nvSpPr>
          <p:spPr>
            <a:xfrm>
              <a:off x="360021" y="263988"/>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grpSp>
        <p:nvGrpSpPr>
          <p:cNvPr id="25" name="Group 6941"/>
          <p:cNvGrpSpPr/>
          <p:nvPr/>
        </p:nvGrpSpPr>
        <p:grpSpPr>
          <a:xfrm>
            <a:off x="5956975" y="3214337"/>
            <a:ext cx="372056" cy="372056"/>
            <a:chOff x="0" y="0"/>
            <a:chExt cx="992146" cy="992146"/>
          </a:xfrm>
        </p:grpSpPr>
        <p:sp>
          <p:nvSpPr>
            <p:cNvPr id="26" name="Shape 6939"/>
            <p:cNvSpPr/>
            <p:nvPr/>
          </p:nvSpPr>
          <p:spPr>
            <a:xfrm>
              <a:off x="0" y="0"/>
              <a:ext cx="992147" cy="992147"/>
            </a:xfrm>
            <a:prstGeom prst="ellipse">
              <a:avLst/>
            </a:prstGeom>
            <a:solidFill>
              <a:schemeClr val="accent4"/>
            </a:solidFill>
            <a:ln w="12700" cap="flat">
              <a:noFill/>
              <a:miter lim="400000"/>
            </a:ln>
            <a:effectLst/>
          </p:spPr>
          <p:txBody>
            <a:bodyPr wrap="square" lIns="19050" tIns="19050" rIns="19050" bIns="19050" numCol="1" anchor="ctr">
              <a:noAutofit/>
            </a:bodyPr>
            <a:lstStyle/>
            <a:p>
              <a:endParaRPr sz="1500"/>
            </a:p>
          </p:txBody>
        </p:sp>
        <p:sp>
          <p:nvSpPr>
            <p:cNvPr id="27" name="Shape 6940"/>
            <p:cNvSpPr/>
            <p:nvPr/>
          </p:nvSpPr>
          <p:spPr>
            <a:xfrm>
              <a:off x="360021" y="263987"/>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sp>
        <p:nvSpPr>
          <p:cNvPr id="28" name="Shape 6944"/>
          <p:cNvSpPr/>
          <p:nvPr/>
        </p:nvSpPr>
        <p:spPr>
          <a:xfrm>
            <a:off x="6388688" y="2299174"/>
            <a:ext cx="2535262" cy="1792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x-none" sz="800" dirty="0" smtClean="0">
                <a:latin typeface="Roboto Light"/>
                <a:ea typeface="Open Sans" panose="020B0606030504020204" pitchFamily="34" charset="0"/>
                <a:cs typeface="Roboto Light"/>
              </a:rPr>
              <a:t>Wake up the XCubeSAN storage system remotely </a:t>
            </a:r>
            <a:endParaRPr sz="800" dirty="0">
              <a:latin typeface="Roboto Light"/>
              <a:ea typeface="Open Sans" panose="020B0606030504020204" pitchFamily="34" charset="0"/>
              <a:cs typeface="Roboto Light"/>
            </a:endParaRPr>
          </a:p>
        </p:txBody>
      </p:sp>
      <p:sp>
        <p:nvSpPr>
          <p:cNvPr id="29" name="Shape 6945"/>
          <p:cNvSpPr/>
          <p:nvPr/>
        </p:nvSpPr>
        <p:spPr>
          <a:xfrm>
            <a:off x="6387110" y="1991814"/>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Wake-on-LAN</a:t>
            </a:r>
            <a:endParaRPr sz="1300" dirty="0">
              <a:latin typeface="Roboto Light"/>
              <a:ea typeface="Open Sans" panose="020B0606030504020204" pitchFamily="34" charset="0"/>
              <a:cs typeface="Roboto Light"/>
            </a:endParaRPr>
          </a:p>
        </p:txBody>
      </p:sp>
      <p:sp>
        <p:nvSpPr>
          <p:cNvPr id="30" name="Shape 6946"/>
          <p:cNvSpPr/>
          <p:nvPr/>
        </p:nvSpPr>
        <p:spPr>
          <a:xfrm>
            <a:off x="6378374" y="3405246"/>
            <a:ext cx="2618668" cy="32348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x-none" sz="800" dirty="0">
                <a:latin typeface="Roboto Light"/>
                <a:ea typeface="Open Sans" panose="020B0606030504020204" pitchFamily="34" charset="0"/>
                <a:cs typeface="Roboto Light"/>
              </a:rPr>
              <a:t>Wake up the </a:t>
            </a:r>
            <a:r>
              <a:rPr lang="x-none" sz="800" dirty="0" smtClean="0">
                <a:latin typeface="Roboto Light"/>
                <a:ea typeface="Open Sans" panose="020B0606030504020204" pitchFamily="34" charset="0"/>
                <a:cs typeface="Roboto Light"/>
              </a:rPr>
              <a:t>XCubeDAS expansion systems from the XCubeSAN storage system</a:t>
            </a:r>
            <a:endParaRPr sz="800" dirty="0">
              <a:latin typeface="Roboto Light"/>
              <a:ea typeface="Open Sans" panose="020B0606030504020204" pitchFamily="34" charset="0"/>
              <a:cs typeface="Roboto Light"/>
            </a:endParaRPr>
          </a:p>
        </p:txBody>
      </p:sp>
      <p:sp>
        <p:nvSpPr>
          <p:cNvPr id="31" name="Shape 6947"/>
          <p:cNvSpPr/>
          <p:nvPr/>
        </p:nvSpPr>
        <p:spPr>
          <a:xfrm>
            <a:off x="6387110" y="3090353"/>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Wake-on-SAS</a:t>
            </a:r>
            <a:endParaRPr sz="1300" dirty="0">
              <a:latin typeface="Roboto Light"/>
              <a:ea typeface="Open Sans" panose="020B0606030504020204" pitchFamily="34" charset="0"/>
              <a:cs typeface="Roboto Light"/>
            </a:endParaRPr>
          </a:p>
        </p:txBody>
      </p:sp>
      <p:grpSp>
        <p:nvGrpSpPr>
          <p:cNvPr id="63" name="Group 62"/>
          <p:cNvGrpSpPr/>
          <p:nvPr/>
        </p:nvGrpSpPr>
        <p:grpSpPr>
          <a:xfrm>
            <a:off x="3556659" y="855286"/>
            <a:ext cx="1260013" cy="1260000"/>
            <a:chOff x="2959394" y="792416"/>
            <a:chExt cx="1260013" cy="1260000"/>
          </a:xfrm>
        </p:grpSpPr>
        <p:sp>
          <p:nvSpPr>
            <p:cNvPr id="15" name="Shape 6928"/>
            <p:cNvSpPr>
              <a:spLocks noChangeAspect="1"/>
            </p:cNvSpPr>
            <p:nvPr/>
          </p:nvSpPr>
          <p:spPr>
            <a:xfrm>
              <a:off x="2959394" y="792416"/>
              <a:ext cx="1260013" cy="1260000"/>
            </a:xfrm>
            <a:prstGeom prst="ellipse">
              <a:avLst/>
            </a:prstGeom>
            <a:solidFill>
              <a:schemeClr val="accent2"/>
            </a:solidFill>
            <a:ln w="12700" cap="flat">
              <a:noFill/>
              <a:miter lim="400000"/>
            </a:ln>
            <a:effectLst/>
          </p:spPr>
          <p:txBody>
            <a:bodyPr wrap="square" lIns="25400" tIns="25400" rIns="25400" bIns="25400" numCol="1" anchor="ctr">
              <a:noAutofit/>
            </a:bodyPr>
            <a:lstStyle/>
            <a:p>
              <a:endParaRPr sz="1500"/>
            </a:p>
          </p:txBody>
        </p:sp>
        <p:pic>
          <p:nvPicPr>
            <p:cNvPr id="2" name="Picture 1"/>
            <p:cNvPicPr>
              <a:picLocks noChangeAspect="1"/>
            </p:cNvPicPr>
            <p:nvPr/>
          </p:nvPicPr>
          <p:blipFill>
            <a:blip r:embed="rId3"/>
            <a:stretch>
              <a:fillRect/>
            </a:stretch>
          </p:blipFill>
          <p:spPr>
            <a:xfrm>
              <a:off x="3381925" y="1205630"/>
              <a:ext cx="432000" cy="432000"/>
            </a:xfrm>
            <a:prstGeom prst="rect">
              <a:avLst/>
            </a:prstGeom>
          </p:spPr>
        </p:pic>
      </p:grpSp>
      <p:grpSp>
        <p:nvGrpSpPr>
          <p:cNvPr id="48" name="Group 6941"/>
          <p:cNvGrpSpPr/>
          <p:nvPr/>
        </p:nvGrpSpPr>
        <p:grpSpPr>
          <a:xfrm>
            <a:off x="5955439" y="3970034"/>
            <a:ext cx="372056" cy="372056"/>
            <a:chOff x="0" y="0"/>
            <a:chExt cx="992146" cy="992146"/>
          </a:xfrm>
        </p:grpSpPr>
        <p:sp>
          <p:nvSpPr>
            <p:cNvPr id="49" name="Shape 6939"/>
            <p:cNvSpPr/>
            <p:nvPr/>
          </p:nvSpPr>
          <p:spPr>
            <a:xfrm>
              <a:off x="0" y="0"/>
              <a:ext cx="992147" cy="992147"/>
            </a:xfrm>
            <a:prstGeom prst="ellipse">
              <a:avLst/>
            </a:prstGeom>
            <a:solidFill>
              <a:srgbClr val="FFEB3B"/>
            </a:solidFill>
            <a:ln w="12700" cap="flat">
              <a:noFill/>
              <a:miter lim="400000"/>
            </a:ln>
            <a:effectLst/>
          </p:spPr>
          <p:txBody>
            <a:bodyPr wrap="square" lIns="19050" tIns="19050" rIns="19050" bIns="19050" numCol="1" anchor="ctr">
              <a:noAutofit/>
            </a:bodyPr>
            <a:lstStyle/>
            <a:p>
              <a:endParaRPr sz="1500"/>
            </a:p>
          </p:txBody>
        </p:sp>
        <p:sp>
          <p:nvSpPr>
            <p:cNvPr id="50" name="Shape 6940"/>
            <p:cNvSpPr/>
            <p:nvPr/>
          </p:nvSpPr>
          <p:spPr>
            <a:xfrm>
              <a:off x="360021" y="263987"/>
              <a:ext cx="272105"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sp>
        <p:nvSpPr>
          <p:cNvPr id="51" name="Shape 6946"/>
          <p:cNvSpPr/>
          <p:nvPr/>
        </p:nvSpPr>
        <p:spPr>
          <a:xfrm>
            <a:off x="6376838" y="4167357"/>
            <a:ext cx="2618668" cy="17921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lvl1pPr algn="l">
              <a:lnSpc>
                <a:spcPct val="120000"/>
              </a:lnSpc>
              <a:spcBef>
                <a:spcPts val="2500"/>
              </a:spcBef>
              <a:defRPr sz="2000"/>
            </a:lvl1pPr>
          </a:lstStyle>
          <a:p>
            <a:pPr>
              <a:lnSpc>
                <a:spcPts val="1125"/>
              </a:lnSpc>
              <a:spcBef>
                <a:spcPts val="0"/>
              </a:spcBef>
            </a:pPr>
            <a:r>
              <a:rPr lang="en-US" sz="800" dirty="0" smtClean="0">
                <a:latin typeface="Roboto Light"/>
                <a:ea typeface="Open Sans" panose="020B0606030504020204" pitchFamily="34" charset="0"/>
                <a:cs typeface="Roboto Light"/>
              </a:rPr>
              <a:t>Avoid </a:t>
            </a:r>
            <a:r>
              <a:rPr lang="en-US" sz="800" dirty="0">
                <a:latin typeface="Roboto Light"/>
                <a:ea typeface="Open Sans" panose="020B0606030504020204" pitchFamily="34" charset="0"/>
                <a:cs typeface="Roboto Light"/>
              </a:rPr>
              <a:t>any power surge and unnecessary energy waste</a:t>
            </a:r>
            <a:endParaRPr sz="800" dirty="0">
              <a:latin typeface="Roboto Light"/>
              <a:ea typeface="Open Sans" panose="020B0606030504020204" pitchFamily="34" charset="0"/>
              <a:cs typeface="Roboto Light"/>
            </a:endParaRPr>
          </a:p>
        </p:txBody>
      </p:sp>
      <p:sp>
        <p:nvSpPr>
          <p:cNvPr id="52" name="Shape 6947"/>
          <p:cNvSpPr/>
          <p:nvPr/>
        </p:nvSpPr>
        <p:spPr>
          <a:xfrm>
            <a:off x="6385574" y="3852464"/>
            <a:ext cx="2079626" cy="280846"/>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300" dirty="0" smtClean="0">
                <a:latin typeface="Roboto Light"/>
                <a:ea typeface="Open Sans" panose="020B0606030504020204" pitchFamily="34" charset="0"/>
                <a:cs typeface="Roboto Light"/>
              </a:rPr>
              <a:t>Smart Boot-Up</a:t>
            </a:r>
            <a:endParaRPr sz="1300" dirty="0">
              <a:latin typeface="Roboto Light"/>
              <a:ea typeface="Open Sans" panose="020B0606030504020204" pitchFamily="34" charset="0"/>
              <a:cs typeface="Roboto Light"/>
            </a:endParaRPr>
          </a:p>
        </p:txBody>
      </p:sp>
      <p:grpSp>
        <p:nvGrpSpPr>
          <p:cNvPr id="7" name="Group 6"/>
          <p:cNvGrpSpPr/>
          <p:nvPr/>
        </p:nvGrpSpPr>
        <p:grpSpPr>
          <a:xfrm>
            <a:off x="4315815" y="1670565"/>
            <a:ext cx="1243256" cy="1243257"/>
            <a:chOff x="3718550" y="1607695"/>
            <a:chExt cx="1243256" cy="1243257"/>
          </a:xfrm>
        </p:grpSpPr>
        <p:sp>
          <p:nvSpPr>
            <p:cNvPr id="33" name="Shape 6948"/>
            <p:cNvSpPr/>
            <p:nvPr/>
          </p:nvSpPr>
          <p:spPr>
            <a:xfrm>
              <a:off x="3718550" y="1607695"/>
              <a:ext cx="1243256" cy="1243257"/>
            </a:xfrm>
            <a:prstGeom prst="ellipse">
              <a:avLst/>
            </a:prstGeom>
            <a:solidFill>
              <a:schemeClr val="accent3"/>
            </a:solidFill>
            <a:ln w="12700" cap="flat">
              <a:noFill/>
              <a:miter lim="400000"/>
            </a:ln>
            <a:effectLst/>
          </p:spPr>
          <p:txBody>
            <a:bodyPr wrap="square" lIns="25400" tIns="25400" rIns="25400" bIns="25400" numCol="1" anchor="ctr">
              <a:noAutofit/>
            </a:bodyPr>
            <a:lstStyle/>
            <a:p>
              <a:endParaRPr sz="1500"/>
            </a:p>
          </p:txBody>
        </p:sp>
        <p:pic>
          <p:nvPicPr>
            <p:cNvPr id="4" name="Picture 3"/>
            <p:cNvPicPr>
              <a:picLocks noChangeAspect="1"/>
            </p:cNvPicPr>
            <p:nvPr/>
          </p:nvPicPr>
          <p:blipFill>
            <a:blip r:embed="rId4"/>
            <a:stretch>
              <a:fillRect/>
            </a:stretch>
          </p:blipFill>
          <p:spPr>
            <a:xfrm>
              <a:off x="4134909" y="2010364"/>
              <a:ext cx="432000" cy="432000"/>
            </a:xfrm>
            <a:prstGeom prst="rect">
              <a:avLst/>
            </a:prstGeom>
          </p:spPr>
        </p:pic>
      </p:grpSp>
      <p:grpSp>
        <p:nvGrpSpPr>
          <p:cNvPr id="62" name="Group 61"/>
          <p:cNvGrpSpPr/>
          <p:nvPr/>
        </p:nvGrpSpPr>
        <p:grpSpPr>
          <a:xfrm>
            <a:off x="4323606" y="2777168"/>
            <a:ext cx="1243256" cy="1243257"/>
            <a:chOff x="3726341" y="2840038"/>
            <a:chExt cx="1243256" cy="1243257"/>
          </a:xfrm>
        </p:grpSpPr>
        <p:sp>
          <p:nvSpPr>
            <p:cNvPr id="42" name="Shape 6948"/>
            <p:cNvSpPr/>
            <p:nvPr/>
          </p:nvSpPr>
          <p:spPr>
            <a:xfrm>
              <a:off x="3726341" y="2840038"/>
              <a:ext cx="1243256" cy="1243257"/>
            </a:xfrm>
            <a:prstGeom prst="ellipse">
              <a:avLst/>
            </a:prstGeom>
            <a:solidFill>
              <a:schemeClr val="accent4"/>
            </a:solidFill>
            <a:ln w="12700" cap="flat">
              <a:noFill/>
              <a:miter lim="400000"/>
            </a:ln>
            <a:effectLst/>
          </p:spPr>
          <p:txBody>
            <a:bodyPr wrap="square" lIns="25400" tIns="25400" rIns="25400" bIns="25400" numCol="1" anchor="ctr">
              <a:noAutofit/>
            </a:bodyPr>
            <a:lstStyle/>
            <a:p>
              <a:endParaRPr sz="1500"/>
            </a:p>
          </p:txBody>
        </p:sp>
        <p:pic>
          <p:nvPicPr>
            <p:cNvPr id="5" name="Picture 4"/>
            <p:cNvPicPr>
              <a:picLocks noChangeAspect="1"/>
            </p:cNvPicPr>
            <p:nvPr/>
          </p:nvPicPr>
          <p:blipFill>
            <a:blip r:embed="rId5"/>
            <a:stretch>
              <a:fillRect/>
            </a:stretch>
          </p:blipFill>
          <p:spPr>
            <a:xfrm>
              <a:off x="4130135" y="3248891"/>
              <a:ext cx="432000" cy="432000"/>
            </a:xfrm>
            <a:prstGeom prst="rect">
              <a:avLst/>
            </a:prstGeom>
          </p:spPr>
        </p:pic>
      </p:grpSp>
      <p:grpSp>
        <p:nvGrpSpPr>
          <p:cNvPr id="64" name="Group 63"/>
          <p:cNvGrpSpPr/>
          <p:nvPr/>
        </p:nvGrpSpPr>
        <p:grpSpPr>
          <a:xfrm>
            <a:off x="3572511" y="3538650"/>
            <a:ext cx="1243256" cy="1243257"/>
            <a:chOff x="2975246" y="3601520"/>
            <a:chExt cx="1243256" cy="1243257"/>
          </a:xfrm>
        </p:grpSpPr>
        <p:sp>
          <p:nvSpPr>
            <p:cNvPr id="45" name="Shape 6948"/>
            <p:cNvSpPr/>
            <p:nvPr/>
          </p:nvSpPr>
          <p:spPr>
            <a:xfrm>
              <a:off x="2975246" y="3601520"/>
              <a:ext cx="1243256" cy="1243257"/>
            </a:xfrm>
            <a:prstGeom prst="ellipse">
              <a:avLst/>
            </a:prstGeom>
            <a:solidFill>
              <a:schemeClr val="accent5"/>
            </a:solidFill>
            <a:ln w="12700" cap="flat">
              <a:noFill/>
              <a:miter lim="400000"/>
            </a:ln>
            <a:effectLst/>
          </p:spPr>
          <p:txBody>
            <a:bodyPr wrap="square" lIns="25400" tIns="25400" rIns="25400" bIns="25400" numCol="1" anchor="ctr">
              <a:noAutofit/>
            </a:bodyPr>
            <a:lstStyle/>
            <a:p>
              <a:endParaRPr sz="1500"/>
            </a:p>
          </p:txBody>
        </p:sp>
        <p:pic>
          <p:nvPicPr>
            <p:cNvPr id="6" name="Picture 5"/>
            <p:cNvPicPr>
              <a:picLocks noChangeAspect="1"/>
            </p:cNvPicPr>
            <p:nvPr/>
          </p:nvPicPr>
          <p:blipFill>
            <a:blip r:embed="rId6"/>
            <a:stretch>
              <a:fillRect/>
            </a:stretch>
          </p:blipFill>
          <p:spPr>
            <a:xfrm>
              <a:off x="3385975" y="4006750"/>
              <a:ext cx="432000" cy="432000"/>
            </a:xfrm>
            <a:prstGeom prst="rect">
              <a:avLst/>
            </a:prstGeom>
          </p:spPr>
        </p:pic>
      </p:grpSp>
      <p:grpSp>
        <p:nvGrpSpPr>
          <p:cNvPr id="66" name="Group 65"/>
          <p:cNvGrpSpPr/>
          <p:nvPr/>
        </p:nvGrpSpPr>
        <p:grpSpPr>
          <a:xfrm>
            <a:off x="2574435" y="1754648"/>
            <a:ext cx="2160000" cy="2160000"/>
            <a:chOff x="1977170" y="1754648"/>
            <a:chExt cx="2160000" cy="2160000"/>
          </a:xfrm>
        </p:grpSpPr>
        <p:sp>
          <p:nvSpPr>
            <p:cNvPr id="36" name="Shape 6951"/>
            <p:cNvSpPr/>
            <p:nvPr/>
          </p:nvSpPr>
          <p:spPr>
            <a:xfrm>
              <a:off x="1977170" y="1754648"/>
              <a:ext cx="2160000" cy="2160000"/>
            </a:xfrm>
            <a:prstGeom prst="ellipse">
              <a:avLst/>
            </a:prstGeom>
            <a:solidFill>
              <a:schemeClr val="accent6"/>
            </a:solidFill>
            <a:ln w="12700" cap="flat">
              <a:noFill/>
              <a:miter lim="400000"/>
            </a:ln>
            <a:effectLst/>
          </p:spPr>
          <p:txBody>
            <a:bodyPr wrap="square" lIns="25400" tIns="25400" rIns="25400" bIns="25400" numCol="1" anchor="ctr">
              <a:noAutofit/>
            </a:bodyPr>
            <a:lstStyle/>
            <a:p>
              <a:endParaRPr sz="1500"/>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193" y="2486325"/>
              <a:ext cx="692932" cy="720000"/>
            </a:xfrm>
            <a:prstGeom prst="rect">
              <a:avLst/>
            </a:prstGeom>
          </p:spPr>
        </p:pic>
      </p:grpSp>
      <p:cxnSp>
        <p:nvCxnSpPr>
          <p:cNvPr id="68" name="Straight Connector 67"/>
          <p:cNvCxnSpPr>
            <a:stCxn id="15" idx="6"/>
            <a:endCxn id="20" idx="2"/>
          </p:cNvCxnSpPr>
          <p:nvPr/>
        </p:nvCxnSpPr>
        <p:spPr>
          <a:xfrm flipV="1">
            <a:off x="4816672" y="1484383"/>
            <a:ext cx="1140303" cy="903"/>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3" idx="6"/>
            <a:endCxn id="23" idx="2"/>
          </p:cNvCxnSpPr>
          <p:nvPr/>
        </p:nvCxnSpPr>
        <p:spPr>
          <a:xfrm flipV="1">
            <a:off x="5559071" y="2291328"/>
            <a:ext cx="397904" cy="866"/>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42" idx="6"/>
            <a:endCxn id="26" idx="2"/>
          </p:cNvCxnSpPr>
          <p:nvPr/>
        </p:nvCxnSpPr>
        <p:spPr>
          <a:xfrm>
            <a:off x="5566862" y="3398797"/>
            <a:ext cx="390113" cy="1568"/>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45" idx="6"/>
            <a:endCxn id="49" idx="2"/>
          </p:cNvCxnSpPr>
          <p:nvPr/>
        </p:nvCxnSpPr>
        <p:spPr>
          <a:xfrm flipV="1">
            <a:off x="4815767" y="4156062"/>
            <a:ext cx="1139672" cy="4217"/>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8" name="Group 6941"/>
          <p:cNvGrpSpPr/>
          <p:nvPr/>
        </p:nvGrpSpPr>
        <p:grpSpPr>
          <a:xfrm>
            <a:off x="1840622" y="2651290"/>
            <a:ext cx="372056" cy="372056"/>
            <a:chOff x="0" y="0"/>
            <a:chExt cx="992147" cy="992147"/>
          </a:xfrm>
        </p:grpSpPr>
        <p:sp>
          <p:nvSpPr>
            <p:cNvPr id="79" name="Shape 6939"/>
            <p:cNvSpPr/>
            <p:nvPr/>
          </p:nvSpPr>
          <p:spPr>
            <a:xfrm>
              <a:off x="0" y="0"/>
              <a:ext cx="992147" cy="992147"/>
            </a:xfrm>
            <a:prstGeom prst="ellipse">
              <a:avLst/>
            </a:prstGeom>
            <a:solidFill>
              <a:srgbClr val="FFC107"/>
            </a:solidFill>
            <a:ln w="12700" cap="flat">
              <a:noFill/>
              <a:miter lim="400000"/>
            </a:ln>
            <a:effectLst/>
          </p:spPr>
          <p:txBody>
            <a:bodyPr wrap="square" lIns="19050" tIns="19050" rIns="19050" bIns="19050" numCol="1" anchor="ctr">
              <a:noAutofit/>
            </a:bodyPr>
            <a:lstStyle/>
            <a:p>
              <a:endParaRPr sz="1500"/>
            </a:p>
          </p:txBody>
        </p:sp>
        <p:sp>
          <p:nvSpPr>
            <p:cNvPr id="80" name="Shape 6940"/>
            <p:cNvSpPr/>
            <p:nvPr/>
          </p:nvSpPr>
          <p:spPr>
            <a:xfrm rot="10800000">
              <a:off x="360020" y="263986"/>
              <a:ext cx="272106" cy="464172"/>
            </a:xfrm>
            <a:custGeom>
              <a:avLst/>
              <a:gdLst/>
              <a:ahLst/>
              <a:cxnLst>
                <a:cxn ang="0">
                  <a:pos x="wd2" y="hd2"/>
                </a:cxn>
                <a:cxn ang="5400000">
                  <a:pos x="wd2" y="hd2"/>
                </a:cxn>
                <a:cxn ang="10800000">
                  <a:pos x="wd2" y="hd2"/>
                </a:cxn>
                <a:cxn ang="16200000">
                  <a:pos x="wd2" y="hd2"/>
                </a:cxn>
              </a:cxnLst>
              <a:rect l="0" t="0" r="r" b="b"/>
              <a:pathLst>
                <a:path w="21185" h="21165" extrusionOk="0">
                  <a:moveTo>
                    <a:pt x="6115" y="579"/>
                  </a:moveTo>
                  <a:cubicBezTo>
                    <a:pt x="7418" y="1323"/>
                    <a:pt x="20141" y="9145"/>
                    <a:pt x="20141" y="9145"/>
                  </a:cubicBezTo>
                  <a:cubicBezTo>
                    <a:pt x="20836" y="9545"/>
                    <a:pt x="21185" y="10065"/>
                    <a:pt x="21185" y="10585"/>
                  </a:cubicBezTo>
                  <a:cubicBezTo>
                    <a:pt x="21185" y="11105"/>
                    <a:pt x="20836" y="11625"/>
                    <a:pt x="20141" y="12021"/>
                  </a:cubicBezTo>
                  <a:cubicBezTo>
                    <a:pt x="20141" y="12021"/>
                    <a:pt x="7418" y="19847"/>
                    <a:pt x="6115" y="20587"/>
                  </a:cubicBezTo>
                  <a:cubicBezTo>
                    <a:pt x="4813" y="21332"/>
                    <a:pt x="2470" y="21383"/>
                    <a:pt x="1083" y="20587"/>
                  </a:cubicBezTo>
                  <a:cubicBezTo>
                    <a:pt x="-306" y="19796"/>
                    <a:pt x="-415" y="18688"/>
                    <a:pt x="1083" y="17715"/>
                  </a:cubicBezTo>
                  <a:lnTo>
                    <a:pt x="12757" y="10585"/>
                  </a:lnTo>
                  <a:lnTo>
                    <a:pt x="1083" y="3454"/>
                  </a:lnTo>
                  <a:cubicBezTo>
                    <a:pt x="-415" y="2482"/>
                    <a:pt x="-306" y="1372"/>
                    <a:pt x="1083" y="579"/>
                  </a:cubicBezTo>
                  <a:cubicBezTo>
                    <a:pt x="2470" y="-217"/>
                    <a:pt x="4813" y="-168"/>
                    <a:pt x="6115" y="579"/>
                  </a:cubicBezTo>
                  <a:close/>
                </a:path>
              </a:pathLst>
            </a:custGeom>
            <a:solidFill>
              <a:srgbClr val="FFFFFF"/>
            </a:solidFill>
            <a:ln w="12700" cap="flat">
              <a:noFill/>
              <a:miter lim="400000"/>
            </a:ln>
            <a:effectLst/>
          </p:spPr>
          <p:txBody>
            <a:bodyPr wrap="square" lIns="21828" tIns="21828" rIns="21828" bIns="21828" numCol="1" anchor="ctr">
              <a:noAutofit/>
            </a:bodyPr>
            <a:lstStyle/>
            <a:p>
              <a:endParaRPr sz="1500"/>
            </a:p>
          </p:txBody>
        </p:sp>
      </p:grpSp>
      <p:cxnSp>
        <p:nvCxnSpPr>
          <p:cNvPr id="81" name="Straight Connector 80"/>
          <p:cNvCxnSpPr>
            <a:stCxn id="36" idx="2"/>
            <a:endCxn id="79" idx="6"/>
          </p:cNvCxnSpPr>
          <p:nvPr/>
        </p:nvCxnSpPr>
        <p:spPr>
          <a:xfrm flipH="1">
            <a:off x="2212678" y="2834648"/>
            <a:ext cx="361757" cy="2670"/>
          </a:xfrm>
          <a:prstGeom prst="line">
            <a:avLst/>
          </a:prstGeom>
          <a:ln w="9525" cmpd="sng">
            <a:solidFill>
              <a:schemeClr val="bg2">
                <a:lumMod val="40000"/>
                <a:lumOff val="6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7" name="Shape 6946"/>
          <p:cNvSpPr/>
          <p:nvPr/>
        </p:nvSpPr>
        <p:spPr>
          <a:xfrm>
            <a:off x="238124" y="2840038"/>
            <a:ext cx="1589295" cy="756297"/>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l">
              <a:lnSpc>
                <a:spcPct val="120000"/>
              </a:lnSpc>
              <a:spcBef>
                <a:spcPts val="2500"/>
              </a:spcBef>
              <a:defRPr sz="2000"/>
            </a:lvl1pPr>
          </a:lstStyle>
          <a:p>
            <a:pPr algn="r">
              <a:lnSpc>
                <a:spcPts val="1125"/>
              </a:lnSpc>
              <a:spcBef>
                <a:spcPts val="0"/>
              </a:spcBef>
            </a:pPr>
            <a:r>
              <a:rPr lang="en-US" sz="800" dirty="0" smtClean="0">
                <a:latin typeface="Roboto Light"/>
                <a:ea typeface="Open Sans" panose="020B0606030504020204" pitchFamily="34" charset="0"/>
                <a:cs typeface="Roboto Light"/>
              </a:rPr>
              <a:t>Efficiently </a:t>
            </a:r>
            <a:r>
              <a:rPr lang="en-US" sz="800" dirty="0">
                <a:latin typeface="Roboto Light"/>
                <a:ea typeface="Open Sans" panose="020B0606030504020204" pitchFamily="34" charset="0"/>
                <a:cs typeface="Roboto Light"/>
              </a:rPr>
              <a:t>use </a:t>
            </a:r>
            <a:r>
              <a:rPr lang="en-US" sz="800" dirty="0" smtClean="0">
                <a:latin typeface="Roboto Light"/>
                <a:ea typeface="Open Sans" panose="020B0606030504020204" pitchFamily="34" charset="0"/>
                <a:cs typeface="Roboto Light"/>
              </a:rPr>
              <a:t>total </a:t>
            </a:r>
            <a:r>
              <a:rPr lang="en-US" sz="800" dirty="0">
                <a:latin typeface="Roboto Light"/>
                <a:ea typeface="Open Sans" panose="020B0606030504020204" pitchFamily="34" charset="0"/>
                <a:cs typeface="Roboto Light"/>
              </a:rPr>
              <a:t>available capacity, centralized management, data protection, and automatic extension when allocated space runs out</a:t>
            </a:r>
            <a:endParaRPr sz="800" dirty="0">
              <a:latin typeface="Roboto Light"/>
              <a:ea typeface="Open Sans" panose="020B0606030504020204" pitchFamily="34" charset="0"/>
              <a:cs typeface="Roboto Light"/>
            </a:endParaRPr>
          </a:p>
        </p:txBody>
      </p:sp>
      <p:sp>
        <p:nvSpPr>
          <p:cNvPr id="88" name="Shape 6947"/>
          <p:cNvSpPr/>
          <p:nvPr/>
        </p:nvSpPr>
        <p:spPr>
          <a:xfrm>
            <a:off x="238124" y="2561641"/>
            <a:ext cx="1584941" cy="280846"/>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lgn="l">
              <a:lnSpc>
                <a:spcPct val="120000"/>
              </a:lnSpc>
              <a:defRPr sz="3500"/>
            </a:lvl1pPr>
          </a:lstStyle>
          <a:p>
            <a:pPr algn="r"/>
            <a:r>
              <a:rPr lang="x-none" sz="1300" dirty="0" smtClean="0">
                <a:latin typeface="Roboto Light"/>
                <a:ea typeface="Open Sans" panose="020B0606030504020204" pitchFamily="34" charset="0"/>
                <a:cs typeface="Roboto Light"/>
              </a:rPr>
              <a:t>Thin Provisioning</a:t>
            </a:r>
            <a:endParaRPr sz="1300" dirty="0">
              <a:latin typeface="Roboto Light"/>
              <a:ea typeface="Open Sans" panose="020B0606030504020204" pitchFamily="34" charset="0"/>
              <a:cs typeface="Roboto Light"/>
            </a:endParaRPr>
          </a:p>
        </p:txBody>
      </p:sp>
      <p:sp>
        <p:nvSpPr>
          <p:cNvPr id="90" name="TextBox 89"/>
          <p:cNvSpPr txBox="1"/>
          <p:nvPr/>
        </p:nvSpPr>
        <p:spPr>
          <a:xfrm>
            <a:off x="5966587" y="2678235"/>
            <a:ext cx="1833835" cy="307777"/>
          </a:xfrm>
          <a:prstGeom prst="rect">
            <a:avLst/>
          </a:prstGeom>
          <a:noFill/>
          <a:ln>
            <a:noFill/>
          </a:ln>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000" b="0" i="0" dirty="0" smtClean="0">
                <a:solidFill>
                  <a:schemeClr val="accent3">
                    <a:lumMod val="75000"/>
                  </a:schemeClr>
                </a:solidFill>
                <a:effectLst/>
                <a:latin typeface="Roboto Thin"/>
                <a:cs typeface="Roboto Thin"/>
              </a:rPr>
              <a:t>Power Efficiency</a:t>
            </a:r>
          </a:p>
        </p:txBody>
      </p:sp>
      <p:sp>
        <p:nvSpPr>
          <p:cNvPr id="91" name="TextBox 90"/>
          <p:cNvSpPr txBox="1"/>
          <p:nvPr/>
        </p:nvSpPr>
        <p:spPr>
          <a:xfrm>
            <a:off x="392514" y="2233377"/>
            <a:ext cx="1821011" cy="307777"/>
          </a:xfrm>
          <a:prstGeom prst="rect">
            <a:avLst/>
          </a:prstGeom>
          <a:noFill/>
          <a:ln>
            <a:noFill/>
          </a:ln>
        </p:spPr>
        <p:txBody>
          <a:bodyPr wrap="non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sz="2000" b="0" i="0" dirty="0" smtClean="0">
                <a:solidFill>
                  <a:schemeClr val="accent6">
                    <a:lumMod val="75000"/>
                  </a:schemeClr>
                </a:solidFill>
                <a:effectLst/>
                <a:latin typeface="Roboto Thin"/>
                <a:cs typeface="Roboto Thin"/>
              </a:rPr>
              <a:t>Space Efficiency</a:t>
            </a:r>
          </a:p>
        </p:txBody>
      </p:sp>
    </p:spTree>
    <p:extLst>
      <p:ext uri="{BB962C8B-B14F-4D97-AF65-F5344CB8AC3E}">
        <p14:creationId xmlns:p14="http://schemas.microsoft.com/office/powerpoint/2010/main" val="2229058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childTnLst>
                                </p:cTn>
                              </p:par>
                              <p:par>
                                <p:cTn id="24" presetID="53" presetClass="entr" presetSubtype="16"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500" fill="hold"/>
                                        <p:tgtEl>
                                          <p:spTgt spid="63"/>
                                        </p:tgtEl>
                                        <p:attrNameLst>
                                          <p:attrName>ppt_w</p:attrName>
                                        </p:attrNameLst>
                                      </p:cBhvr>
                                      <p:tavLst>
                                        <p:tav tm="0">
                                          <p:val>
                                            <p:fltVal val="0"/>
                                          </p:val>
                                        </p:tav>
                                        <p:tav tm="100000">
                                          <p:val>
                                            <p:strVal val="#ppt_w"/>
                                          </p:val>
                                        </p:tav>
                                      </p:tavLst>
                                    </p:anim>
                                    <p:anim calcmode="lin" valueType="num">
                                      <p:cBhvr>
                                        <p:cTn id="27" dur="500" fill="hold"/>
                                        <p:tgtEl>
                                          <p:spTgt spid="63"/>
                                        </p:tgtEl>
                                        <p:attrNameLst>
                                          <p:attrName>ppt_h</p:attrName>
                                        </p:attrNameLst>
                                      </p:cBhvr>
                                      <p:tavLst>
                                        <p:tav tm="0">
                                          <p:val>
                                            <p:fltVal val="0"/>
                                          </p:val>
                                        </p:tav>
                                        <p:tav tm="100000">
                                          <p:val>
                                            <p:strVal val="#ppt_h"/>
                                          </p:val>
                                        </p:tav>
                                      </p:tavLst>
                                    </p:anim>
                                    <p:animEffect transition="in" filter="fade">
                                      <p:cBhvr>
                                        <p:cTn id="28" dur="500"/>
                                        <p:tgtEl>
                                          <p:spTgt spid="63"/>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par>
                                <p:cTn id="39" presetID="53" presetClass="entr" presetSubtype="16"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animEffect transition="in" filter="fade">
                                      <p:cBhvr>
                                        <p:cTn id="43" dur="500"/>
                                        <p:tgtEl>
                                          <p:spTgt spid="64"/>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par>
                                <p:cTn id="48" presetID="22" presetClass="entr" presetSubtype="4"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down)">
                                      <p:cBhvr>
                                        <p:cTn id="50" dur="500"/>
                                        <p:tgtEl>
                                          <p:spTgt spid="69"/>
                                        </p:tgtEl>
                                      </p:cBhvr>
                                    </p:animEffect>
                                  </p:childTnLst>
                                </p:cTn>
                              </p:par>
                              <p:par>
                                <p:cTn id="51" presetID="22" presetClass="entr" presetSubtype="4"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down)">
                                      <p:cBhvr>
                                        <p:cTn id="53" dur="500"/>
                                        <p:tgtEl>
                                          <p:spTgt spid="72"/>
                                        </p:tgtEl>
                                      </p:cBhvr>
                                    </p:animEffect>
                                  </p:childTnLst>
                                </p:cTn>
                              </p:par>
                              <p:par>
                                <p:cTn id="54" presetID="22" presetClass="entr" presetSubtype="4" fill="hold"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wipe(down)">
                                      <p:cBhvr>
                                        <p:cTn id="56" dur="500"/>
                                        <p:tgtEl>
                                          <p:spTgt spid="75"/>
                                        </p:tgtEl>
                                      </p:cBhvr>
                                    </p:animEffect>
                                  </p:childTnLst>
                                </p:cTn>
                              </p:par>
                              <p:par>
                                <p:cTn id="57" presetID="22" presetClass="entr" presetSubtype="4"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wipe(down)">
                                      <p:cBhvr>
                                        <p:cTn id="59" dur="500"/>
                                        <p:tgtEl>
                                          <p:spTgt spid="81"/>
                                        </p:tgtEl>
                                      </p:cBhvr>
                                    </p:animEffect>
                                  </p:childTnLst>
                                </p:cTn>
                              </p:par>
                              <p:par>
                                <p:cTn id="60" presetID="3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par>
                                <p:cTn id="66" presetID="31"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ppt_w</p:attrName>
                                        </p:attrNameLst>
                                      </p:cBhvr>
                                      <p:tavLst>
                                        <p:tav tm="0">
                                          <p:val>
                                            <p:fltVal val="0"/>
                                          </p:val>
                                        </p:tav>
                                        <p:tav tm="100000">
                                          <p:val>
                                            <p:strVal val="#ppt_w"/>
                                          </p:val>
                                        </p:tav>
                                      </p:tavLst>
                                    </p:anim>
                                    <p:anim calcmode="lin" valueType="num">
                                      <p:cBhvr>
                                        <p:cTn id="69" dur="1000" fill="hold"/>
                                        <p:tgtEl>
                                          <p:spTgt spid="22"/>
                                        </p:tgtEl>
                                        <p:attrNameLst>
                                          <p:attrName>ppt_h</p:attrName>
                                        </p:attrNameLst>
                                      </p:cBhvr>
                                      <p:tavLst>
                                        <p:tav tm="0">
                                          <p:val>
                                            <p:fltVal val="0"/>
                                          </p:val>
                                        </p:tav>
                                        <p:tav tm="100000">
                                          <p:val>
                                            <p:strVal val="#ppt_h"/>
                                          </p:val>
                                        </p:tav>
                                      </p:tavLst>
                                    </p:anim>
                                    <p:anim calcmode="lin" valueType="num">
                                      <p:cBhvr>
                                        <p:cTn id="70" dur="1000" fill="hold"/>
                                        <p:tgtEl>
                                          <p:spTgt spid="22"/>
                                        </p:tgtEl>
                                        <p:attrNameLst>
                                          <p:attrName>style.rotation</p:attrName>
                                        </p:attrNameLst>
                                      </p:cBhvr>
                                      <p:tavLst>
                                        <p:tav tm="0">
                                          <p:val>
                                            <p:fltVal val="90"/>
                                          </p:val>
                                        </p:tav>
                                        <p:tav tm="100000">
                                          <p:val>
                                            <p:fltVal val="0"/>
                                          </p:val>
                                        </p:tav>
                                      </p:tavLst>
                                    </p:anim>
                                    <p:animEffect transition="in" filter="fade">
                                      <p:cBhvr>
                                        <p:cTn id="71" dur="1000"/>
                                        <p:tgtEl>
                                          <p:spTgt spid="22"/>
                                        </p:tgtEl>
                                      </p:cBhvr>
                                    </p:animEffect>
                                  </p:childTnLst>
                                </p:cTn>
                              </p:par>
                              <p:par>
                                <p:cTn id="72" presetID="31"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fltVal val="0"/>
                                          </p:val>
                                        </p:tav>
                                        <p:tav tm="100000">
                                          <p:val>
                                            <p:strVal val="#ppt_h"/>
                                          </p:val>
                                        </p:tav>
                                      </p:tavLst>
                                    </p:anim>
                                    <p:anim calcmode="lin" valueType="num">
                                      <p:cBhvr>
                                        <p:cTn id="76" dur="1000" fill="hold"/>
                                        <p:tgtEl>
                                          <p:spTgt spid="25"/>
                                        </p:tgtEl>
                                        <p:attrNameLst>
                                          <p:attrName>style.rotation</p:attrName>
                                        </p:attrNameLst>
                                      </p:cBhvr>
                                      <p:tavLst>
                                        <p:tav tm="0">
                                          <p:val>
                                            <p:fltVal val="90"/>
                                          </p:val>
                                        </p:tav>
                                        <p:tav tm="100000">
                                          <p:val>
                                            <p:fltVal val="0"/>
                                          </p:val>
                                        </p:tav>
                                      </p:tavLst>
                                    </p:anim>
                                    <p:animEffect transition="in" filter="fade">
                                      <p:cBhvr>
                                        <p:cTn id="77" dur="1000"/>
                                        <p:tgtEl>
                                          <p:spTgt spid="25"/>
                                        </p:tgtEl>
                                      </p:cBhvr>
                                    </p:animEffect>
                                  </p:childTnLst>
                                </p:cTn>
                              </p:par>
                              <p:par>
                                <p:cTn id="78" presetID="31" presetClass="entr" presetSubtype="0" fill="hold" nodeType="with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p:cTn id="80" dur="1000" fill="hold"/>
                                        <p:tgtEl>
                                          <p:spTgt spid="48"/>
                                        </p:tgtEl>
                                        <p:attrNameLst>
                                          <p:attrName>ppt_w</p:attrName>
                                        </p:attrNameLst>
                                      </p:cBhvr>
                                      <p:tavLst>
                                        <p:tav tm="0">
                                          <p:val>
                                            <p:fltVal val="0"/>
                                          </p:val>
                                        </p:tav>
                                        <p:tav tm="100000">
                                          <p:val>
                                            <p:strVal val="#ppt_w"/>
                                          </p:val>
                                        </p:tav>
                                      </p:tavLst>
                                    </p:anim>
                                    <p:anim calcmode="lin" valueType="num">
                                      <p:cBhvr>
                                        <p:cTn id="81" dur="1000" fill="hold"/>
                                        <p:tgtEl>
                                          <p:spTgt spid="48"/>
                                        </p:tgtEl>
                                        <p:attrNameLst>
                                          <p:attrName>ppt_h</p:attrName>
                                        </p:attrNameLst>
                                      </p:cBhvr>
                                      <p:tavLst>
                                        <p:tav tm="0">
                                          <p:val>
                                            <p:fltVal val="0"/>
                                          </p:val>
                                        </p:tav>
                                        <p:tav tm="100000">
                                          <p:val>
                                            <p:strVal val="#ppt_h"/>
                                          </p:val>
                                        </p:tav>
                                      </p:tavLst>
                                    </p:anim>
                                    <p:anim calcmode="lin" valueType="num">
                                      <p:cBhvr>
                                        <p:cTn id="82" dur="1000" fill="hold"/>
                                        <p:tgtEl>
                                          <p:spTgt spid="48"/>
                                        </p:tgtEl>
                                        <p:attrNameLst>
                                          <p:attrName>style.rotation</p:attrName>
                                        </p:attrNameLst>
                                      </p:cBhvr>
                                      <p:tavLst>
                                        <p:tav tm="0">
                                          <p:val>
                                            <p:fltVal val="90"/>
                                          </p:val>
                                        </p:tav>
                                        <p:tav tm="100000">
                                          <p:val>
                                            <p:fltVal val="0"/>
                                          </p:val>
                                        </p:tav>
                                      </p:tavLst>
                                    </p:anim>
                                    <p:animEffect transition="in" filter="fade">
                                      <p:cBhvr>
                                        <p:cTn id="83" dur="1000"/>
                                        <p:tgtEl>
                                          <p:spTgt spid="48"/>
                                        </p:tgtEl>
                                      </p:cBhvr>
                                    </p:animEffect>
                                  </p:childTnLst>
                                </p:cTn>
                              </p:par>
                              <p:par>
                                <p:cTn id="84" presetID="31" presetClass="entr" presetSubtype="0"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 calcmode="lin" valueType="num">
                                      <p:cBhvr>
                                        <p:cTn id="86" dur="1000" fill="hold"/>
                                        <p:tgtEl>
                                          <p:spTgt spid="78"/>
                                        </p:tgtEl>
                                        <p:attrNameLst>
                                          <p:attrName>ppt_w</p:attrName>
                                        </p:attrNameLst>
                                      </p:cBhvr>
                                      <p:tavLst>
                                        <p:tav tm="0">
                                          <p:val>
                                            <p:fltVal val="0"/>
                                          </p:val>
                                        </p:tav>
                                        <p:tav tm="100000">
                                          <p:val>
                                            <p:strVal val="#ppt_w"/>
                                          </p:val>
                                        </p:tav>
                                      </p:tavLst>
                                    </p:anim>
                                    <p:anim calcmode="lin" valueType="num">
                                      <p:cBhvr>
                                        <p:cTn id="87" dur="1000" fill="hold"/>
                                        <p:tgtEl>
                                          <p:spTgt spid="78"/>
                                        </p:tgtEl>
                                        <p:attrNameLst>
                                          <p:attrName>ppt_h</p:attrName>
                                        </p:attrNameLst>
                                      </p:cBhvr>
                                      <p:tavLst>
                                        <p:tav tm="0">
                                          <p:val>
                                            <p:fltVal val="0"/>
                                          </p:val>
                                        </p:tav>
                                        <p:tav tm="100000">
                                          <p:val>
                                            <p:strVal val="#ppt_h"/>
                                          </p:val>
                                        </p:tav>
                                      </p:tavLst>
                                    </p:anim>
                                    <p:anim calcmode="lin" valueType="num">
                                      <p:cBhvr>
                                        <p:cTn id="88" dur="1000" fill="hold"/>
                                        <p:tgtEl>
                                          <p:spTgt spid="78"/>
                                        </p:tgtEl>
                                        <p:attrNameLst>
                                          <p:attrName>style.rotation</p:attrName>
                                        </p:attrNameLst>
                                      </p:cBhvr>
                                      <p:tavLst>
                                        <p:tav tm="0">
                                          <p:val>
                                            <p:fltVal val="90"/>
                                          </p:val>
                                        </p:tav>
                                        <p:tav tm="100000">
                                          <p:val>
                                            <p:fltVal val="0"/>
                                          </p:val>
                                        </p:tav>
                                      </p:tavLst>
                                    </p:anim>
                                    <p:animEffect transition="in" filter="fade">
                                      <p:cBhvr>
                                        <p:cTn id="89" dur="1000"/>
                                        <p:tgtEl>
                                          <p:spTgt spid="78"/>
                                        </p:tgtEl>
                                      </p:cBhvr>
                                    </p:animEffect>
                                  </p:childTnLst>
                                </p:cTn>
                              </p:par>
                            </p:childTnLst>
                          </p:cTn>
                        </p:par>
                        <p:par>
                          <p:cTn id="90" fill="hold">
                            <p:stCondLst>
                              <p:cond delay="2500"/>
                            </p:stCondLst>
                            <p:childTnLst>
                              <p:par>
                                <p:cTn id="91" presetID="22" presetClass="entr" presetSubtype="8" fill="hold" grpId="0" nodeType="afterEffect">
                                  <p:stCondLst>
                                    <p:cond delay="0"/>
                                  </p:stCondLst>
                                  <p:childTnLst>
                                    <p:set>
                                      <p:cBhvr>
                                        <p:cTn id="92" dur="1" fill="hold">
                                          <p:stCondLst>
                                            <p:cond delay="0"/>
                                          </p:stCondLst>
                                        </p:cTn>
                                        <p:tgtEl>
                                          <p:spTgt spid="8">
                                            <p:txEl>
                                              <p:pRg st="0" end="0"/>
                                            </p:txEl>
                                          </p:spTgt>
                                        </p:tgtEl>
                                        <p:attrNameLst>
                                          <p:attrName>style.visibility</p:attrName>
                                        </p:attrNameLst>
                                      </p:cBhvr>
                                      <p:to>
                                        <p:strVal val="visible"/>
                                      </p:to>
                                    </p:set>
                                    <p:animEffect transition="in" filter="wipe(left)">
                                      <p:cBhvr>
                                        <p:cTn id="93" dur="500"/>
                                        <p:tgtEl>
                                          <p:spTgt spid="8">
                                            <p:txEl>
                                              <p:pRg st="0" end="0"/>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
                                            <p:txEl>
                                              <p:pRg st="0" end="0"/>
                                            </p:txEl>
                                          </p:spTgt>
                                        </p:tgtEl>
                                        <p:attrNameLst>
                                          <p:attrName>style.visibility</p:attrName>
                                        </p:attrNameLst>
                                      </p:cBhvr>
                                      <p:to>
                                        <p:strVal val="visible"/>
                                      </p:to>
                                    </p:set>
                                    <p:animEffect transition="in" filter="wipe(left)">
                                      <p:cBhvr>
                                        <p:cTn id="96" dur="500"/>
                                        <p:tgtEl>
                                          <p:spTgt spid="9">
                                            <p:txEl>
                                              <p:pRg st="0" end="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left)">
                                      <p:cBhvr>
                                        <p:cTn id="99" dur="500"/>
                                        <p:tgtEl>
                                          <p:spTgt spid="2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left)">
                                      <p:cBhvr>
                                        <p:cTn id="102" dur="500"/>
                                        <p:tgtEl>
                                          <p:spTgt spid="2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left)">
                                      <p:cBhvr>
                                        <p:cTn id="105" dur="500"/>
                                        <p:tgtEl>
                                          <p:spTgt spid="3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wipe(left)">
                                      <p:cBhvr>
                                        <p:cTn id="108" dur="500"/>
                                        <p:tgtEl>
                                          <p:spTgt spid="30"/>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wipe(left)">
                                      <p:cBhvr>
                                        <p:cTn id="111" dur="500"/>
                                        <p:tgtEl>
                                          <p:spTgt spid="5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wipe(left)">
                                      <p:cBhvr>
                                        <p:cTn id="114" dur="500"/>
                                        <p:tgtEl>
                                          <p:spTgt spid="51"/>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wipe(left)">
                                      <p:cBhvr>
                                        <p:cTn id="117" dur="500"/>
                                        <p:tgtEl>
                                          <p:spTgt spid="88"/>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7"/>
                                        </p:tgtEl>
                                        <p:attrNameLst>
                                          <p:attrName>style.visibility</p:attrName>
                                        </p:attrNameLst>
                                      </p:cBhvr>
                                      <p:to>
                                        <p:strVal val="visible"/>
                                      </p:to>
                                    </p:set>
                                    <p:animEffect transition="in" filter="wipe(left)">
                                      <p:cBhvr>
                                        <p:cTn id="120" dur="500"/>
                                        <p:tgtEl>
                                          <p:spTgt spid="87"/>
                                        </p:tgtEl>
                                      </p:cBhvr>
                                    </p:animEffect>
                                  </p:childTnLst>
                                </p:cTn>
                              </p:par>
                            </p:childTnLst>
                          </p:cTn>
                        </p:par>
                        <p:par>
                          <p:cTn id="121" fill="hold">
                            <p:stCondLst>
                              <p:cond delay="3000"/>
                            </p:stCondLst>
                            <p:childTnLst>
                              <p:par>
                                <p:cTn id="122" presetID="42" presetClass="entr" presetSubtype="0" fill="hold" grpId="0" nodeType="after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fade">
                                      <p:cBhvr>
                                        <p:cTn id="124" dur="1000"/>
                                        <p:tgtEl>
                                          <p:spTgt spid="91"/>
                                        </p:tgtEl>
                                      </p:cBhvr>
                                    </p:animEffect>
                                    <p:anim calcmode="lin" valueType="num">
                                      <p:cBhvr>
                                        <p:cTn id="125" dur="1000" fill="hold"/>
                                        <p:tgtEl>
                                          <p:spTgt spid="91"/>
                                        </p:tgtEl>
                                        <p:attrNameLst>
                                          <p:attrName>ppt_x</p:attrName>
                                        </p:attrNameLst>
                                      </p:cBhvr>
                                      <p:tavLst>
                                        <p:tav tm="0">
                                          <p:val>
                                            <p:strVal val="#ppt_x"/>
                                          </p:val>
                                        </p:tav>
                                        <p:tav tm="100000">
                                          <p:val>
                                            <p:strVal val="#ppt_x"/>
                                          </p:val>
                                        </p:tav>
                                      </p:tavLst>
                                    </p:anim>
                                    <p:anim calcmode="lin" valueType="num">
                                      <p:cBhvr>
                                        <p:cTn id="126" dur="1000" fill="hold"/>
                                        <p:tgtEl>
                                          <p:spTgt spid="91"/>
                                        </p:tgtEl>
                                        <p:attrNameLst>
                                          <p:attrName>ppt_y</p:attrName>
                                        </p:attrNameLst>
                                      </p:cBhvr>
                                      <p:tavLst>
                                        <p:tav tm="0">
                                          <p:val>
                                            <p:strVal val="#ppt_y+.1"/>
                                          </p:val>
                                        </p:tav>
                                        <p:tav tm="100000">
                                          <p:val>
                                            <p:strVal val="#ppt_y"/>
                                          </p:val>
                                        </p:tav>
                                      </p:tavLst>
                                    </p:anim>
                                  </p:childTnLst>
                                </p:cTn>
                              </p:par>
                            </p:childTnLst>
                          </p:cTn>
                        </p:par>
                        <p:par>
                          <p:cTn id="127" fill="hold">
                            <p:stCondLst>
                              <p:cond delay="4000"/>
                            </p:stCondLst>
                            <p:childTnLst>
                              <p:par>
                                <p:cTn id="128" presetID="42" presetClass="entr" presetSubtype="0" fill="hold" grpId="0" nodeType="after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fade">
                                      <p:cBhvr>
                                        <p:cTn id="130" dur="1000"/>
                                        <p:tgtEl>
                                          <p:spTgt spid="90"/>
                                        </p:tgtEl>
                                      </p:cBhvr>
                                    </p:animEffect>
                                    <p:anim calcmode="lin" valueType="num">
                                      <p:cBhvr>
                                        <p:cTn id="131" dur="1000" fill="hold"/>
                                        <p:tgtEl>
                                          <p:spTgt spid="90"/>
                                        </p:tgtEl>
                                        <p:attrNameLst>
                                          <p:attrName>ppt_x</p:attrName>
                                        </p:attrNameLst>
                                      </p:cBhvr>
                                      <p:tavLst>
                                        <p:tav tm="0">
                                          <p:val>
                                            <p:strVal val="#ppt_x"/>
                                          </p:val>
                                        </p:tav>
                                        <p:tav tm="100000">
                                          <p:val>
                                            <p:strVal val="#ppt_x"/>
                                          </p:val>
                                        </p:tav>
                                      </p:tavLst>
                                    </p:anim>
                                    <p:anim calcmode="lin" valueType="num">
                                      <p:cBhvr>
                                        <p:cTn id="132"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8" grpId="0" build="p"/>
      <p:bldP spid="9" grpId="0" build="p"/>
      <p:bldP spid="28" grpId="0" animBg="1"/>
      <p:bldP spid="29" grpId="0" animBg="1"/>
      <p:bldP spid="30" grpId="0" animBg="1"/>
      <p:bldP spid="31" grpId="0" animBg="1"/>
      <p:bldP spid="51" grpId="0" animBg="1"/>
      <p:bldP spid="52" grpId="0" animBg="1"/>
      <p:bldP spid="87" grpId="0" animBg="1"/>
      <p:bldP spid="88" grpId="0" animBg="1"/>
      <p:bldP spid="90" grpId="0"/>
      <p:bldP spid="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66847" y="2569366"/>
            <a:ext cx="6013936" cy="2106638"/>
            <a:chOff x="1177032" y="1730331"/>
            <a:chExt cx="6013936" cy="2106638"/>
          </a:xfrm>
        </p:grpSpPr>
        <p:sp>
          <p:nvSpPr>
            <p:cNvPr id="6" name="Can 5"/>
            <p:cNvSpPr/>
            <p:nvPr/>
          </p:nvSpPr>
          <p:spPr>
            <a:xfrm>
              <a:off x="2099437" y="3403954"/>
              <a:ext cx="1443955" cy="431999"/>
            </a:xfrm>
            <a:prstGeom prst="can">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latin typeface="Roboto Light"/>
                  <a:cs typeface="Roboto Light"/>
                </a:rPr>
                <a:t>Data</a:t>
              </a:r>
              <a:endParaRPr lang="en-US" sz="1200" dirty="0">
                <a:solidFill>
                  <a:schemeClr val="tx2"/>
                </a:solidFill>
                <a:latin typeface="Roboto Light"/>
                <a:cs typeface="Roboto Light"/>
              </a:endParaRPr>
            </a:p>
          </p:txBody>
        </p:sp>
        <p:sp>
          <p:nvSpPr>
            <p:cNvPr id="7" name="Can 6"/>
            <p:cNvSpPr/>
            <p:nvPr/>
          </p:nvSpPr>
          <p:spPr>
            <a:xfrm>
              <a:off x="2099437" y="2774793"/>
              <a:ext cx="1440000" cy="684000"/>
            </a:xfrm>
            <a:prstGeom prst="can">
              <a:avLst>
                <a:gd name="adj" fmla="val 17646"/>
              </a:avLst>
            </a:prstGeom>
            <a:solidFill>
              <a:srgbClr val="A6A6A6"/>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Allocated</a:t>
              </a:r>
              <a:r>
                <a:rPr lang="en-US" sz="1200" dirty="0">
                  <a:solidFill>
                    <a:srgbClr val="FFFFFF"/>
                  </a:solidFill>
                  <a:latin typeface="Roboto Light"/>
                  <a:cs typeface="Roboto Light"/>
                </a:rPr>
                <a:t> </a:t>
              </a:r>
              <a:r>
                <a:rPr lang="en-US" sz="1200" dirty="0" smtClean="0">
                  <a:solidFill>
                    <a:srgbClr val="FFFFFF"/>
                  </a:solidFill>
                  <a:latin typeface="Roboto Light"/>
                  <a:cs typeface="Roboto Light"/>
                </a:rPr>
                <a:t>&amp; Unused</a:t>
              </a:r>
            </a:p>
          </p:txBody>
        </p:sp>
        <p:sp>
          <p:nvSpPr>
            <p:cNvPr id="8" name="Left Bracket 7"/>
            <p:cNvSpPr/>
            <p:nvPr/>
          </p:nvSpPr>
          <p:spPr>
            <a:xfrm>
              <a:off x="1865737" y="2830854"/>
              <a:ext cx="157197" cy="949667"/>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9" name="TextBox 8"/>
            <p:cNvSpPr txBox="1"/>
            <p:nvPr/>
          </p:nvSpPr>
          <p:spPr>
            <a:xfrm>
              <a:off x="1177032" y="3170839"/>
              <a:ext cx="675432" cy="241980"/>
            </a:xfrm>
            <a:prstGeom prst="rect">
              <a:avLst/>
            </a:prstGeom>
            <a:noFill/>
            <a:ln>
              <a:noFill/>
            </a:ln>
          </p:spPr>
          <p:txBody>
            <a:bodyPr wrap="none" lIns="36000" tIns="36000" rIns="36000" bIns="36000" rtlCol="0">
              <a:spAutoFit/>
            </a:bodyPr>
            <a:lstStyle/>
            <a:p>
              <a:pPr algn="r"/>
              <a:r>
                <a:rPr lang="en-US" sz="1050" dirty="0" smtClean="0">
                  <a:solidFill>
                    <a:schemeClr val="accent1">
                      <a:lumMod val="75000"/>
                    </a:schemeClr>
                  </a:solidFill>
                  <a:latin typeface="Roboto Light"/>
                  <a:ea typeface="Open Sans Light" pitchFamily="34" charset="0"/>
                  <a:cs typeface="Roboto Light"/>
                </a:rPr>
                <a:t>Volume B</a:t>
              </a:r>
            </a:p>
          </p:txBody>
        </p:sp>
        <p:sp>
          <p:nvSpPr>
            <p:cNvPr id="10" name="Can 9"/>
            <p:cNvSpPr/>
            <p:nvPr/>
          </p:nvSpPr>
          <p:spPr>
            <a:xfrm>
              <a:off x="2099440" y="2365094"/>
              <a:ext cx="1440000" cy="431999"/>
            </a:xfrm>
            <a:prstGeom prst="can">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Data</a:t>
              </a:r>
              <a:endParaRPr lang="en-US" sz="1200" dirty="0">
                <a:solidFill>
                  <a:srgbClr val="FFFFFF"/>
                </a:solidFill>
                <a:latin typeface="Roboto Light"/>
                <a:cs typeface="Roboto Light"/>
              </a:endParaRPr>
            </a:p>
          </p:txBody>
        </p:sp>
        <p:sp>
          <p:nvSpPr>
            <p:cNvPr id="11" name="Can 10"/>
            <p:cNvSpPr/>
            <p:nvPr/>
          </p:nvSpPr>
          <p:spPr>
            <a:xfrm>
              <a:off x="2099440" y="1730331"/>
              <a:ext cx="1440000" cy="684000"/>
            </a:xfrm>
            <a:prstGeom prst="can">
              <a:avLst>
                <a:gd name="adj" fmla="val 16728"/>
              </a:avLst>
            </a:prstGeom>
            <a:solidFill>
              <a:schemeClr val="bg1">
                <a:lumMod val="65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Allocated</a:t>
              </a:r>
              <a:r>
                <a:rPr lang="en-US" sz="1200" dirty="0">
                  <a:solidFill>
                    <a:srgbClr val="FFFFFF"/>
                  </a:solidFill>
                  <a:latin typeface="Roboto Light"/>
                  <a:cs typeface="Roboto Light"/>
                </a:rPr>
                <a:t> </a:t>
              </a:r>
              <a:r>
                <a:rPr lang="en-US" sz="1200" dirty="0" smtClean="0">
                  <a:solidFill>
                    <a:srgbClr val="FFFFFF"/>
                  </a:solidFill>
                  <a:latin typeface="Roboto Light"/>
                  <a:cs typeface="Roboto Light"/>
                </a:rPr>
                <a:t>&amp; Unused</a:t>
              </a:r>
            </a:p>
          </p:txBody>
        </p:sp>
        <p:sp>
          <p:nvSpPr>
            <p:cNvPr id="12" name="Left Bracket 11"/>
            <p:cNvSpPr/>
            <p:nvPr/>
          </p:nvSpPr>
          <p:spPr>
            <a:xfrm>
              <a:off x="1868344" y="1805479"/>
              <a:ext cx="157197" cy="949667"/>
            </a:xfrm>
            <a:prstGeom prst="leftBracket">
              <a:avLst>
                <a:gd name="adj" fmla="val 39493"/>
              </a:avLst>
            </a:prstGeom>
            <a:ln w="1270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13" name="TextBox 12"/>
            <p:cNvSpPr txBox="1"/>
            <p:nvPr/>
          </p:nvSpPr>
          <p:spPr>
            <a:xfrm>
              <a:off x="1179639" y="2145464"/>
              <a:ext cx="675432" cy="241980"/>
            </a:xfrm>
            <a:prstGeom prst="rect">
              <a:avLst/>
            </a:prstGeom>
            <a:noFill/>
            <a:ln>
              <a:noFill/>
            </a:ln>
          </p:spPr>
          <p:txBody>
            <a:bodyPr wrap="none" lIns="36000" tIns="36000" rIns="36000" bIns="36000" rtlCol="0">
              <a:spAutoFit/>
            </a:bodyPr>
            <a:lstStyle/>
            <a:p>
              <a:pPr algn="r"/>
              <a:r>
                <a:rPr lang="en-US" sz="1050" dirty="0" smtClean="0">
                  <a:solidFill>
                    <a:srgbClr val="008D9F"/>
                  </a:solidFill>
                  <a:latin typeface="Roboto Light"/>
                  <a:ea typeface="Open Sans Light" pitchFamily="34" charset="0"/>
                  <a:cs typeface="Roboto Light"/>
                </a:rPr>
                <a:t>Volume A</a:t>
              </a:r>
            </a:p>
          </p:txBody>
        </p:sp>
        <p:sp>
          <p:nvSpPr>
            <p:cNvPr id="14" name="Can 13"/>
            <p:cNvSpPr/>
            <p:nvPr/>
          </p:nvSpPr>
          <p:spPr>
            <a:xfrm>
              <a:off x="4828634" y="3404970"/>
              <a:ext cx="1440000" cy="431999"/>
            </a:xfrm>
            <a:prstGeom prst="can">
              <a:avLst/>
            </a:prstGeom>
            <a:solidFill>
              <a:srgbClr val="00BCD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15" name="Can 14"/>
            <p:cNvSpPr/>
            <p:nvPr/>
          </p:nvSpPr>
          <p:spPr>
            <a:xfrm>
              <a:off x="4834159" y="3026539"/>
              <a:ext cx="1440000" cy="431999"/>
            </a:xfrm>
            <a:prstGeom prst="can">
              <a:avLst/>
            </a:prstGeom>
            <a:solidFill>
              <a:srgbClr val="00BCD4"/>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Data</a:t>
              </a:r>
              <a:endParaRPr lang="en-US" sz="1200" dirty="0">
                <a:solidFill>
                  <a:schemeClr val="bg1"/>
                </a:solidFill>
                <a:latin typeface="Roboto Light"/>
                <a:cs typeface="Roboto Light"/>
              </a:endParaRPr>
            </a:p>
          </p:txBody>
        </p:sp>
        <p:sp>
          <p:nvSpPr>
            <p:cNvPr id="16" name="Left Bracket 15"/>
            <p:cNvSpPr/>
            <p:nvPr/>
          </p:nvSpPr>
          <p:spPr>
            <a:xfrm flipH="1">
              <a:off x="6339607" y="3441700"/>
              <a:ext cx="160097" cy="346804"/>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17" name="TextBox 16"/>
            <p:cNvSpPr txBox="1"/>
            <p:nvPr/>
          </p:nvSpPr>
          <p:spPr>
            <a:xfrm>
              <a:off x="6514516" y="3494826"/>
              <a:ext cx="675432" cy="241980"/>
            </a:xfrm>
            <a:prstGeom prst="rect">
              <a:avLst/>
            </a:prstGeom>
            <a:noFill/>
            <a:ln>
              <a:noFill/>
            </a:ln>
          </p:spPr>
          <p:txBody>
            <a:bodyPr wrap="none" lIns="36000" tIns="36000" rIns="36000" bIns="36000" rtlCol="0">
              <a:spAutoFit/>
            </a:bodyPr>
            <a:lstStyle/>
            <a:p>
              <a:r>
                <a:rPr lang="en-US" sz="1050" dirty="0" smtClean="0">
                  <a:solidFill>
                    <a:srgbClr val="008D9F"/>
                  </a:solidFill>
                  <a:latin typeface="Roboto Light"/>
                  <a:ea typeface="Open Sans Light" pitchFamily="34" charset="0"/>
                  <a:cs typeface="Roboto Light"/>
                </a:rPr>
                <a:t>Volume B</a:t>
              </a:r>
            </a:p>
          </p:txBody>
        </p:sp>
        <p:sp>
          <p:nvSpPr>
            <p:cNvPr id="18" name="TextBox 17"/>
            <p:cNvSpPr txBox="1"/>
            <p:nvPr/>
          </p:nvSpPr>
          <p:spPr>
            <a:xfrm>
              <a:off x="6515536" y="3105468"/>
              <a:ext cx="675432" cy="241980"/>
            </a:xfrm>
            <a:prstGeom prst="rect">
              <a:avLst/>
            </a:prstGeom>
            <a:noFill/>
            <a:ln>
              <a:noFill/>
            </a:ln>
          </p:spPr>
          <p:txBody>
            <a:bodyPr wrap="none" lIns="36000" tIns="36000" rIns="36000" bIns="36000" rtlCol="0">
              <a:spAutoFit/>
            </a:bodyPr>
            <a:lstStyle/>
            <a:p>
              <a:r>
                <a:rPr lang="en-US" sz="1050" dirty="0" smtClean="0">
                  <a:solidFill>
                    <a:srgbClr val="008D9F"/>
                  </a:solidFill>
                  <a:latin typeface="Roboto Light"/>
                  <a:ea typeface="Open Sans Light" pitchFamily="34" charset="0"/>
                  <a:cs typeface="Roboto Light"/>
                </a:rPr>
                <a:t>Volume A</a:t>
              </a:r>
            </a:p>
          </p:txBody>
        </p:sp>
        <p:grpSp>
          <p:nvGrpSpPr>
            <p:cNvPr id="19" name="Group 18"/>
            <p:cNvGrpSpPr/>
            <p:nvPr/>
          </p:nvGrpSpPr>
          <p:grpSpPr>
            <a:xfrm>
              <a:off x="3663098" y="2325114"/>
              <a:ext cx="1047329" cy="560343"/>
              <a:chOff x="3663098" y="2325114"/>
              <a:chExt cx="1047329" cy="560343"/>
            </a:xfrm>
          </p:grpSpPr>
          <p:cxnSp>
            <p:nvCxnSpPr>
              <p:cNvPr id="23" name="Straight Arrow Connector 22"/>
              <p:cNvCxnSpPr/>
              <p:nvPr/>
            </p:nvCxnSpPr>
            <p:spPr>
              <a:xfrm>
                <a:off x="3736653" y="2885457"/>
                <a:ext cx="898525" cy="0"/>
              </a:xfrm>
              <a:prstGeom prst="straightConnector1">
                <a:avLst/>
              </a:prstGeom>
              <a:ln w="38100" cmpd="sng">
                <a:solidFill>
                  <a:schemeClr val="accent3"/>
                </a:solidFill>
                <a:headEnd type="none"/>
                <a:tailEnd type="triangle"/>
              </a:ln>
              <a:effectLst>
                <a:outerShdw blurRad="53975" dist="38100" dir="2700000" rotWithShape="0">
                  <a:schemeClr val="bg1">
                    <a:alpha val="50000"/>
                  </a:scheme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63098" y="2325114"/>
                <a:ext cx="1047329" cy="503590"/>
              </a:xfrm>
              <a:prstGeom prst="rect">
                <a:avLst/>
              </a:prstGeom>
              <a:noFill/>
              <a:ln>
                <a:noFill/>
              </a:ln>
            </p:spPr>
            <p:txBody>
              <a:bodyPr wrap="none" lIns="36000" tIns="36000" rIns="36000" bIns="36000" rtlCol="0">
                <a:spAutoFit/>
              </a:bodyPr>
              <a:lstStyle/>
              <a:p>
                <a:pPr algn="ctr"/>
                <a:r>
                  <a:rPr lang="en-US" sz="1400" b="1" dirty="0" smtClean="0">
                    <a:solidFill>
                      <a:srgbClr val="699832"/>
                    </a:solidFill>
                    <a:latin typeface="Roboto Light"/>
                    <a:ea typeface="Open Sans Light" pitchFamily="34" charset="0"/>
                    <a:cs typeface="Roboto Light"/>
                  </a:rPr>
                  <a:t>Thin</a:t>
                </a:r>
              </a:p>
              <a:p>
                <a:pPr algn="ctr"/>
                <a:r>
                  <a:rPr lang="en-US" sz="1400" b="1" dirty="0" smtClean="0">
                    <a:solidFill>
                      <a:srgbClr val="699832"/>
                    </a:solidFill>
                    <a:latin typeface="Roboto Light"/>
                    <a:ea typeface="Open Sans Light" pitchFamily="34" charset="0"/>
                    <a:cs typeface="Roboto Light"/>
                  </a:rPr>
                  <a:t>Provisioning</a:t>
                </a:r>
              </a:p>
            </p:txBody>
          </p:sp>
        </p:grpSp>
        <p:sp>
          <p:nvSpPr>
            <p:cNvPr id="20" name="Left Bracket 19"/>
            <p:cNvSpPr/>
            <p:nvPr/>
          </p:nvSpPr>
          <p:spPr>
            <a:xfrm flipH="1">
              <a:off x="6336432" y="3054350"/>
              <a:ext cx="160097" cy="346804"/>
            </a:xfrm>
            <a:prstGeom prst="leftBracket">
              <a:avLst>
                <a:gd name="adj" fmla="val 39493"/>
              </a:avLst>
            </a:prstGeom>
            <a:ln w="12700" cmpd="sng">
              <a:solidFill>
                <a:srgbClr val="00BCD4"/>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Light"/>
                <a:cs typeface="Roboto Light"/>
              </a:endParaRPr>
            </a:p>
          </p:txBody>
        </p:sp>
        <p:sp>
          <p:nvSpPr>
            <p:cNvPr id="21" name="Can 20"/>
            <p:cNvSpPr/>
            <p:nvPr/>
          </p:nvSpPr>
          <p:spPr>
            <a:xfrm>
              <a:off x="4837273" y="2529692"/>
              <a:ext cx="1440000" cy="561541"/>
            </a:xfrm>
            <a:prstGeom prst="can">
              <a:avLst>
                <a:gd name="adj" fmla="val 18283"/>
              </a:avLst>
            </a:prstGeom>
            <a:solidFill>
              <a:schemeClr val="bg1">
                <a:lumMod val="65000"/>
              </a:schemeClr>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Roboto Light"/>
                  <a:cs typeface="Roboto Light"/>
                </a:rPr>
                <a:t>Available Space</a:t>
              </a:r>
            </a:p>
          </p:txBody>
        </p:sp>
        <p:sp>
          <p:nvSpPr>
            <p:cNvPr id="22" name="Can 21"/>
            <p:cNvSpPr/>
            <p:nvPr/>
          </p:nvSpPr>
          <p:spPr>
            <a:xfrm>
              <a:off x="4842799" y="1737157"/>
              <a:ext cx="1440000" cy="863997"/>
            </a:xfrm>
            <a:prstGeom prst="can">
              <a:avLst>
                <a:gd name="adj" fmla="val 12630"/>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Roboto Light"/>
                  <a:cs typeface="Roboto Light"/>
                </a:rPr>
                <a:t>Save $$$</a:t>
              </a:r>
            </a:p>
          </p:txBody>
        </p:sp>
      </p:grpSp>
      <p:sp>
        <p:nvSpPr>
          <p:cNvPr id="26" name="Rectangle 25"/>
          <p:cNvSpPr/>
          <p:nvPr/>
        </p:nvSpPr>
        <p:spPr>
          <a:xfrm>
            <a:off x="0" y="284153"/>
            <a:ext cx="9144000" cy="531875"/>
          </a:xfrm>
          <a:prstGeom prst="rect">
            <a:avLst/>
          </a:prstGeom>
          <a:solidFill>
            <a:srgbClr val="FFE40D"/>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Space Efficiency – Thin Provisioning</a:t>
            </a:r>
            <a:endParaRPr lang="en-US" sz="2800" dirty="0">
              <a:latin typeface="Roboto Thin"/>
              <a:cs typeface="Roboto Thin"/>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grpSp>
        <p:nvGrpSpPr>
          <p:cNvPr id="41" name="Group 40"/>
          <p:cNvGrpSpPr/>
          <p:nvPr/>
        </p:nvGrpSpPr>
        <p:grpSpPr>
          <a:xfrm>
            <a:off x="1476665" y="994091"/>
            <a:ext cx="3059996" cy="464345"/>
            <a:chOff x="1459617" y="994091"/>
            <a:chExt cx="3059996" cy="464345"/>
          </a:xfrm>
        </p:grpSpPr>
        <p:sp>
          <p:nvSpPr>
            <p:cNvPr id="33" name="Shape 1660"/>
            <p:cNvSpPr/>
            <p:nvPr/>
          </p:nvSpPr>
          <p:spPr>
            <a:xfrm rot="16200000">
              <a:off x="2757442" y="-303734"/>
              <a:ext cx="464345" cy="3059996"/>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1"/>
            </a:solidFill>
            <a:ln w="12700">
              <a:miter lim="400000"/>
            </a:ln>
          </p:spPr>
          <p:txBody>
            <a:bodyPr lIns="14288" tIns="14288" rIns="14288" bIns="14288" anchor="ctr"/>
            <a:lstStyle/>
            <a:p>
              <a:endParaRPr sz="1500"/>
            </a:p>
          </p:txBody>
        </p:sp>
        <p:sp>
          <p:nvSpPr>
            <p:cNvPr id="25" name="TextBox 24"/>
            <p:cNvSpPr txBox="1"/>
            <p:nvPr/>
          </p:nvSpPr>
          <p:spPr>
            <a:xfrm>
              <a:off x="1598801" y="1100836"/>
              <a:ext cx="2778572" cy="215444"/>
            </a:xfrm>
            <a:prstGeom prst="rect">
              <a:avLst/>
            </a:prstGeom>
            <a:noFill/>
            <a:ln>
              <a:noFill/>
            </a:ln>
          </p:spPr>
          <p:txBody>
            <a:bodyPr wrap="none" lIns="36000" tIns="0" rIns="36000" bIns="0" rtlCol="0" anchor="ctr">
              <a:spAutoFit/>
            </a:bodyPr>
            <a:lstStyle/>
            <a:p>
              <a:pPr algn="ctr"/>
              <a:r>
                <a:rPr lang="en-US" sz="1400" dirty="0">
                  <a:solidFill>
                    <a:schemeClr val="tx2"/>
                  </a:solidFill>
                  <a:latin typeface="Roboto Light"/>
                  <a:cs typeface="Roboto Light"/>
                </a:rPr>
                <a:t>Reduce </a:t>
              </a:r>
              <a:r>
                <a:rPr lang="en-US" sz="1400" dirty="0" smtClean="0">
                  <a:solidFill>
                    <a:schemeClr val="tx2"/>
                  </a:solidFill>
                  <a:latin typeface="Roboto Light"/>
                  <a:cs typeface="Roboto Light"/>
                </a:rPr>
                <a:t>Allocated &amp; Unused Space</a:t>
              </a:r>
              <a:endParaRPr lang="en-US" sz="1400" dirty="0">
                <a:solidFill>
                  <a:schemeClr val="tx2"/>
                </a:solidFill>
                <a:latin typeface="Roboto Light"/>
                <a:cs typeface="Roboto Light"/>
              </a:endParaRPr>
            </a:p>
          </p:txBody>
        </p:sp>
      </p:grpSp>
      <p:grpSp>
        <p:nvGrpSpPr>
          <p:cNvPr id="42" name="Group 41"/>
          <p:cNvGrpSpPr/>
          <p:nvPr/>
        </p:nvGrpSpPr>
        <p:grpSpPr>
          <a:xfrm>
            <a:off x="1478297" y="1680709"/>
            <a:ext cx="3060000" cy="464345"/>
            <a:chOff x="1469773" y="1684971"/>
            <a:chExt cx="3060000" cy="464345"/>
          </a:xfrm>
        </p:grpSpPr>
        <p:sp>
          <p:nvSpPr>
            <p:cNvPr id="34" name="Shape 1660"/>
            <p:cNvSpPr/>
            <p:nvPr/>
          </p:nvSpPr>
          <p:spPr>
            <a:xfrm rot="16200000">
              <a:off x="2767600" y="387144"/>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2"/>
            </a:solidFill>
            <a:ln w="12700">
              <a:miter lim="400000"/>
            </a:ln>
          </p:spPr>
          <p:txBody>
            <a:bodyPr lIns="14288" tIns="14288" rIns="14288" bIns="14288" anchor="ctr"/>
            <a:lstStyle/>
            <a:p>
              <a:endParaRPr sz="1500"/>
            </a:p>
          </p:txBody>
        </p:sp>
        <p:sp>
          <p:nvSpPr>
            <p:cNvPr id="37" name="TextBox 36"/>
            <p:cNvSpPr txBox="1"/>
            <p:nvPr/>
          </p:nvSpPr>
          <p:spPr>
            <a:xfrm>
              <a:off x="1820525" y="1786483"/>
              <a:ext cx="2346275"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Maximize Storage Utilization</a:t>
              </a:r>
              <a:endParaRPr lang="en-US" sz="1400" dirty="0">
                <a:solidFill>
                  <a:schemeClr val="tx2"/>
                </a:solidFill>
                <a:latin typeface="Roboto Light"/>
                <a:cs typeface="Roboto Light"/>
              </a:endParaRPr>
            </a:p>
          </p:txBody>
        </p:sp>
      </p:grpSp>
      <p:grpSp>
        <p:nvGrpSpPr>
          <p:cNvPr id="4" name="Group 3"/>
          <p:cNvGrpSpPr/>
          <p:nvPr/>
        </p:nvGrpSpPr>
        <p:grpSpPr>
          <a:xfrm>
            <a:off x="4609551" y="994092"/>
            <a:ext cx="3060000" cy="464345"/>
            <a:chOff x="4694791" y="994092"/>
            <a:chExt cx="3060000" cy="464345"/>
          </a:xfrm>
        </p:grpSpPr>
        <p:sp>
          <p:nvSpPr>
            <p:cNvPr id="35" name="Shape 1660"/>
            <p:cNvSpPr/>
            <p:nvPr/>
          </p:nvSpPr>
          <p:spPr>
            <a:xfrm rot="16200000">
              <a:off x="5992618" y="-303735"/>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3"/>
            </a:solidFill>
            <a:ln w="12700">
              <a:miter lim="400000"/>
            </a:ln>
          </p:spPr>
          <p:txBody>
            <a:bodyPr lIns="14288" tIns="14288" rIns="14288" bIns="14288" anchor="ctr"/>
            <a:lstStyle/>
            <a:p>
              <a:endParaRPr sz="1500"/>
            </a:p>
          </p:txBody>
        </p:sp>
        <p:sp>
          <p:nvSpPr>
            <p:cNvPr id="38" name="TextBox 37"/>
            <p:cNvSpPr txBox="1"/>
            <p:nvPr/>
          </p:nvSpPr>
          <p:spPr>
            <a:xfrm>
              <a:off x="5226476" y="1100836"/>
              <a:ext cx="1996307"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Enhance Data Efficiency</a:t>
              </a:r>
              <a:endParaRPr lang="en-US" sz="1400" dirty="0">
                <a:solidFill>
                  <a:schemeClr val="tx2"/>
                </a:solidFill>
                <a:latin typeface="Roboto Light"/>
                <a:cs typeface="Roboto Light"/>
              </a:endParaRPr>
            </a:p>
          </p:txBody>
        </p:sp>
      </p:grpSp>
      <p:grpSp>
        <p:nvGrpSpPr>
          <p:cNvPr id="40" name="Group 39"/>
          <p:cNvGrpSpPr/>
          <p:nvPr/>
        </p:nvGrpSpPr>
        <p:grpSpPr>
          <a:xfrm>
            <a:off x="4611188" y="1679074"/>
            <a:ext cx="3060000" cy="464345"/>
            <a:chOff x="4704952" y="1674812"/>
            <a:chExt cx="3060000" cy="464345"/>
          </a:xfrm>
        </p:grpSpPr>
        <p:sp>
          <p:nvSpPr>
            <p:cNvPr id="36" name="Shape 1660"/>
            <p:cNvSpPr/>
            <p:nvPr/>
          </p:nvSpPr>
          <p:spPr>
            <a:xfrm rot="16200000">
              <a:off x="6002779" y="376985"/>
              <a:ext cx="464345" cy="3060000"/>
            </a:xfrm>
            <a:custGeom>
              <a:avLst/>
              <a:gdLst/>
              <a:ahLst/>
              <a:cxnLst>
                <a:cxn ang="0">
                  <a:pos x="wd2" y="hd2"/>
                </a:cxn>
                <a:cxn ang="5400000">
                  <a:pos x="wd2" y="hd2"/>
                </a:cxn>
                <a:cxn ang="10800000">
                  <a:pos x="wd2" y="hd2"/>
                </a:cxn>
                <a:cxn ang="16200000">
                  <a:pos x="wd2" y="hd2"/>
                </a:cxn>
              </a:cxnLst>
              <a:rect l="0" t="0" r="r" b="b"/>
              <a:pathLst>
                <a:path w="21600" h="21600" extrusionOk="0">
                  <a:moveTo>
                    <a:pt x="1772" y="0"/>
                  </a:moveTo>
                  <a:lnTo>
                    <a:pt x="1772" y="10215"/>
                  </a:lnTo>
                  <a:lnTo>
                    <a:pt x="0" y="10807"/>
                  </a:lnTo>
                  <a:lnTo>
                    <a:pt x="1772" y="11402"/>
                  </a:lnTo>
                  <a:lnTo>
                    <a:pt x="1772" y="21600"/>
                  </a:lnTo>
                  <a:lnTo>
                    <a:pt x="21600" y="21600"/>
                  </a:lnTo>
                  <a:lnTo>
                    <a:pt x="21600" y="0"/>
                  </a:lnTo>
                  <a:lnTo>
                    <a:pt x="1772" y="0"/>
                  </a:lnTo>
                  <a:close/>
                </a:path>
              </a:pathLst>
            </a:custGeom>
            <a:solidFill>
              <a:schemeClr val="accent4"/>
            </a:solidFill>
            <a:ln w="12700">
              <a:miter lim="400000"/>
            </a:ln>
          </p:spPr>
          <p:txBody>
            <a:bodyPr lIns="14288" tIns="14288" rIns="14288" bIns="14288" anchor="ctr"/>
            <a:lstStyle/>
            <a:p>
              <a:endParaRPr sz="1500"/>
            </a:p>
          </p:txBody>
        </p:sp>
        <p:sp>
          <p:nvSpPr>
            <p:cNvPr id="39" name="TextBox 38"/>
            <p:cNvSpPr txBox="1"/>
            <p:nvPr/>
          </p:nvSpPr>
          <p:spPr>
            <a:xfrm>
              <a:off x="5739349" y="1791716"/>
              <a:ext cx="970385" cy="215444"/>
            </a:xfrm>
            <a:prstGeom prst="rect">
              <a:avLst/>
            </a:prstGeom>
            <a:noFill/>
            <a:ln>
              <a:noFill/>
            </a:ln>
          </p:spPr>
          <p:txBody>
            <a:bodyPr wrap="none" lIns="36000" tIns="0" rIns="36000" bIns="0" rtlCol="0" anchor="ctr">
              <a:spAutoFit/>
            </a:bodyPr>
            <a:lstStyle/>
            <a:p>
              <a:pPr algn="ctr"/>
              <a:r>
                <a:rPr lang="en-US" sz="1400" dirty="0" smtClean="0">
                  <a:solidFill>
                    <a:schemeClr val="tx2"/>
                  </a:solidFill>
                  <a:latin typeface="Roboto Light"/>
                  <a:cs typeface="Roboto Light"/>
                </a:rPr>
                <a:t>Lower TCO</a:t>
              </a:r>
              <a:endParaRPr lang="en-US" sz="1400" dirty="0">
                <a:solidFill>
                  <a:schemeClr val="tx2"/>
                </a:solidFill>
                <a:latin typeface="Roboto Light"/>
                <a:cs typeface="Roboto Light"/>
              </a:endParaRPr>
            </a:p>
          </p:txBody>
        </p:sp>
      </p:grpSp>
    </p:spTree>
    <p:extLst>
      <p:ext uri="{BB962C8B-B14F-4D97-AF65-F5344CB8AC3E}">
        <p14:creationId xmlns:p14="http://schemas.microsoft.com/office/powerpoint/2010/main" val="12999543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ppt_y</p:attrName>
                                        </p:attrNameLst>
                                      </p:cBhvr>
                                      <p:tavLst>
                                        <p:tav tm="0">
                                          <p:val>
                                            <p:strVal val="#ppt_y+#ppt_h*1.125000"/>
                                          </p:val>
                                        </p:tav>
                                        <p:tav tm="100000">
                                          <p:val>
                                            <p:strVal val="#ppt_y"/>
                                          </p:val>
                                        </p:tav>
                                      </p:tavLst>
                                    </p:anim>
                                    <p:animEffect transition="in" filter="wipe(up)">
                                      <p:cBhvr>
                                        <p:cTn id="13" dur="500"/>
                                        <p:tgtEl>
                                          <p:spTgt spid="2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56"/>
          <p:cNvGrpSpPr/>
          <p:nvPr/>
        </p:nvGrpSpPr>
        <p:grpSpPr>
          <a:xfrm>
            <a:off x="-44011" y="1401988"/>
            <a:ext cx="9220106" cy="1800001"/>
            <a:chOff x="6134639" y="0"/>
            <a:chExt cx="18420525" cy="351046"/>
          </a:xfrm>
        </p:grpSpPr>
        <p:sp>
          <p:nvSpPr>
            <p:cNvPr id="21" name="Shape 53"/>
            <p:cNvSpPr/>
            <p:nvPr/>
          </p:nvSpPr>
          <p:spPr>
            <a:xfrm>
              <a:off x="6134639" y="0"/>
              <a:ext cx="9225338" cy="351046"/>
            </a:xfrm>
            <a:prstGeom prst="rect">
              <a:avLst/>
            </a:prstGeom>
            <a:solidFill>
              <a:schemeClr val="accent2"/>
            </a:solidFill>
            <a:ln w="12700" cap="flat">
              <a:noFill/>
              <a:miter lim="400000"/>
            </a:ln>
            <a:effectLst/>
          </p:spPr>
          <p:txBody>
            <a:bodyPr wrap="square" lIns="19050" tIns="19050" rIns="19050" bIns="19050" numCol="1" anchor="ctr">
              <a:noAutofit/>
            </a:bodyPr>
            <a:lstStyle/>
            <a:p>
              <a:pPr algn="ctr"/>
              <a:r>
                <a:rPr lang="x-none" dirty="0" smtClean="0">
                  <a:solidFill>
                    <a:schemeClr val="tx2"/>
                  </a:solidFill>
                  <a:latin typeface="Roboto Medium"/>
                  <a:cs typeface="Roboto Medium"/>
                </a:rPr>
                <a:t>Maximum 4K IOPS</a:t>
              </a:r>
            </a:p>
            <a:p>
              <a:pPr algn="ctr"/>
              <a:endParaRPr lang="x-none" dirty="0">
                <a:solidFill>
                  <a:schemeClr val="tx2"/>
                </a:solidFill>
                <a:latin typeface="Roboto Medium"/>
                <a:cs typeface="Roboto Medium"/>
              </a:endParaRPr>
            </a:p>
            <a:p>
              <a:pPr algn="ctr"/>
              <a:r>
                <a:rPr lang="x-none" dirty="0" smtClean="0">
                  <a:solidFill>
                    <a:schemeClr val="tx2"/>
                  </a:solidFill>
                  <a:latin typeface="Roboto Medium"/>
                  <a:cs typeface="Roboto Medium"/>
                </a:rPr>
                <a:t>Read 1.5 Millions</a:t>
              </a:r>
            </a:p>
            <a:p>
              <a:pPr algn="ctr"/>
              <a:r>
                <a:rPr lang="x-none" dirty="0" smtClean="0">
                  <a:solidFill>
                    <a:schemeClr val="tx2"/>
                  </a:solidFill>
                  <a:latin typeface="Roboto Medium"/>
                  <a:cs typeface="Roboto Medium"/>
                </a:rPr>
                <a:t>Write 1 Million</a:t>
              </a:r>
              <a:endParaRPr dirty="0">
                <a:solidFill>
                  <a:schemeClr val="tx2"/>
                </a:solidFill>
                <a:latin typeface="Roboto Medium"/>
                <a:cs typeface="Roboto Medium"/>
              </a:endParaRPr>
            </a:p>
          </p:txBody>
        </p:sp>
        <p:sp>
          <p:nvSpPr>
            <p:cNvPr id="23" name="Shape 55"/>
            <p:cNvSpPr/>
            <p:nvPr/>
          </p:nvSpPr>
          <p:spPr>
            <a:xfrm>
              <a:off x="15359979" y="0"/>
              <a:ext cx="9195185" cy="351046"/>
            </a:xfrm>
            <a:prstGeom prst="rect">
              <a:avLst/>
            </a:prstGeom>
            <a:solidFill>
              <a:schemeClr val="accent4"/>
            </a:solidFill>
            <a:ln w="12700" cap="flat">
              <a:noFill/>
              <a:miter lim="400000"/>
            </a:ln>
            <a:effectLst/>
          </p:spPr>
          <p:txBody>
            <a:bodyPr wrap="square" lIns="19050" tIns="19050" rIns="19050" bIns="19050" numCol="1" anchor="ctr">
              <a:noAutofit/>
            </a:bodyPr>
            <a:lstStyle/>
            <a:p>
              <a:pPr algn="ctr"/>
              <a:r>
                <a:rPr lang="en-US" dirty="0">
                  <a:solidFill>
                    <a:schemeClr val="tx2"/>
                  </a:solidFill>
                  <a:latin typeface="Roboto Medium"/>
                  <a:cs typeface="Roboto Medium"/>
                </a:rPr>
                <a:t>Maximum </a:t>
              </a:r>
              <a:r>
                <a:rPr lang="en-US" dirty="0" smtClean="0">
                  <a:solidFill>
                    <a:schemeClr val="tx2"/>
                  </a:solidFill>
                  <a:latin typeface="Roboto Medium"/>
                  <a:cs typeface="Roboto Medium"/>
                </a:rPr>
                <a:t>Throughput</a:t>
              </a:r>
              <a:endParaRPr lang="en-US" dirty="0">
                <a:solidFill>
                  <a:schemeClr val="tx2"/>
                </a:solidFill>
                <a:latin typeface="Roboto Medium"/>
                <a:cs typeface="Roboto Medium"/>
              </a:endParaRPr>
            </a:p>
            <a:p>
              <a:pPr algn="ctr"/>
              <a:endParaRPr lang="en-US" dirty="0">
                <a:solidFill>
                  <a:schemeClr val="tx2"/>
                </a:solidFill>
                <a:latin typeface="Roboto Medium"/>
                <a:cs typeface="Roboto Medium"/>
              </a:endParaRPr>
            </a:p>
            <a:p>
              <a:pPr algn="ctr"/>
              <a:r>
                <a:rPr lang="en-US" dirty="0">
                  <a:solidFill>
                    <a:schemeClr val="tx2"/>
                  </a:solidFill>
                  <a:latin typeface="Roboto Medium"/>
                  <a:cs typeface="Roboto Medium"/>
                </a:rPr>
                <a:t>Read </a:t>
              </a:r>
              <a:r>
                <a:rPr lang="en-US" dirty="0" smtClean="0">
                  <a:solidFill>
                    <a:schemeClr val="tx2"/>
                  </a:solidFill>
                  <a:latin typeface="Roboto Medium"/>
                  <a:cs typeface="Roboto Medium"/>
                </a:rPr>
                <a:t>12,000 MB/s</a:t>
              </a:r>
              <a:endParaRPr lang="en-US" dirty="0">
                <a:solidFill>
                  <a:schemeClr val="tx2"/>
                </a:solidFill>
                <a:latin typeface="Roboto Medium"/>
                <a:cs typeface="Roboto Medium"/>
              </a:endParaRPr>
            </a:p>
            <a:p>
              <a:pPr algn="ctr"/>
              <a:r>
                <a:rPr lang="en-US" dirty="0">
                  <a:solidFill>
                    <a:schemeClr val="tx2"/>
                  </a:solidFill>
                  <a:latin typeface="Roboto Medium"/>
                  <a:cs typeface="Roboto Medium"/>
                </a:rPr>
                <a:t>Write </a:t>
              </a:r>
              <a:r>
                <a:rPr lang="en-US" dirty="0" smtClean="0">
                  <a:solidFill>
                    <a:schemeClr val="tx2"/>
                  </a:solidFill>
                  <a:latin typeface="Roboto Medium"/>
                  <a:cs typeface="Roboto Medium"/>
                </a:rPr>
                <a:t>8,000 MB/s</a:t>
              </a:r>
              <a:endParaRPr lang="en-US" dirty="0">
                <a:solidFill>
                  <a:schemeClr val="tx2"/>
                </a:solidFill>
                <a:latin typeface="Roboto Medium"/>
                <a:cs typeface="Roboto Medium"/>
              </a:endParaRPr>
            </a:p>
          </p:txBody>
        </p:sp>
      </p:grpSp>
      <p:sp>
        <p:nvSpPr>
          <p:cNvPr id="24" name="Rectangle 23"/>
          <p:cNvSpPr/>
          <p:nvPr/>
        </p:nvSpPr>
        <p:spPr>
          <a:xfrm>
            <a:off x="0" y="284153"/>
            <a:ext cx="9144000" cy="531875"/>
          </a:xfrm>
          <a:prstGeom prst="rect">
            <a:avLst/>
          </a:prstGeom>
          <a:gradFill flip="none" rotWithShape="1">
            <a:gsLst>
              <a:gs pos="0">
                <a:schemeClr val="accent2"/>
              </a:gs>
              <a:gs pos="50000">
                <a:schemeClr val="accent3"/>
              </a:gs>
              <a:gs pos="100000">
                <a:schemeClr val="accent4"/>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itle 6"/>
          <p:cNvSpPr txBox="1">
            <a:spLocks/>
          </p:cNvSpPr>
          <p:nvPr/>
        </p:nvSpPr>
        <p:spPr>
          <a:xfrm>
            <a:off x="721678" y="312120"/>
            <a:ext cx="8422322" cy="430887"/>
          </a:xfrm>
          <a:prstGeom prst="rect">
            <a:avLst/>
          </a:prstGeom>
        </p:spPr>
        <p:txBody>
          <a:bodyPr wrap="square" lIns="108000" tIns="0" rIns="0" bIns="0" anchor="ctr" anchorCtr="0">
            <a:spAutoFit/>
          </a:bodyPr>
          <a:lstStyle>
            <a:lvl1pPr algn="ctr" defTabSz="914400" rtl="0" eaLnBrk="1" latinLnBrk="0" hangingPunct="1">
              <a:spcBef>
                <a:spcPct val="0"/>
              </a:spcBef>
              <a:buNone/>
              <a:defRPr sz="4000" b="0" i="0" kern="1200" cap="none">
                <a:solidFill>
                  <a:srgbClr val="FFFFFF"/>
                </a:solidFill>
                <a:effectLst/>
                <a:latin typeface="Roboto Light"/>
                <a:ea typeface="+mj-ea"/>
                <a:cs typeface="Roboto Light"/>
              </a:defRPr>
            </a:lvl1pPr>
          </a:lstStyle>
          <a:p>
            <a:pPr algn="l"/>
            <a:r>
              <a:rPr lang="en-US" sz="2800" dirty="0" smtClean="0">
                <a:latin typeface="Roboto Thin"/>
                <a:cs typeface="Roboto Thin"/>
              </a:rPr>
              <a:t>XCubeSAN XS5200 Performance Summary</a:t>
            </a:r>
            <a:endParaRPr lang="en-US" sz="2800" dirty="0">
              <a:latin typeface="Roboto Thin"/>
              <a:cs typeface="Roboto Thin"/>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1" y="361391"/>
            <a:ext cx="360000" cy="3600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colorTemperature colorTemp="6000"/>
                    </a14:imgEffect>
                    <a14:imgEffect>
                      <a14:saturation sat="8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2" y="3652706"/>
            <a:ext cx="9144000" cy="891540"/>
          </a:xfrm>
          <a:prstGeom prst="rect">
            <a:avLst/>
          </a:prstGeom>
          <a:effectLst>
            <a:reflection stA="30000" endPos="30000" dir="5400000" sy="-100000" algn="bl" rotWithShape="0"/>
          </a:effectLst>
        </p:spPr>
      </p:pic>
    </p:spTree>
    <p:extLst>
      <p:ext uri="{BB962C8B-B14F-4D97-AF65-F5344CB8AC3E}">
        <p14:creationId xmlns:p14="http://schemas.microsoft.com/office/powerpoint/2010/main" val="31818911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Medium"/>
                  <a:cs typeface="Roboto Medium"/>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80705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300"/>
                                  </p:stCondLst>
                                  <p:childTnLst>
                                    <p:anim calcmode="discrete" valueType="str">
                                      <p:cBhvr>
                                        <p:cTn id="6"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datacenter5.jpg"/>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1850" r="21850"/>
          <a:stretch>
            <a:fillRect/>
          </a:stretch>
        </p:blipFill>
        <p:spPr/>
      </p:pic>
      <p:pic>
        <p:nvPicPr>
          <p:cNvPr id="16" name="Picture Placeholder 15" descr="virtualization2.jpg"/>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21839" r="21839"/>
          <a:stretch>
            <a:fillRect/>
          </a:stretch>
        </p:blipFill>
        <p:spPr>
          <a:xfrm>
            <a:off x="1831753" y="3010182"/>
            <a:ext cx="1830600" cy="1830600"/>
          </a:xfrm>
        </p:spPr>
      </p:pic>
      <p:sp>
        <p:nvSpPr>
          <p:cNvPr id="48" name="Shape 1835"/>
          <p:cNvSpPr/>
          <p:nvPr/>
        </p:nvSpPr>
        <p:spPr>
          <a:xfrm>
            <a:off x="7314276" y="3007425"/>
            <a:ext cx="1826911" cy="1834095"/>
          </a:xfrm>
          <a:prstGeom prst="rect">
            <a:avLst/>
          </a:prstGeom>
          <a:solidFill>
            <a:schemeClr val="accent6"/>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6" name="Title 25"/>
          <p:cNvSpPr>
            <a:spLocks noGrp="1"/>
          </p:cNvSpPr>
          <p:nvPr>
            <p:ph type="title"/>
          </p:nvPr>
        </p:nvSpPr>
        <p:spPr>
          <a:xfrm>
            <a:off x="250825" y="278933"/>
            <a:ext cx="8631238" cy="541445"/>
          </a:xfrm>
          <a:prstGeom prst="rect">
            <a:avLst/>
          </a:prstGeom>
        </p:spPr>
        <p:txBody>
          <a:bodyPr>
            <a:noAutofit/>
          </a:bodyPr>
          <a:lstStyle/>
          <a:p>
            <a:r>
              <a:rPr lang="en-US" sz="3200" dirty="0" smtClean="0">
                <a:solidFill>
                  <a:schemeClr val="tx1"/>
                </a:solidFill>
                <a:latin typeface="Roboto Light"/>
                <a:cs typeface="Roboto Light"/>
              </a:rPr>
              <a:t>XCubeSAN Applications</a:t>
            </a:r>
            <a:endParaRPr lang="id-ID" sz="3200" dirty="0">
              <a:solidFill>
                <a:schemeClr val="tx1"/>
              </a:solidFill>
              <a:latin typeface="Roboto Light"/>
              <a:cs typeface="Roboto Light"/>
            </a:endParaRPr>
          </a:p>
        </p:txBody>
      </p:sp>
      <p:sp>
        <p:nvSpPr>
          <p:cNvPr id="44" name="Shape 1831"/>
          <p:cNvSpPr/>
          <p:nvPr/>
        </p:nvSpPr>
        <p:spPr>
          <a:xfrm>
            <a:off x="1829561" y="1177469"/>
            <a:ext cx="1826911" cy="1834094"/>
          </a:xfrm>
          <a:prstGeom prst="rect">
            <a:avLst/>
          </a:prstGeom>
          <a:solidFill>
            <a:schemeClr val="accent3"/>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5" name="Shape 1832"/>
          <p:cNvSpPr/>
          <p:nvPr/>
        </p:nvSpPr>
        <p:spPr>
          <a:xfrm>
            <a:off x="2747" y="3007425"/>
            <a:ext cx="1826912" cy="1834095"/>
          </a:xfrm>
          <a:prstGeom prst="rect">
            <a:avLst/>
          </a:prstGeom>
          <a:solidFill>
            <a:schemeClr val="accent1"/>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6" name="Shape 1833"/>
          <p:cNvSpPr/>
          <p:nvPr/>
        </p:nvSpPr>
        <p:spPr>
          <a:xfrm>
            <a:off x="3663308" y="3007425"/>
            <a:ext cx="1826911" cy="1834095"/>
          </a:xfrm>
          <a:prstGeom prst="rect">
            <a:avLst/>
          </a:prstGeom>
          <a:solidFill>
            <a:schemeClr val="accent2"/>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47" name="Shape 1834"/>
          <p:cNvSpPr/>
          <p:nvPr/>
        </p:nvSpPr>
        <p:spPr>
          <a:xfrm>
            <a:off x="5486326" y="1177469"/>
            <a:ext cx="1826911" cy="1834094"/>
          </a:xfrm>
          <a:prstGeom prst="rect">
            <a:avLst/>
          </a:prstGeom>
          <a:solidFill>
            <a:schemeClr val="accent4"/>
          </a:solidFill>
          <a:ln w="12700">
            <a:miter lim="400000"/>
          </a:ln>
        </p:spPr>
        <p:txBody>
          <a:bodyPr lIns="14288" tIns="14288" rIns="14288" bIns="14288" anchor="ctr"/>
          <a:lstStyle/>
          <a:p>
            <a:endParaRPr sz="1500">
              <a:solidFill>
                <a:schemeClr val="bg1"/>
              </a:solidFill>
              <a:latin typeface="Roboto Light"/>
              <a:cs typeface="Roboto Light"/>
            </a:endParaRPr>
          </a:p>
        </p:txBody>
      </p:sp>
      <p:sp>
        <p:nvSpPr>
          <p:cNvPr id="28" name="Text Placeholder 27"/>
          <p:cNvSpPr>
            <a:spLocks noGrp="1"/>
          </p:cNvSpPr>
          <p:nvPr>
            <p:ph type="body" sz="quarter" idx="13"/>
          </p:nvPr>
        </p:nvSpPr>
        <p:spPr>
          <a:xfrm>
            <a:off x="1966236" y="1570137"/>
            <a:ext cx="1500554" cy="306559"/>
          </a:xfrm>
        </p:spPr>
        <p:txBody>
          <a:bodyPr/>
          <a:lstStyle/>
          <a:p>
            <a:r>
              <a:rPr lang="id-ID" dirty="0" smtClean="0">
                <a:latin typeface="Roboto Light"/>
                <a:cs typeface="Roboto Light"/>
              </a:rPr>
              <a:t>Datacenter</a:t>
            </a:r>
            <a:endParaRPr lang="id-ID" dirty="0">
              <a:latin typeface="Roboto Light"/>
              <a:cs typeface="Roboto Light"/>
            </a:endParaRPr>
          </a:p>
        </p:txBody>
      </p:sp>
      <p:sp>
        <p:nvSpPr>
          <p:cNvPr id="35" name="Text Placeholder 34"/>
          <p:cNvSpPr>
            <a:spLocks noGrp="1"/>
          </p:cNvSpPr>
          <p:nvPr>
            <p:ph type="body" sz="quarter" idx="20"/>
          </p:nvPr>
        </p:nvSpPr>
        <p:spPr>
          <a:xfrm>
            <a:off x="5615947" y="1570137"/>
            <a:ext cx="1500554" cy="306559"/>
          </a:xfrm>
        </p:spPr>
        <p:txBody>
          <a:bodyPr/>
          <a:lstStyle/>
          <a:p>
            <a:r>
              <a:rPr lang="id-ID" dirty="0" smtClean="0">
                <a:latin typeface="Roboto Light"/>
                <a:cs typeface="Roboto Light"/>
              </a:rPr>
              <a:t>Database</a:t>
            </a:r>
            <a:endParaRPr lang="id-ID" dirty="0">
              <a:latin typeface="Roboto Light"/>
              <a:cs typeface="Roboto Light"/>
            </a:endParaRPr>
          </a:p>
        </p:txBody>
      </p:sp>
      <p:sp>
        <p:nvSpPr>
          <p:cNvPr id="39" name="Text Placeholder 38"/>
          <p:cNvSpPr>
            <a:spLocks noGrp="1"/>
          </p:cNvSpPr>
          <p:nvPr>
            <p:ph type="body" sz="quarter" idx="24"/>
          </p:nvPr>
        </p:nvSpPr>
        <p:spPr>
          <a:xfrm>
            <a:off x="3819066" y="3404080"/>
            <a:ext cx="1498590" cy="306559"/>
          </a:xfrm>
        </p:spPr>
        <p:txBody>
          <a:bodyPr/>
          <a:lstStyle/>
          <a:p>
            <a:r>
              <a:rPr lang="id-ID" dirty="0" smtClean="0">
                <a:latin typeface="Roboto Light"/>
                <a:cs typeface="Roboto Light"/>
              </a:rPr>
              <a:t>Video Editing</a:t>
            </a:r>
            <a:endParaRPr lang="id-ID" dirty="0">
              <a:latin typeface="Roboto Light"/>
              <a:cs typeface="Roboto Light"/>
            </a:endParaRPr>
          </a:p>
        </p:txBody>
      </p:sp>
      <p:sp>
        <p:nvSpPr>
          <p:cNvPr id="37" name="Text Placeholder 36"/>
          <p:cNvSpPr>
            <a:spLocks noGrp="1"/>
          </p:cNvSpPr>
          <p:nvPr>
            <p:ph type="body" sz="quarter" idx="22"/>
          </p:nvPr>
        </p:nvSpPr>
        <p:spPr>
          <a:xfrm>
            <a:off x="7459883" y="3404148"/>
            <a:ext cx="1500554" cy="306559"/>
          </a:xfrm>
        </p:spPr>
        <p:txBody>
          <a:bodyPr/>
          <a:lstStyle/>
          <a:p>
            <a:r>
              <a:rPr lang="id-ID" dirty="0" smtClean="0">
                <a:latin typeface="Roboto Light"/>
                <a:cs typeface="Roboto Light"/>
              </a:rPr>
              <a:t>SMB</a:t>
            </a:r>
            <a:endParaRPr lang="id-ID" dirty="0">
              <a:latin typeface="Roboto Light"/>
              <a:cs typeface="Roboto Light"/>
            </a:endParaRPr>
          </a:p>
        </p:txBody>
      </p:sp>
      <p:sp>
        <p:nvSpPr>
          <p:cNvPr id="41" name="Text Placeholder 40"/>
          <p:cNvSpPr>
            <a:spLocks noGrp="1"/>
          </p:cNvSpPr>
          <p:nvPr>
            <p:ph type="body" sz="quarter" idx="26"/>
          </p:nvPr>
        </p:nvSpPr>
        <p:spPr>
          <a:xfrm>
            <a:off x="181752" y="3404080"/>
            <a:ext cx="1498590" cy="306559"/>
          </a:xfrm>
        </p:spPr>
        <p:txBody>
          <a:bodyPr/>
          <a:lstStyle/>
          <a:p>
            <a:r>
              <a:rPr lang="id-ID" dirty="0" smtClean="0">
                <a:latin typeface="Roboto Light"/>
                <a:cs typeface="Roboto Light"/>
              </a:rPr>
              <a:t>Virtualization</a:t>
            </a:r>
            <a:endParaRPr lang="id-ID" dirty="0">
              <a:latin typeface="Roboto Light"/>
              <a:cs typeface="Roboto Light"/>
            </a:endParaRPr>
          </a:p>
        </p:txBody>
      </p:sp>
      <p:sp>
        <p:nvSpPr>
          <p:cNvPr id="25" name="Shape 1853"/>
          <p:cNvSpPr/>
          <p:nvPr/>
        </p:nvSpPr>
        <p:spPr>
          <a:xfrm rot="10800000">
            <a:off x="1974619" y="1320014"/>
            <a:ext cx="193202"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49" name="Shape 1854"/>
          <p:cNvSpPr/>
          <p:nvPr/>
        </p:nvSpPr>
        <p:spPr>
          <a:xfrm rot="10800000">
            <a:off x="5627309" y="1320014"/>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0" name="Shape 1855"/>
          <p:cNvSpPr/>
          <p:nvPr/>
        </p:nvSpPr>
        <p:spPr>
          <a:xfrm rot="16200000">
            <a:off x="7464851"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1" name="Shape 1856"/>
          <p:cNvSpPr/>
          <p:nvPr/>
        </p:nvSpPr>
        <p:spPr>
          <a:xfrm>
            <a:off x="5141645"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52" name="Shape 1857"/>
          <p:cNvSpPr/>
          <p:nvPr/>
        </p:nvSpPr>
        <p:spPr>
          <a:xfrm>
            <a:off x="1495471" y="3159206"/>
            <a:ext cx="193203" cy="160814"/>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rgbClr val="FFFFFF"/>
          </a:solidFill>
          <a:ln w="12700">
            <a:miter lim="400000"/>
          </a:ln>
        </p:spPr>
        <p:txBody>
          <a:bodyPr lIns="0" tIns="0" rIns="0" bIns="0"/>
          <a:lstStyle/>
          <a:p>
            <a:pPr>
              <a:defRPr sz="7000">
                <a:solidFill>
                  <a:srgbClr val="3BC7CD"/>
                </a:solidFill>
              </a:defRPr>
            </a:pPr>
            <a:endParaRPr sz="2600">
              <a:solidFill>
                <a:schemeClr val="bg1"/>
              </a:solidFill>
              <a:latin typeface="Roboto Light"/>
              <a:cs typeface="Roboto Light"/>
            </a:endParaRPr>
          </a:p>
        </p:txBody>
      </p:sp>
      <p:sp>
        <p:nvSpPr>
          <p:cNvPr id="21" name="TextBox 20"/>
          <p:cNvSpPr txBox="1"/>
          <p:nvPr/>
        </p:nvSpPr>
        <p:spPr>
          <a:xfrm>
            <a:off x="96211" y="3737551"/>
            <a:ext cx="1576304" cy="573554"/>
          </a:xfrm>
          <a:prstGeom prst="rect">
            <a:avLst/>
          </a:prstGeom>
          <a:noFill/>
          <a:ln>
            <a:noFill/>
          </a:ln>
        </p:spPr>
        <p:txBody>
          <a:bodyPr wrap="square" lIns="36000" tIns="0" rIns="0" bIns="0" rtlCol="0">
            <a:spAutoFit/>
          </a:bodyPr>
          <a:lstStyle/>
          <a:p>
            <a:pPr algn="r">
              <a:lnSpc>
                <a:spcPts val="1125"/>
              </a:lnSpc>
            </a:pPr>
            <a:r>
              <a:rPr lang="en-US" sz="800" dirty="0">
                <a:solidFill>
                  <a:schemeClr val="bg1"/>
                </a:solidFill>
                <a:latin typeface="Roboto Light"/>
                <a:cs typeface="Roboto Light"/>
              </a:rPr>
              <a:t>VMware</a:t>
            </a:r>
            <a:endParaRPr lang="id-ID" sz="800" dirty="0">
              <a:solidFill>
                <a:schemeClr val="bg1"/>
              </a:solidFill>
              <a:latin typeface="Roboto Light"/>
              <a:cs typeface="Roboto Light"/>
            </a:endParaRPr>
          </a:p>
          <a:p>
            <a:pPr algn="r">
              <a:lnSpc>
                <a:spcPts val="1125"/>
              </a:lnSpc>
            </a:pPr>
            <a:r>
              <a:rPr lang="id-ID" sz="800" dirty="0">
                <a:solidFill>
                  <a:schemeClr val="bg1"/>
                </a:solidFill>
                <a:latin typeface="Roboto Light"/>
                <a:cs typeface="Roboto Light"/>
              </a:rPr>
              <a:t>Hyper-V</a:t>
            </a:r>
          </a:p>
          <a:p>
            <a:pPr algn="r">
              <a:lnSpc>
                <a:spcPts val="1125"/>
              </a:lnSpc>
            </a:pPr>
            <a:r>
              <a:rPr lang="id-ID" sz="800" dirty="0">
                <a:solidFill>
                  <a:schemeClr val="bg1"/>
                </a:solidFill>
                <a:latin typeface="Roboto Light"/>
                <a:cs typeface="Roboto Light"/>
              </a:rPr>
              <a:t>Citrix</a:t>
            </a:r>
          </a:p>
          <a:p>
            <a:pPr marL="0" marR="0" indent="0" algn="r" defTabSz="914400" rtl="0" eaLnBrk="1" fontAlgn="auto" latinLnBrk="0" hangingPunct="1">
              <a:lnSpc>
                <a:spcPts val="1125"/>
              </a:lnSpc>
              <a:spcBef>
                <a:spcPts val="0"/>
              </a:spcBef>
              <a:spcAft>
                <a:spcPts val="0"/>
              </a:spcAft>
              <a:buClrTx/>
              <a:buSzTx/>
              <a:buFontTx/>
              <a:buNone/>
              <a:tabLst/>
            </a:pPr>
            <a:endParaRPr lang="en-US" sz="800" b="0" i="0" dirty="0" smtClean="0">
              <a:solidFill>
                <a:schemeClr val="bg1"/>
              </a:solidFill>
              <a:effectLst/>
              <a:latin typeface="Roboto Light"/>
              <a:cs typeface="Roboto Light"/>
            </a:endParaRPr>
          </a:p>
        </p:txBody>
      </p:sp>
      <p:sp>
        <p:nvSpPr>
          <p:cNvPr id="53" name="TextBox 52"/>
          <p:cNvSpPr txBox="1"/>
          <p:nvPr/>
        </p:nvSpPr>
        <p:spPr>
          <a:xfrm>
            <a:off x="3747460" y="3739064"/>
            <a:ext cx="1566875" cy="573554"/>
          </a:xfrm>
          <a:prstGeom prst="rect">
            <a:avLst/>
          </a:prstGeom>
          <a:noFill/>
          <a:ln>
            <a:noFill/>
          </a:ln>
        </p:spPr>
        <p:txBody>
          <a:bodyPr wrap="square" lIns="36000" tIns="0" rIns="0" bIns="0" rtlCol="0">
            <a:spAutoFit/>
          </a:bodyPr>
          <a:lstStyle/>
          <a:p>
            <a:pPr algn="r">
              <a:lnSpc>
                <a:spcPts val="1125"/>
              </a:lnSpc>
            </a:pPr>
            <a:r>
              <a:rPr lang="en-US" sz="800" dirty="0">
                <a:solidFill>
                  <a:schemeClr val="bg1"/>
                </a:solidFill>
                <a:latin typeface="Roboto Light"/>
                <a:cs typeface="Roboto Light"/>
              </a:rPr>
              <a:t>4K Online Raw </a:t>
            </a:r>
            <a:r>
              <a:rPr lang="en-US" sz="800" dirty="0" smtClean="0">
                <a:solidFill>
                  <a:schemeClr val="bg1"/>
                </a:solidFill>
                <a:latin typeface="Roboto Light"/>
                <a:cs typeface="Roboto Light"/>
              </a:rPr>
              <a:t>Editing</a:t>
            </a:r>
            <a:endParaRPr lang="en-US" sz="800" dirty="0">
              <a:solidFill>
                <a:schemeClr val="bg1"/>
              </a:solidFill>
              <a:latin typeface="Roboto Light"/>
              <a:cs typeface="Roboto Light"/>
            </a:endParaRPr>
          </a:p>
          <a:p>
            <a:pPr algn="r">
              <a:lnSpc>
                <a:spcPts val="1125"/>
              </a:lnSpc>
            </a:pPr>
            <a:r>
              <a:rPr lang="en-US" sz="800" dirty="0">
                <a:solidFill>
                  <a:schemeClr val="bg1"/>
                </a:solidFill>
                <a:latin typeface="Roboto Light"/>
                <a:cs typeface="Roboto Light"/>
              </a:rPr>
              <a:t>Multiple </a:t>
            </a:r>
            <a:r>
              <a:rPr lang="en-US" sz="800" dirty="0" smtClean="0">
                <a:solidFill>
                  <a:schemeClr val="bg1"/>
                </a:solidFill>
                <a:latin typeface="Roboto Light"/>
                <a:cs typeface="Roboto Light"/>
              </a:rPr>
              <a:t>Streams</a:t>
            </a:r>
          </a:p>
          <a:p>
            <a:pPr algn="r">
              <a:lnSpc>
                <a:spcPts val="1125"/>
              </a:lnSpc>
            </a:pPr>
            <a:r>
              <a:rPr lang="en-US" sz="800" dirty="0" smtClean="0">
                <a:solidFill>
                  <a:schemeClr val="bg1"/>
                </a:solidFill>
                <a:latin typeface="Roboto Light"/>
                <a:cs typeface="Roboto Light"/>
              </a:rPr>
              <a:t>High Throughput</a:t>
            </a:r>
            <a:endParaRPr lang="en-US" sz="800" dirty="0">
              <a:solidFill>
                <a:schemeClr val="bg1"/>
              </a:solidFill>
              <a:latin typeface="Roboto Light"/>
              <a:cs typeface="Roboto Light"/>
            </a:endParaRPr>
          </a:p>
          <a:p>
            <a:pPr algn="r">
              <a:lnSpc>
                <a:spcPts val="1125"/>
              </a:lnSpc>
            </a:pPr>
            <a:r>
              <a:rPr lang="en-US" sz="800" dirty="0">
                <a:solidFill>
                  <a:schemeClr val="bg1"/>
                </a:solidFill>
                <a:latin typeface="Roboto Light"/>
                <a:cs typeface="Roboto Light"/>
              </a:rPr>
              <a:t>Live Streaming Application</a:t>
            </a:r>
          </a:p>
        </p:txBody>
      </p:sp>
      <p:sp>
        <p:nvSpPr>
          <p:cNvPr id="54" name="TextBox 53"/>
          <p:cNvSpPr txBox="1"/>
          <p:nvPr/>
        </p:nvSpPr>
        <p:spPr>
          <a:xfrm>
            <a:off x="7457779" y="3726491"/>
            <a:ext cx="1590011" cy="862095"/>
          </a:xfrm>
          <a:prstGeom prst="rect">
            <a:avLst/>
          </a:prstGeom>
          <a:noFill/>
          <a:ln>
            <a:noFill/>
          </a:ln>
        </p:spPr>
        <p:txBody>
          <a:bodyPr wrap="square" lIns="0" tIns="0" rIns="0" bIns="0" rtlCol="0">
            <a:spAutoFit/>
          </a:bodyPr>
          <a:lstStyle/>
          <a:p>
            <a:pPr>
              <a:lnSpc>
                <a:spcPts val="1125"/>
              </a:lnSpc>
            </a:pPr>
            <a:r>
              <a:rPr lang="id-ID" sz="800" dirty="0">
                <a:solidFill>
                  <a:schemeClr val="bg1"/>
                </a:solidFill>
                <a:latin typeface="Roboto Light"/>
                <a:cs typeface="Roboto Light"/>
              </a:rPr>
              <a:t>General </a:t>
            </a:r>
            <a:r>
              <a:rPr lang="id-ID" sz="800" dirty="0" smtClean="0">
                <a:solidFill>
                  <a:schemeClr val="bg1"/>
                </a:solidFill>
                <a:latin typeface="Roboto Light"/>
                <a:cs typeface="Roboto Light"/>
              </a:rPr>
              <a:t>Purposes </a:t>
            </a:r>
            <a:r>
              <a:rPr lang="id-ID" sz="800" dirty="0">
                <a:solidFill>
                  <a:schemeClr val="bg1"/>
                </a:solidFill>
                <a:latin typeface="Roboto Light"/>
                <a:cs typeface="Roboto Light"/>
              </a:rPr>
              <a:t>for Small </a:t>
            </a:r>
            <a:r>
              <a:rPr lang="id-ID" sz="800" dirty="0" smtClean="0">
                <a:solidFill>
                  <a:schemeClr val="bg1"/>
                </a:solidFill>
                <a:latin typeface="Roboto Light"/>
                <a:cs typeface="Roboto Light"/>
              </a:rPr>
              <a:t>and Midsize </a:t>
            </a:r>
            <a:r>
              <a:rPr lang="id-ID" sz="800" dirty="0">
                <a:solidFill>
                  <a:schemeClr val="bg1"/>
                </a:solidFill>
                <a:latin typeface="Roboto Light"/>
                <a:cs typeface="Roboto Light"/>
              </a:rPr>
              <a:t>Organizations</a:t>
            </a:r>
          </a:p>
          <a:p>
            <a:pPr>
              <a:lnSpc>
                <a:spcPts val="1125"/>
              </a:lnSpc>
            </a:pPr>
            <a:r>
              <a:rPr lang="id-ID" sz="800" dirty="0">
                <a:solidFill>
                  <a:schemeClr val="bg1"/>
                </a:solidFill>
                <a:latin typeface="Roboto Light"/>
                <a:cs typeface="Roboto Light"/>
              </a:rPr>
              <a:t>Hybrid Installations</a:t>
            </a:r>
          </a:p>
          <a:p>
            <a:pPr>
              <a:lnSpc>
                <a:spcPts val="1125"/>
              </a:lnSpc>
            </a:pPr>
            <a:r>
              <a:rPr lang="id-ID" sz="800" dirty="0" smtClean="0">
                <a:solidFill>
                  <a:schemeClr val="bg1"/>
                </a:solidFill>
                <a:latin typeface="Roboto Light"/>
                <a:cs typeface="Roboto Light"/>
              </a:rPr>
              <a:t>Backup Protections</a:t>
            </a:r>
          </a:p>
          <a:p>
            <a:pPr>
              <a:lnSpc>
                <a:spcPts val="1125"/>
              </a:lnSpc>
            </a:pPr>
            <a:r>
              <a:rPr lang="id-ID" sz="800" dirty="0" smtClean="0">
                <a:solidFill>
                  <a:schemeClr val="bg1"/>
                </a:solidFill>
                <a:latin typeface="Roboto Light"/>
                <a:cs typeface="Roboto Light"/>
              </a:rPr>
              <a:t>Large-Scale Surveillance</a:t>
            </a:r>
            <a:endParaRPr lang="id-ID" sz="800" dirty="0">
              <a:solidFill>
                <a:schemeClr val="bg1"/>
              </a:solidFill>
              <a:latin typeface="Roboto Light"/>
              <a:cs typeface="Roboto Light"/>
            </a:endParaRPr>
          </a:p>
          <a:p>
            <a:pPr>
              <a:lnSpc>
                <a:spcPts val="1125"/>
              </a:lnSpc>
            </a:pPr>
            <a:r>
              <a:rPr lang="id-ID" sz="800" dirty="0">
                <a:solidFill>
                  <a:schemeClr val="bg1"/>
                </a:solidFill>
                <a:latin typeface="Roboto Light"/>
                <a:cs typeface="Roboto Light"/>
              </a:rPr>
              <a:t>Start Small and Buy as You Need</a:t>
            </a:r>
          </a:p>
        </p:txBody>
      </p:sp>
      <p:sp>
        <p:nvSpPr>
          <p:cNvPr id="55" name="TextBox 54"/>
          <p:cNvSpPr txBox="1"/>
          <p:nvPr/>
        </p:nvSpPr>
        <p:spPr>
          <a:xfrm>
            <a:off x="5592909" y="1895091"/>
            <a:ext cx="1619667" cy="862095"/>
          </a:xfrm>
          <a:prstGeom prst="rect">
            <a:avLst/>
          </a:prstGeom>
          <a:noFill/>
          <a:ln>
            <a:noFill/>
          </a:ln>
        </p:spPr>
        <p:txBody>
          <a:bodyPr wrap="square" lIns="36000" tIns="0" rIns="0" bIns="0" rtlCol="0">
            <a:spAutoFit/>
          </a:bodyPr>
          <a:lstStyle/>
          <a:p>
            <a:pPr>
              <a:lnSpc>
                <a:spcPts val="1125"/>
              </a:lnSpc>
            </a:pPr>
            <a:r>
              <a:rPr lang="x-none" sz="800" dirty="0" smtClean="0">
                <a:solidFill>
                  <a:schemeClr val="bg1"/>
                </a:solidFill>
                <a:latin typeface="Roboto Light"/>
                <a:cs typeface="Roboto Light"/>
              </a:rPr>
              <a:t>High IOPS</a:t>
            </a:r>
          </a:p>
          <a:p>
            <a:pPr>
              <a:lnSpc>
                <a:spcPts val="1125"/>
              </a:lnSpc>
            </a:pPr>
            <a:r>
              <a:rPr lang="x-none" sz="800" dirty="0" smtClean="0">
                <a:solidFill>
                  <a:schemeClr val="bg1"/>
                </a:solidFill>
                <a:latin typeface="Roboto Light"/>
                <a:cs typeface="Roboto Light"/>
              </a:rPr>
              <a:t>Optimized Performance for 8K, 16K, 32K, 64K (to 1M) Pages</a:t>
            </a:r>
          </a:p>
          <a:p>
            <a:pPr>
              <a:lnSpc>
                <a:spcPts val="1125"/>
              </a:lnSpc>
            </a:pPr>
            <a:r>
              <a:rPr lang="x-none" sz="800" dirty="0" smtClean="0">
                <a:solidFill>
                  <a:schemeClr val="bg1"/>
                </a:solidFill>
                <a:latin typeface="Roboto Light"/>
                <a:cs typeface="Roboto Light"/>
              </a:rPr>
              <a:t>Business Critical Applications </a:t>
            </a:r>
          </a:p>
          <a:p>
            <a:pPr>
              <a:lnSpc>
                <a:spcPts val="1125"/>
              </a:lnSpc>
            </a:pPr>
            <a:r>
              <a:rPr lang="x-none" sz="800" dirty="0" smtClean="0">
                <a:solidFill>
                  <a:schemeClr val="bg1"/>
                </a:solidFill>
                <a:latin typeface="Roboto Light"/>
                <a:cs typeface="Roboto Light"/>
              </a:rPr>
              <a:t>Dirty Data Flush</a:t>
            </a:r>
            <a:endParaRPr lang="id-ID" sz="800" dirty="0" smtClean="0">
              <a:solidFill>
                <a:schemeClr val="bg1"/>
              </a:solidFill>
              <a:latin typeface="Roboto Light"/>
              <a:cs typeface="Roboto Light"/>
            </a:endParaRPr>
          </a:p>
          <a:p>
            <a:pPr>
              <a:lnSpc>
                <a:spcPts val="1125"/>
              </a:lnSpc>
            </a:pPr>
            <a:r>
              <a:rPr lang="x-none" sz="800" dirty="0" smtClean="0">
                <a:solidFill>
                  <a:schemeClr val="bg1"/>
                </a:solidFill>
                <a:latin typeface="Roboto Light"/>
                <a:cs typeface="Roboto Light"/>
              </a:rPr>
              <a:t>High Scalability </a:t>
            </a:r>
            <a:endParaRPr lang="id-ID" sz="800" dirty="0" smtClean="0">
              <a:solidFill>
                <a:schemeClr val="bg1"/>
              </a:solidFill>
              <a:latin typeface="Roboto Light"/>
              <a:cs typeface="Roboto Light"/>
            </a:endParaRPr>
          </a:p>
        </p:txBody>
      </p:sp>
      <p:sp>
        <p:nvSpPr>
          <p:cNvPr id="56" name="TextBox 55"/>
          <p:cNvSpPr txBox="1"/>
          <p:nvPr/>
        </p:nvSpPr>
        <p:spPr>
          <a:xfrm>
            <a:off x="1948204" y="1899963"/>
            <a:ext cx="1619536" cy="573554"/>
          </a:xfrm>
          <a:prstGeom prst="rect">
            <a:avLst/>
          </a:prstGeom>
          <a:noFill/>
          <a:ln>
            <a:noFill/>
          </a:ln>
        </p:spPr>
        <p:txBody>
          <a:bodyPr wrap="square" lIns="36000" tIns="0" rIns="0" bIns="0" rtlCol="0">
            <a:spAutoFit/>
          </a:bodyPr>
          <a:lstStyle/>
          <a:p>
            <a:pPr>
              <a:lnSpc>
                <a:spcPts val="1125"/>
              </a:lnSpc>
            </a:pPr>
            <a:r>
              <a:rPr lang="id-ID" sz="800" dirty="0">
                <a:solidFill>
                  <a:schemeClr val="bg1"/>
                </a:solidFill>
                <a:latin typeface="Roboto Light"/>
                <a:cs typeface="Roboto Light"/>
              </a:rPr>
              <a:t>High-Performance Computing</a:t>
            </a:r>
          </a:p>
          <a:p>
            <a:pPr>
              <a:lnSpc>
                <a:spcPts val="1125"/>
              </a:lnSpc>
            </a:pPr>
            <a:r>
              <a:rPr lang="id-ID" sz="800" dirty="0">
                <a:solidFill>
                  <a:schemeClr val="bg1"/>
                </a:solidFill>
                <a:latin typeface="Roboto Light"/>
                <a:cs typeface="Roboto Light"/>
              </a:rPr>
              <a:t>Mission Critial Applications</a:t>
            </a:r>
          </a:p>
          <a:p>
            <a:pPr>
              <a:lnSpc>
                <a:spcPts val="1125"/>
              </a:lnSpc>
            </a:pPr>
            <a:r>
              <a:rPr lang="id-ID" sz="800" dirty="0">
                <a:solidFill>
                  <a:schemeClr val="bg1"/>
                </a:solidFill>
                <a:latin typeface="Roboto Light"/>
                <a:cs typeface="Roboto Light"/>
              </a:rPr>
              <a:t>Real-Time </a:t>
            </a:r>
            <a:r>
              <a:rPr lang="id-ID" sz="800" dirty="0" smtClean="0">
                <a:solidFill>
                  <a:schemeClr val="bg1"/>
                </a:solidFill>
                <a:latin typeface="Roboto Light"/>
                <a:cs typeface="Roboto Light"/>
              </a:rPr>
              <a:t>Response</a:t>
            </a:r>
          </a:p>
          <a:p>
            <a:pPr>
              <a:lnSpc>
                <a:spcPts val="1125"/>
              </a:lnSpc>
            </a:pPr>
            <a:r>
              <a:rPr lang="id-ID" sz="800" dirty="0" smtClean="0">
                <a:solidFill>
                  <a:schemeClr val="bg1"/>
                </a:solidFill>
                <a:latin typeface="Roboto Light"/>
                <a:cs typeface="Roboto Light"/>
              </a:rPr>
              <a:t>High Scalabiility</a:t>
            </a:r>
            <a:endParaRPr lang="id-ID" sz="800" dirty="0">
              <a:solidFill>
                <a:schemeClr val="bg1"/>
              </a:solidFill>
              <a:latin typeface="Roboto Light"/>
              <a:cs typeface="Roboto Light"/>
            </a:endParaRPr>
          </a:p>
        </p:txBody>
      </p:sp>
      <p:pic>
        <p:nvPicPr>
          <p:cNvPr id="4" name="Picture Placeholder 3" descr="editing.jpeg"/>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21850" r="21850"/>
          <a:stretch>
            <a:fillRect/>
          </a:stretch>
        </p:blipFill>
        <p:spPr>
          <a:xfrm>
            <a:off x="5481774" y="3012978"/>
            <a:ext cx="1830600" cy="1830600"/>
          </a:xfrm>
        </p:spPr>
      </p:pic>
      <p:pic>
        <p:nvPicPr>
          <p:cNvPr id="8" name="Picture Placeholder 7" descr="SMB office.jpeg"/>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21863" r="21863"/>
          <a:stretch>
            <a:fillRect/>
          </a:stretch>
        </p:blipFill>
        <p:spPr/>
      </p:pic>
      <p:pic>
        <p:nvPicPr>
          <p:cNvPr id="13" name="Picture Placeholder 12" descr="Database-HueGray-50.jpg"/>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21875" r="21875"/>
          <a:stretch>
            <a:fillRect/>
          </a:stretch>
        </p:blipFill>
        <p:spPr>
          <a:xfrm>
            <a:off x="3654527" y="1180098"/>
            <a:ext cx="1830600" cy="1830600"/>
          </a:xfrm>
        </p:spPr>
      </p:pic>
    </p:spTree>
    <p:extLst>
      <p:ext uri="{BB962C8B-B14F-4D97-AF65-F5344CB8AC3E}">
        <p14:creationId xmlns:p14="http://schemas.microsoft.com/office/powerpoint/2010/main" val="10533538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45">
                                            <p:txEl>
                                              <p:charRg st="4294967295" end="4294967295"/>
                                            </p:txEl>
                                          </p:spTgt>
                                        </p:tgtEl>
                                        <p:attrNameLst>
                                          <p:attrName>style.visibility</p:attrName>
                                        </p:attrNameLst>
                                      </p:cBhvr>
                                      <p:to>
                                        <p:strVal val="visible"/>
                                      </p:to>
                                    </p:set>
                                    <p:animEffect transition="in" filter="wipe(left)">
                                      <p:cBhvr>
                                        <p:cTn id="33" dur="500"/>
                                        <p:tgtEl>
                                          <p:spTgt spid="45">
                                            <p:txEl>
                                              <p:charRg st="4294967295" end="4294967295"/>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1">
                                            <p:txEl>
                                              <p:pRg st="0" end="0"/>
                                            </p:txEl>
                                          </p:spTgt>
                                        </p:tgtEl>
                                        <p:attrNameLst>
                                          <p:attrName>style.visibility</p:attrName>
                                        </p:attrNameLst>
                                      </p:cBhvr>
                                      <p:to>
                                        <p:strVal val="visible"/>
                                      </p:to>
                                    </p:set>
                                    <p:animEffect transition="in" filter="wipe(left)">
                                      <p:cBhvr>
                                        <p:cTn id="39" dur="500"/>
                                        <p:tgtEl>
                                          <p:spTgt spid="41">
                                            <p:txEl>
                                              <p:pRg st="0" end="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1000"/>
                            </p:stCondLst>
                            <p:childTnLst>
                              <p:par>
                                <p:cTn id="44" presetID="22" presetClass="entr" presetSubtype="8" fill="hold" grpId="0" nodeType="afterEffect" nodePh="1">
                                  <p:stCondLst>
                                    <p:cond delay="0"/>
                                  </p:stCondLst>
                                  <p:endCondLst>
                                    <p:cond evt="begin" delay="0">
                                      <p:tn val="44"/>
                                    </p:cond>
                                  </p:endCondLst>
                                  <p:childTnLst>
                                    <p:set>
                                      <p:cBhvr>
                                        <p:cTn id="45" dur="1" fill="hold">
                                          <p:stCondLst>
                                            <p:cond delay="0"/>
                                          </p:stCondLst>
                                        </p:cTn>
                                        <p:tgtEl>
                                          <p:spTgt spid="46">
                                            <p:txEl>
                                              <p:charRg st="4294967295" end="4294967295"/>
                                            </p:txEl>
                                          </p:spTgt>
                                        </p:tgtEl>
                                        <p:attrNameLst>
                                          <p:attrName>style.visibility</p:attrName>
                                        </p:attrNameLst>
                                      </p:cBhvr>
                                      <p:to>
                                        <p:strVal val="visible"/>
                                      </p:to>
                                    </p:set>
                                    <p:animEffect transition="in" filter="wipe(left)">
                                      <p:cBhvr>
                                        <p:cTn id="46" dur="500"/>
                                        <p:tgtEl>
                                          <p:spTgt spid="46">
                                            <p:txEl>
                                              <p:charRg st="4294967295" end="4294967295"/>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wipe(left)">
                                      <p:cBhvr>
                                        <p:cTn id="52" dur="500"/>
                                        <p:tgtEl>
                                          <p:spTgt spid="39">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down)">
                                      <p:cBhvr>
                                        <p:cTn id="59" dur="500"/>
                                        <p:tgtEl>
                                          <p:spTgt spid="4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down)">
                                      <p:cBhvr>
                                        <p:cTn id="62" dur="500"/>
                                        <p:tgtEl>
                                          <p:spTgt spid="5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visible"/>
                                      </p:to>
                                    </p:set>
                                    <p:animEffect transition="in" filter="wipe(down)">
                                      <p:cBhvr>
                                        <p:cTn id="65" dur="500"/>
                                        <p:tgtEl>
                                          <p:spTgt spid="37">
                                            <p:txEl>
                                              <p:pRg st="0" end="0"/>
                                            </p:tx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down)">
                                      <p:cBhvr>
                                        <p:cTn id="68" dur="500"/>
                                        <p:tgtEl>
                                          <p:spTgt spid="54"/>
                                        </p:tgtEl>
                                      </p:cBhvr>
                                    </p:animEffect>
                                  </p:childTnLst>
                                </p:cTn>
                              </p:par>
                            </p:childTnLst>
                          </p:cTn>
                        </p:par>
                        <p:par>
                          <p:cTn id="69" fill="hold">
                            <p:stCondLst>
                              <p:cond delay="2000"/>
                            </p:stCondLst>
                            <p:childTnLst>
                              <p:par>
                                <p:cTn id="70" presetID="22" presetClass="entr" presetSubtype="2" fill="hold" grpId="0" nodeType="afterEffect" nodePh="1">
                                  <p:stCondLst>
                                    <p:cond delay="0"/>
                                  </p:stCondLst>
                                  <p:endCondLst>
                                    <p:cond evt="begin" delay="0">
                                      <p:tn val="70"/>
                                    </p:cond>
                                  </p:endCondLst>
                                  <p:childTnLst>
                                    <p:set>
                                      <p:cBhvr>
                                        <p:cTn id="71" dur="1" fill="hold">
                                          <p:stCondLst>
                                            <p:cond delay="0"/>
                                          </p:stCondLst>
                                        </p:cTn>
                                        <p:tgtEl>
                                          <p:spTgt spid="47">
                                            <p:txEl>
                                              <p:charRg st="4294967295" end="4294967295"/>
                                            </p:txEl>
                                          </p:spTgt>
                                        </p:tgtEl>
                                        <p:attrNameLst>
                                          <p:attrName>style.visibility</p:attrName>
                                        </p:attrNameLst>
                                      </p:cBhvr>
                                      <p:to>
                                        <p:strVal val="visible"/>
                                      </p:to>
                                    </p:set>
                                    <p:animEffect transition="in" filter="wipe(right)">
                                      <p:cBhvr>
                                        <p:cTn id="72" dur="500"/>
                                        <p:tgtEl>
                                          <p:spTgt spid="47">
                                            <p:txEl>
                                              <p:charRg st="4294967295" end="4294967295"/>
                                            </p:txEl>
                                          </p:spTgt>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right)">
                                      <p:cBhvr>
                                        <p:cTn id="75" dur="500"/>
                                        <p:tgtEl>
                                          <p:spTgt spid="49"/>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35">
                                            <p:txEl>
                                              <p:pRg st="0" end="0"/>
                                            </p:txEl>
                                          </p:spTgt>
                                        </p:tgtEl>
                                        <p:attrNameLst>
                                          <p:attrName>style.visibility</p:attrName>
                                        </p:attrNameLst>
                                      </p:cBhvr>
                                      <p:to>
                                        <p:strVal val="visible"/>
                                      </p:to>
                                    </p:set>
                                    <p:animEffect transition="in" filter="wipe(right)">
                                      <p:cBhvr>
                                        <p:cTn id="78" dur="500"/>
                                        <p:tgtEl>
                                          <p:spTgt spid="35">
                                            <p:txEl>
                                              <p:pRg st="0" end="0"/>
                                            </p:txEl>
                                          </p:spTgt>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right)">
                                      <p:cBhvr>
                                        <p:cTn id="81" dur="500"/>
                                        <p:tgtEl>
                                          <p:spTgt spid="55"/>
                                        </p:tgtEl>
                                      </p:cBhvr>
                                    </p:animEffect>
                                  </p:childTnLst>
                                </p:cTn>
                              </p:par>
                            </p:childTnLst>
                          </p:cTn>
                        </p:par>
                        <p:par>
                          <p:cTn id="82" fill="hold">
                            <p:stCondLst>
                              <p:cond delay="2500"/>
                            </p:stCondLst>
                            <p:childTnLst>
                              <p:par>
                                <p:cTn id="83" presetID="22" presetClass="entr" presetSubtype="2"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ipe(right)">
                                      <p:cBhvr>
                                        <p:cTn id="85" dur="500"/>
                                        <p:tgtEl>
                                          <p:spTgt spid="4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right)">
                                      <p:cBhvr>
                                        <p:cTn id="88" dur="500"/>
                                        <p:tgtEl>
                                          <p:spTgt spid="25"/>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28">
                                            <p:txEl>
                                              <p:pRg st="0" end="0"/>
                                            </p:txEl>
                                          </p:spTgt>
                                        </p:tgtEl>
                                        <p:attrNameLst>
                                          <p:attrName>style.visibility</p:attrName>
                                        </p:attrNameLst>
                                      </p:cBhvr>
                                      <p:to>
                                        <p:strVal val="visible"/>
                                      </p:to>
                                    </p:set>
                                    <p:animEffect transition="in" filter="wipe(right)">
                                      <p:cBhvr>
                                        <p:cTn id="91" dur="500"/>
                                        <p:tgtEl>
                                          <p:spTgt spid="28">
                                            <p:txEl>
                                              <p:pRg st="0" end="0"/>
                                            </p:txEl>
                                          </p:spTgt>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right)">
                                      <p:cBhvr>
                                        <p:cTn id="9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4" grpId="0" animBg="1"/>
      <p:bldP spid="45" grpId="0" autoUpdateAnimBg="0"/>
      <p:bldP spid="46" grpId="0" autoUpdateAnimBg="0"/>
      <p:bldP spid="47" grpId="0" autoUpdateAnimBg="0"/>
      <p:bldP spid="28" grpId="0" build="p"/>
      <p:bldP spid="35" grpId="0" build="p"/>
      <p:bldP spid="39" grpId="0" build="p"/>
      <p:bldP spid="37" grpId="0" build="p"/>
      <p:bldP spid="41" grpId="0" build="p"/>
      <p:bldP spid="25" grpId="0" animBg="1"/>
      <p:bldP spid="49" grpId="0" animBg="1"/>
      <p:bldP spid="50" grpId="0" animBg="1"/>
      <p:bldP spid="51" grpId="0" animBg="1"/>
      <p:bldP spid="52" grpId="0" animBg="1"/>
      <p:bldP spid="21" grpId="0"/>
      <p:bldP spid="53" grpId="0"/>
      <p:bldP spid="54" grpId="0"/>
      <p:bldP spid="55" grpId="0"/>
      <p:bldP spid="5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771650" y="1395044"/>
            <a:ext cx="4559927" cy="2370179"/>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1781351" y="1610714"/>
            <a:ext cx="1836400"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Database</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1152651" y="2238215"/>
            <a:ext cx="4028032" cy="1290738"/>
          </a:xfrm>
          <a:prstGeom prst="rect">
            <a:avLst/>
          </a:prstGeom>
        </p:spPr>
        <p:txBody>
          <a:bodyPr wrap="square">
            <a:spAutoFit/>
          </a:bodyPr>
          <a:lstStyle/>
          <a:p>
            <a:pPr>
              <a:lnSpc>
                <a:spcPct val="150000"/>
              </a:lnSpc>
            </a:pPr>
            <a:r>
              <a:rPr lang="en-US" sz="1050" dirty="0" smtClean="0">
                <a:solidFill>
                  <a:schemeClr val="bg1"/>
                </a:solidFill>
                <a:latin typeface="Roboto Medium"/>
                <a:cs typeface="Roboto Medium"/>
              </a:rPr>
              <a:t>1.5 Millions IO Per Second</a:t>
            </a:r>
            <a:endParaRPr lang="en-US" sz="1050" dirty="0">
              <a:solidFill>
                <a:schemeClr val="bg1"/>
              </a:solidFill>
              <a:latin typeface="Roboto Medium"/>
              <a:cs typeface="Roboto Medium"/>
            </a:endParaRPr>
          </a:p>
          <a:p>
            <a:pPr>
              <a:lnSpc>
                <a:spcPct val="150000"/>
              </a:lnSpc>
            </a:pPr>
            <a:r>
              <a:rPr lang="en-US" sz="1050" dirty="0" smtClean="0">
                <a:solidFill>
                  <a:schemeClr val="bg1"/>
                </a:solidFill>
                <a:latin typeface="Roboto Medium"/>
                <a:cs typeface="Roboto Medium"/>
              </a:rPr>
              <a:t>Performance Optimization for </a:t>
            </a:r>
            <a:r>
              <a:rPr lang="en-US" sz="1050" dirty="0">
                <a:solidFill>
                  <a:schemeClr val="bg1"/>
                </a:solidFill>
                <a:latin typeface="Roboto Medium"/>
                <a:cs typeface="Roboto Medium"/>
              </a:rPr>
              <a:t>8K, 16K, 32K, 64K (to 1M) Pages</a:t>
            </a:r>
          </a:p>
          <a:p>
            <a:pPr>
              <a:lnSpc>
                <a:spcPct val="150000"/>
              </a:lnSpc>
            </a:pPr>
            <a:r>
              <a:rPr lang="en-US" sz="1050" dirty="0" smtClean="0">
                <a:solidFill>
                  <a:schemeClr val="bg1"/>
                </a:solidFill>
                <a:latin typeface="Roboto Medium"/>
                <a:cs typeface="Roboto Medium"/>
              </a:rPr>
              <a:t>Out and Out HW/FW Design for 99.999% Availability</a:t>
            </a:r>
            <a:endParaRPr lang="en-US" sz="1050" dirty="0">
              <a:solidFill>
                <a:schemeClr val="bg1"/>
              </a:solidFill>
              <a:latin typeface="Roboto Medium"/>
              <a:cs typeface="Roboto Medium"/>
            </a:endParaRPr>
          </a:p>
          <a:p>
            <a:pPr>
              <a:lnSpc>
                <a:spcPct val="150000"/>
              </a:lnSpc>
            </a:pPr>
            <a:r>
              <a:rPr lang="en-US" sz="1050" dirty="0" smtClean="0">
                <a:solidFill>
                  <a:schemeClr val="bg1"/>
                </a:solidFill>
                <a:latin typeface="Roboto Medium"/>
                <a:cs typeface="Roboto Medium"/>
              </a:rPr>
              <a:t>Automatic Dirty </a:t>
            </a:r>
            <a:r>
              <a:rPr lang="en-US" sz="1050" dirty="0">
                <a:solidFill>
                  <a:schemeClr val="bg1"/>
                </a:solidFill>
                <a:latin typeface="Roboto Medium"/>
                <a:cs typeface="Roboto Medium"/>
              </a:rPr>
              <a:t>Data Flush</a:t>
            </a:r>
          </a:p>
          <a:p>
            <a:pPr>
              <a:lnSpc>
                <a:spcPct val="150000"/>
              </a:lnSpc>
            </a:pPr>
            <a:r>
              <a:rPr lang="en-US" sz="1050" dirty="0" smtClean="0">
                <a:solidFill>
                  <a:schemeClr val="bg1"/>
                </a:solidFill>
                <a:latin typeface="Roboto Medium"/>
                <a:cs typeface="Roboto Medium"/>
              </a:rPr>
              <a:t>3.6PB </a:t>
            </a:r>
            <a:r>
              <a:rPr lang="en-US" sz="1050" dirty="0">
                <a:solidFill>
                  <a:schemeClr val="bg1"/>
                </a:solidFill>
                <a:latin typeface="Roboto Medium"/>
                <a:cs typeface="Roboto Medium"/>
              </a:rPr>
              <a:t>Scalability </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53" y="1668839"/>
            <a:ext cx="539999" cy="539999"/>
          </a:xfrm>
          <a:prstGeom prst="rect">
            <a:avLst/>
          </a:prstGeom>
        </p:spPr>
      </p:pic>
    </p:spTree>
    <p:extLst>
      <p:ext uri="{BB962C8B-B14F-4D97-AF65-F5344CB8AC3E}">
        <p14:creationId xmlns:p14="http://schemas.microsoft.com/office/powerpoint/2010/main" val="23458877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P spid="20" grpId="1"/>
      <p:bldP spid="21" grpId="0"/>
      <p:bldP spid="2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 y="0"/>
            <a:ext cx="9136006" cy="5143500"/>
          </a:xfrm>
          <a:prstGeom prst="rect">
            <a:avLst/>
          </a:prstGeom>
        </p:spPr>
      </p:pic>
      <p:sp>
        <p:nvSpPr>
          <p:cNvPr id="19" name="Rectangle 18"/>
          <p:cNvSpPr/>
          <p:nvPr/>
        </p:nvSpPr>
        <p:spPr>
          <a:xfrm>
            <a:off x="2596532" y="1498132"/>
            <a:ext cx="3961060" cy="21555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1" name="Rectangle 20"/>
          <p:cNvSpPr/>
          <p:nvPr/>
        </p:nvSpPr>
        <p:spPr>
          <a:xfrm>
            <a:off x="2826643" y="2341304"/>
            <a:ext cx="3504512" cy="1048364"/>
          </a:xfrm>
          <a:prstGeom prst="rect">
            <a:avLst/>
          </a:prstGeom>
        </p:spPr>
        <p:txBody>
          <a:bodyPr wrap="square">
            <a:spAutoFit/>
          </a:bodyPr>
          <a:lstStyle/>
          <a:p>
            <a:pPr algn="ctr">
              <a:lnSpc>
                <a:spcPct val="150000"/>
              </a:lnSpc>
            </a:pPr>
            <a:r>
              <a:rPr lang="en-US" sz="1050" dirty="0" smtClean="0">
                <a:solidFill>
                  <a:schemeClr val="bg1"/>
                </a:solidFill>
                <a:latin typeface="Roboto Medium"/>
                <a:ea typeface="Open Sans" pitchFamily="34" charset="0"/>
                <a:cs typeface="Roboto Medium"/>
              </a:rPr>
              <a:t>VMware Ready, VAAI, SRM</a:t>
            </a:r>
            <a:endParaRPr lang="en-US" sz="1050" dirty="0">
              <a:solidFill>
                <a:schemeClr val="bg1"/>
              </a:solidFill>
              <a:latin typeface="Roboto Medium"/>
              <a:ea typeface="Open Sans" pitchFamily="34" charset="0"/>
              <a:cs typeface="Roboto Medium"/>
            </a:endParaRPr>
          </a:p>
          <a:p>
            <a:pPr algn="ctr">
              <a:lnSpc>
                <a:spcPct val="150000"/>
              </a:lnSpc>
            </a:pPr>
            <a:r>
              <a:rPr lang="en-US" sz="1050" dirty="0" smtClean="0">
                <a:solidFill>
                  <a:schemeClr val="bg1"/>
                </a:solidFill>
                <a:latin typeface="Roboto Medium"/>
                <a:ea typeface="Open Sans" pitchFamily="34" charset="0"/>
                <a:cs typeface="Roboto Medium"/>
              </a:rPr>
              <a:t>Microsoft Hyper</a:t>
            </a:r>
            <a:r>
              <a:rPr lang="en-US" sz="1050" dirty="0">
                <a:solidFill>
                  <a:schemeClr val="bg1"/>
                </a:solidFill>
                <a:latin typeface="Roboto Medium"/>
                <a:ea typeface="Open Sans" pitchFamily="34" charset="0"/>
                <a:cs typeface="Roboto Medium"/>
              </a:rPr>
              <a:t>-</a:t>
            </a:r>
            <a:r>
              <a:rPr lang="en-US" sz="1050" dirty="0" smtClean="0">
                <a:solidFill>
                  <a:schemeClr val="bg1"/>
                </a:solidFill>
                <a:latin typeface="Roboto Medium"/>
                <a:ea typeface="Open Sans" pitchFamily="34" charset="0"/>
                <a:cs typeface="Roboto Medium"/>
              </a:rPr>
              <a:t>V, ODX</a:t>
            </a:r>
            <a:endParaRPr lang="en-US" sz="1050" dirty="0">
              <a:solidFill>
                <a:schemeClr val="bg1"/>
              </a:solidFill>
              <a:latin typeface="Roboto Medium"/>
              <a:ea typeface="Open Sans" pitchFamily="34" charset="0"/>
              <a:cs typeface="Roboto Medium"/>
            </a:endParaRPr>
          </a:p>
          <a:p>
            <a:pPr algn="ctr">
              <a:lnSpc>
                <a:spcPct val="150000"/>
              </a:lnSpc>
            </a:pPr>
            <a:r>
              <a:rPr lang="en-US" sz="1050" dirty="0" smtClean="0">
                <a:solidFill>
                  <a:schemeClr val="bg1"/>
                </a:solidFill>
                <a:latin typeface="Roboto Medium"/>
                <a:ea typeface="Open Sans" pitchFamily="34" charset="0"/>
                <a:cs typeface="Roboto Medium"/>
              </a:rPr>
              <a:t>Citrix Ready</a:t>
            </a:r>
          </a:p>
          <a:p>
            <a:pPr algn="ctr">
              <a:lnSpc>
                <a:spcPct val="150000"/>
              </a:lnSpc>
            </a:pPr>
            <a:r>
              <a:rPr lang="en-US" sz="1050" dirty="0" smtClean="0">
                <a:solidFill>
                  <a:schemeClr val="bg1"/>
                </a:solidFill>
                <a:latin typeface="Roboto Medium"/>
                <a:ea typeface="Open Sans" pitchFamily="34" charset="0"/>
                <a:cs typeface="Roboto Medium"/>
              </a:rPr>
              <a:t>Up to 128 Virtual Machines</a:t>
            </a:r>
            <a:endParaRPr lang="en-US" sz="1050" dirty="0">
              <a:solidFill>
                <a:schemeClr val="bg1"/>
              </a:solidFill>
              <a:latin typeface="Roboto Medium"/>
              <a:ea typeface="Open Sans" pitchFamily="34" charset="0"/>
              <a:cs typeface="Roboto Medium"/>
            </a:endParaRPr>
          </a:p>
        </p:txBody>
      </p:sp>
      <p:grpSp>
        <p:nvGrpSpPr>
          <p:cNvPr id="3" name="Group 2"/>
          <p:cNvGrpSpPr/>
          <p:nvPr/>
        </p:nvGrpSpPr>
        <p:grpSpPr>
          <a:xfrm>
            <a:off x="3143075" y="1713803"/>
            <a:ext cx="2931668" cy="600164"/>
            <a:chOff x="3212232" y="1807643"/>
            <a:chExt cx="2931668" cy="600164"/>
          </a:xfrm>
        </p:grpSpPr>
        <p:sp>
          <p:nvSpPr>
            <p:cNvPr id="20" name="Text Box 7"/>
            <p:cNvSpPr txBox="1">
              <a:spLocks noChangeArrowheads="1"/>
            </p:cNvSpPr>
            <p:nvPr/>
          </p:nvSpPr>
          <p:spPr bwMode="auto">
            <a:xfrm>
              <a:off x="3750832" y="1807643"/>
              <a:ext cx="2393068"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Virtualization</a:t>
              </a:r>
              <a:endParaRPr lang="en-CA" sz="3600" spc="-150" dirty="0">
                <a:solidFill>
                  <a:schemeClr val="bg1"/>
                </a:solidFill>
                <a:latin typeface="Roboto Thin"/>
                <a:ea typeface="Open Sans Light" pitchFamily="34" charset="0"/>
                <a:cs typeface="Roboto Thin"/>
              </a:endParaRPr>
            </a:p>
          </p:txBody>
        </p:sp>
        <p:pic>
          <p:nvPicPr>
            <p:cNvPr id="2" name="Picture 1"/>
            <p:cNvPicPr>
              <a:picLocks noChangeAspect="1"/>
            </p:cNvPicPr>
            <p:nvPr/>
          </p:nvPicPr>
          <p:blipFill>
            <a:blip r:embed="rId3"/>
            <a:stretch>
              <a:fillRect/>
            </a:stretch>
          </p:blipFill>
          <p:spPr>
            <a:xfrm>
              <a:off x="3212232" y="1846906"/>
              <a:ext cx="539999" cy="539999"/>
            </a:xfrm>
            <a:prstGeom prst="rect">
              <a:avLst/>
            </a:prstGeom>
          </p:spPr>
        </p:pic>
      </p:grpSp>
    </p:spTree>
    <p:extLst>
      <p:ext uri="{BB962C8B-B14F-4D97-AF65-F5344CB8AC3E}">
        <p14:creationId xmlns:p14="http://schemas.microsoft.com/office/powerpoint/2010/main" val="6835942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p:bldP spid="21"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3" y="0"/>
            <a:ext cx="9136006" cy="5143500"/>
          </a:xfrm>
          <a:prstGeom prst="rect">
            <a:avLst/>
          </a:prstGeom>
        </p:spPr>
      </p:pic>
      <p:sp>
        <p:nvSpPr>
          <p:cNvPr id="56" name="Rectangle 55"/>
          <p:cNvSpPr/>
          <p:nvPr/>
        </p:nvSpPr>
        <p:spPr>
          <a:xfrm>
            <a:off x="681908" y="380300"/>
            <a:ext cx="7788783" cy="4381190"/>
          </a:xfrm>
          <a:prstGeom prst="rect">
            <a:avLst/>
          </a:prstGeom>
          <a:solidFill>
            <a:schemeClr val="tx1">
              <a:alpha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tIns="108000" bIns="108000" rtlCol="0" anchor="b"/>
          <a:lstStyle/>
          <a:p>
            <a:pPr algn="r"/>
            <a:r>
              <a:rPr lang="en-US" dirty="0" smtClean="0">
                <a:solidFill>
                  <a:schemeClr val="bg1"/>
                </a:solidFill>
                <a:latin typeface="Roboto Light"/>
                <a:cs typeface="Roboto Light"/>
              </a:rPr>
              <a:t>Virtualization Installations</a:t>
            </a:r>
            <a:endParaRPr lang="en-US" dirty="0">
              <a:solidFill>
                <a:schemeClr val="bg1"/>
              </a:solidFill>
              <a:latin typeface="Roboto Light"/>
              <a:cs typeface="Roboto Light"/>
            </a:endParaRPr>
          </a:p>
        </p:txBody>
      </p:sp>
      <p:grpSp>
        <p:nvGrpSpPr>
          <p:cNvPr id="21" name="Group 20"/>
          <p:cNvGrpSpPr/>
          <p:nvPr/>
        </p:nvGrpSpPr>
        <p:grpSpPr>
          <a:xfrm>
            <a:off x="3314060" y="2721549"/>
            <a:ext cx="1837180" cy="301964"/>
            <a:chOff x="5843588" y="1998663"/>
            <a:chExt cx="1748190" cy="287338"/>
          </a:xfrm>
          <a:noFill/>
        </p:grpSpPr>
        <p:sp>
          <p:nvSpPr>
            <p:cNvPr id="22" name="Rectangle 133"/>
            <p:cNvSpPr>
              <a:spLocks noChangeArrowheads="1"/>
            </p:cNvSpPr>
            <p:nvPr/>
          </p:nvSpPr>
          <p:spPr bwMode="auto">
            <a:xfrm>
              <a:off x="5843588" y="1998663"/>
              <a:ext cx="1748190" cy="287338"/>
            </a:xfrm>
            <a:prstGeom prst="rect">
              <a:avLst/>
            </a:prstGeom>
            <a:grpFill/>
            <a:ln w="19050" cmpd="sng">
              <a:solidFill>
                <a:srgbClr val="FFFFFF"/>
              </a:solidFill>
              <a:miter lim="800000"/>
              <a:headEnd/>
              <a:tailEnd/>
            </a:ln>
            <a:effectLst/>
          </p:spPr>
          <p:txBody>
            <a:bodyPr wrap="none" anchor="ctr"/>
            <a:lstStyle/>
            <a:p>
              <a:pPr>
                <a:defRPr/>
              </a:pPr>
              <a:endParaRPr lang="en-US" sz="1000" dirty="0">
                <a:latin typeface="Roboto Light"/>
                <a:cs typeface="Roboto Light"/>
              </a:endParaRPr>
            </a:p>
          </p:txBody>
        </p:sp>
        <p:grpSp>
          <p:nvGrpSpPr>
            <p:cNvPr id="23" name="Group 22"/>
            <p:cNvGrpSpPr/>
            <p:nvPr/>
          </p:nvGrpSpPr>
          <p:grpSpPr>
            <a:xfrm>
              <a:off x="5891740" y="2051050"/>
              <a:ext cx="440266" cy="189795"/>
              <a:chOff x="5895268" y="2051050"/>
              <a:chExt cx="440266" cy="189795"/>
            </a:xfrm>
            <a:grpFill/>
          </p:grpSpPr>
          <p:sp>
            <p:nvSpPr>
              <p:cNvPr id="42"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3"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4"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5"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6"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7"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8"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9"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24" name="Group 23"/>
            <p:cNvGrpSpPr/>
            <p:nvPr/>
          </p:nvGrpSpPr>
          <p:grpSpPr>
            <a:xfrm>
              <a:off x="6400445" y="2051756"/>
              <a:ext cx="440266" cy="189795"/>
              <a:chOff x="5895268" y="2051050"/>
              <a:chExt cx="440266" cy="189795"/>
            </a:xfrm>
            <a:grpFill/>
          </p:grpSpPr>
          <p:sp>
            <p:nvSpPr>
              <p:cNvPr id="34"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5"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6"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7"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8"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9"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0"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41"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nvGrpSpPr>
            <p:cNvPr id="25" name="Group 24"/>
            <p:cNvGrpSpPr/>
            <p:nvPr/>
          </p:nvGrpSpPr>
          <p:grpSpPr>
            <a:xfrm>
              <a:off x="6904917" y="2051756"/>
              <a:ext cx="440266" cy="189795"/>
              <a:chOff x="5895268" y="2051050"/>
              <a:chExt cx="440266" cy="189795"/>
            </a:xfrm>
            <a:grpFill/>
          </p:grpSpPr>
          <p:sp>
            <p:nvSpPr>
              <p:cNvPr id="26" name="Rectangle 135"/>
              <p:cNvSpPr>
                <a:spLocks noChangeArrowheads="1"/>
              </p:cNvSpPr>
              <p:nvPr/>
            </p:nvSpPr>
            <p:spPr bwMode="auto">
              <a:xfrm>
                <a:off x="5895268" y="2051050"/>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7" name="Rectangle 135"/>
              <p:cNvSpPr>
                <a:spLocks noChangeArrowheads="1"/>
              </p:cNvSpPr>
              <p:nvPr/>
            </p:nvSpPr>
            <p:spPr bwMode="auto">
              <a:xfrm>
                <a:off x="5895973" y="2150533"/>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8" name="Rectangle 135"/>
              <p:cNvSpPr>
                <a:spLocks noChangeArrowheads="1"/>
              </p:cNvSpPr>
              <p:nvPr/>
            </p:nvSpPr>
            <p:spPr bwMode="auto">
              <a:xfrm>
                <a:off x="6012390"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29" name="Rectangle 135"/>
              <p:cNvSpPr>
                <a:spLocks noChangeArrowheads="1"/>
              </p:cNvSpPr>
              <p:nvPr/>
            </p:nvSpPr>
            <p:spPr bwMode="auto">
              <a:xfrm>
                <a:off x="6013095"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0" name="Rectangle 135"/>
              <p:cNvSpPr>
                <a:spLocks noChangeArrowheads="1"/>
              </p:cNvSpPr>
              <p:nvPr/>
            </p:nvSpPr>
            <p:spPr bwMode="auto">
              <a:xfrm>
                <a:off x="6128807" y="2051756"/>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1" name="Rectangle 135"/>
              <p:cNvSpPr>
                <a:spLocks noChangeArrowheads="1"/>
              </p:cNvSpPr>
              <p:nvPr/>
            </p:nvSpPr>
            <p:spPr bwMode="auto">
              <a:xfrm>
                <a:off x="6129512" y="2151239"/>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2" name="Rectangle 135"/>
              <p:cNvSpPr>
                <a:spLocks noChangeArrowheads="1"/>
              </p:cNvSpPr>
              <p:nvPr/>
            </p:nvSpPr>
            <p:spPr bwMode="auto">
              <a:xfrm>
                <a:off x="6245929" y="2052462"/>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sp>
            <p:nvSpPr>
              <p:cNvPr id="33" name="Rectangle 135"/>
              <p:cNvSpPr>
                <a:spLocks noChangeArrowheads="1"/>
              </p:cNvSpPr>
              <p:nvPr/>
            </p:nvSpPr>
            <p:spPr bwMode="auto">
              <a:xfrm>
                <a:off x="6246634" y="2151945"/>
                <a:ext cx="88900" cy="88900"/>
              </a:xfrm>
              <a:prstGeom prst="rect">
                <a:avLst/>
              </a:prstGeom>
              <a:grpFill/>
              <a:ln w="19050" cmpd="sng">
                <a:solidFill>
                  <a:srgbClr val="FFFFFF"/>
                </a:solidFill>
                <a:miter lim="800000"/>
                <a:headEnd/>
                <a:tailEnd/>
              </a:ln>
              <a:effectLst/>
              <a:extLst/>
            </p:spPr>
            <p:txBody>
              <a:bodyPr wrap="none" anchor="ctr"/>
              <a:lstStyle/>
              <a:p>
                <a:pPr>
                  <a:defRPr/>
                </a:pPr>
                <a:endParaRPr lang="en-US" sz="1000" dirty="0">
                  <a:latin typeface="Roboto Light"/>
                  <a:cs typeface="Roboto Light"/>
                </a:endParaRPr>
              </a:p>
            </p:txBody>
          </p:sp>
        </p:grpSp>
      </p:grpSp>
      <p:sp>
        <p:nvSpPr>
          <p:cNvPr id="51" name="TextBox 50"/>
          <p:cNvSpPr txBox="1"/>
          <p:nvPr/>
        </p:nvSpPr>
        <p:spPr>
          <a:xfrm>
            <a:off x="3611435" y="977995"/>
            <a:ext cx="1285577" cy="307777"/>
          </a:xfrm>
          <a:prstGeom prst="rect">
            <a:avLst/>
          </a:prstGeom>
          <a:noFill/>
          <a:ln>
            <a:noFill/>
          </a:ln>
        </p:spPr>
        <p:txBody>
          <a:bodyPr wrap="square" lIns="0" tIns="0" rIns="0" bIns="0" rtlCol="0">
            <a:spAutoFit/>
          </a:bodyPr>
          <a:lstStyle/>
          <a:p>
            <a:pPr algn="ctr">
              <a:lnSpc>
                <a:spcPts val="1200"/>
              </a:lnSpc>
            </a:pPr>
            <a:r>
              <a:rPr lang="en-US" sz="1000" dirty="0" smtClean="0">
                <a:solidFill>
                  <a:schemeClr val="tx2"/>
                </a:solidFill>
                <a:latin typeface="Roboto Light"/>
                <a:ea typeface="Open Sans Light" pitchFamily="34" charset="0"/>
                <a:cs typeface="Roboto Light"/>
              </a:rPr>
              <a:t>VirtualCenter</a:t>
            </a:r>
          </a:p>
          <a:p>
            <a:pPr algn="ctr">
              <a:lnSpc>
                <a:spcPts val="1200"/>
              </a:lnSpc>
            </a:pPr>
            <a:r>
              <a:rPr lang="en-US" sz="1000" dirty="0" smtClean="0">
                <a:solidFill>
                  <a:schemeClr val="tx2"/>
                </a:solidFill>
                <a:latin typeface="Roboto Light"/>
                <a:ea typeface="Open Sans Light" pitchFamily="34" charset="0"/>
                <a:cs typeface="Roboto Light"/>
              </a:rPr>
              <a:t>Server</a:t>
            </a:r>
            <a:endParaRPr lang="en-US" sz="1000" dirty="0">
              <a:solidFill>
                <a:schemeClr val="tx2"/>
              </a:solidFill>
              <a:latin typeface="Roboto Light"/>
              <a:ea typeface="Open Sans Light" pitchFamily="34" charset="0"/>
              <a:cs typeface="Roboto Light"/>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443" y="1269622"/>
            <a:ext cx="540000" cy="540000"/>
          </a:xfrm>
          <a:prstGeom prst="rect">
            <a:avLst/>
          </a:prstGeom>
          <a:noFill/>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621" y="1034765"/>
            <a:ext cx="528515" cy="528515"/>
          </a:xfrm>
          <a:prstGeom prst="rect">
            <a:avLst/>
          </a:prstGeom>
          <a:noFill/>
        </p:spPr>
      </p:pic>
      <p:sp>
        <p:nvSpPr>
          <p:cNvPr id="60" name="TextBox 59"/>
          <p:cNvSpPr txBox="1"/>
          <p:nvPr/>
        </p:nvSpPr>
        <p:spPr>
          <a:xfrm>
            <a:off x="5624007" y="2097960"/>
            <a:ext cx="1961433" cy="402675"/>
          </a:xfrm>
          <a:prstGeom prst="rect">
            <a:avLst/>
          </a:prstGeom>
          <a:noFill/>
          <a:ln>
            <a:noFill/>
          </a:ln>
        </p:spPr>
        <p:txBody>
          <a:bodyPr wrap="square" lIns="0" rIns="0" rtlCol="0">
            <a:spAutoFit/>
          </a:bodyPr>
          <a:lstStyle/>
          <a:p>
            <a:pPr algn="ctr">
              <a:lnSpc>
                <a:spcPts val="1200"/>
              </a:lnSpc>
            </a:pPr>
            <a:r>
              <a:rPr lang="en-US" sz="1000" dirty="0" smtClean="0">
                <a:solidFill>
                  <a:schemeClr val="accent3"/>
                </a:solidFill>
                <a:latin typeface="Roboto Light"/>
                <a:ea typeface="Open Sans Light" pitchFamily="34" charset="0"/>
                <a:cs typeface="Roboto Light"/>
              </a:rPr>
              <a:t>Centralized Storage</a:t>
            </a:r>
          </a:p>
          <a:p>
            <a:pPr algn="ctr">
              <a:lnSpc>
                <a:spcPts val="1200"/>
              </a:lnSpc>
            </a:pPr>
            <a:r>
              <a:rPr lang="en-US" sz="1000" dirty="0" smtClean="0">
                <a:solidFill>
                  <a:schemeClr val="accent3"/>
                </a:solidFill>
                <a:latin typeface="Roboto Light"/>
                <a:ea typeface="Open Sans Light" pitchFamily="34" charset="0"/>
                <a:cs typeface="Roboto Light"/>
              </a:rPr>
              <a:t>XCubeSAN System</a:t>
            </a:r>
            <a:endParaRPr lang="en-US" sz="1000" dirty="0">
              <a:solidFill>
                <a:schemeClr val="accent3"/>
              </a:solidFill>
              <a:latin typeface="Roboto Light"/>
              <a:ea typeface="Open Sans Light" pitchFamily="34" charset="0"/>
              <a:cs typeface="Roboto Light"/>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8119" y="1035610"/>
            <a:ext cx="528515" cy="528515"/>
          </a:xfrm>
          <a:prstGeom prst="rect">
            <a:avLst/>
          </a:prstGeom>
          <a:noFill/>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909" y="1035610"/>
            <a:ext cx="528515" cy="528515"/>
          </a:xfrm>
          <a:prstGeom prst="rect">
            <a:avLst/>
          </a:prstGeom>
          <a:noFill/>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645" y="1035610"/>
            <a:ext cx="528515" cy="528515"/>
          </a:xfrm>
          <a:prstGeom prst="rect">
            <a:avLst/>
          </a:prstGeom>
          <a:noFill/>
        </p:spPr>
      </p:pic>
      <p:sp>
        <p:nvSpPr>
          <p:cNvPr id="64" name="TextBox 63"/>
          <p:cNvSpPr txBox="1"/>
          <p:nvPr/>
        </p:nvSpPr>
        <p:spPr>
          <a:xfrm>
            <a:off x="7620409" y="1019192"/>
            <a:ext cx="672687" cy="769441"/>
          </a:xfrm>
          <a:prstGeom prst="rect">
            <a:avLst/>
          </a:prstGeom>
          <a:noFill/>
          <a:ln>
            <a:noFill/>
          </a:ln>
        </p:spPr>
        <p:txBody>
          <a:bodyPr wrap="square" lIns="0" tIns="0" rIns="0" bIns="0" rtlCol="0">
            <a:spAutoFit/>
          </a:bodyPr>
          <a:lstStyle/>
          <a:p>
            <a:pPr>
              <a:lnSpc>
                <a:spcPts val="1200"/>
              </a:lnSpc>
            </a:pPr>
            <a:r>
              <a:rPr lang="en-US" sz="1000" dirty="0" smtClean="0">
                <a:solidFill>
                  <a:schemeClr val="tx2"/>
                </a:solidFill>
                <a:latin typeface="Roboto Light"/>
                <a:ea typeface="Open Sans Light" pitchFamily="34" charset="0"/>
                <a:cs typeface="Roboto Light"/>
              </a:rPr>
              <a:t>*.vmx </a:t>
            </a:r>
          </a:p>
          <a:p>
            <a:pPr>
              <a:lnSpc>
                <a:spcPts val="1200"/>
              </a:lnSpc>
            </a:pPr>
            <a:r>
              <a:rPr lang="en-US" sz="1000" dirty="0" smtClean="0">
                <a:solidFill>
                  <a:schemeClr val="tx2"/>
                </a:solidFill>
                <a:latin typeface="Roboto Light"/>
                <a:ea typeface="Open Sans Light" pitchFamily="34" charset="0"/>
                <a:cs typeface="Roboto Light"/>
              </a:rPr>
              <a:t>*.vmdk </a:t>
            </a:r>
          </a:p>
          <a:p>
            <a:pPr>
              <a:lnSpc>
                <a:spcPts val="1200"/>
              </a:lnSpc>
            </a:pPr>
            <a:r>
              <a:rPr lang="en-US" sz="1000" dirty="0" smtClean="0">
                <a:solidFill>
                  <a:schemeClr val="tx2"/>
                </a:solidFill>
                <a:latin typeface="Roboto Light"/>
                <a:ea typeface="Open Sans Light" pitchFamily="34" charset="0"/>
                <a:cs typeface="Roboto Light"/>
              </a:rPr>
              <a:t>*.nvram </a:t>
            </a:r>
          </a:p>
          <a:p>
            <a:pPr>
              <a:lnSpc>
                <a:spcPts val="1200"/>
              </a:lnSpc>
            </a:pPr>
            <a:r>
              <a:rPr lang="en-US" sz="1000" dirty="0" smtClean="0">
                <a:solidFill>
                  <a:schemeClr val="tx2"/>
                </a:solidFill>
                <a:latin typeface="Roboto Light"/>
                <a:ea typeface="Open Sans Light" pitchFamily="34" charset="0"/>
                <a:cs typeface="Roboto Light"/>
              </a:rPr>
              <a:t>*.vswap</a:t>
            </a:r>
          </a:p>
          <a:p>
            <a:pPr>
              <a:lnSpc>
                <a:spcPts val="1200"/>
              </a:lnSpc>
            </a:pPr>
            <a:r>
              <a:rPr lang="en-US" sz="1000" dirty="0" smtClean="0">
                <a:solidFill>
                  <a:schemeClr val="tx2"/>
                </a:solidFill>
                <a:latin typeface="Roboto Light"/>
                <a:ea typeface="Open Sans Light" pitchFamily="34" charset="0"/>
                <a:cs typeface="Roboto Light"/>
              </a:rPr>
              <a:t>……</a:t>
            </a:r>
            <a:endParaRPr lang="en-US" sz="1000" dirty="0">
              <a:solidFill>
                <a:schemeClr val="tx2"/>
              </a:solidFill>
              <a:latin typeface="Roboto Light"/>
              <a:ea typeface="Open Sans Light" pitchFamily="34" charset="0"/>
              <a:cs typeface="Roboto Light"/>
            </a:endParaRPr>
          </a:p>
        </p:txBody>
      </p:sp>
      <p:sp>
        <p:nvSpPr>
          <p:cNvPr id="65" name="TextBox 64"/>
          <p:cNvSpPr txBox="1"/>
          <p:nvPr/>
        </p:nvSpPr>
        <p:spPr>
          <a:xfrm>
            <a:off x="3324691" y="2989479"/>
            <a:ext cx="1817732" cy="400110"/>
          </a:xfrm>
          <a:prstGeom prst="rect">
            <a:avLst/>
          </a:prstGeom>
          <a:noFill/>
          <a:ln>
            <a:noFill/>
          </a:ln>
        </p:spPr>
        <p:txBody>
          <a:bodyPr wrap="square" rtlCol="0">
            <a:spAutoFit/>
          </a:bodyPr>
          <a:lstStyle/>
          <a:p>
            <a:pPr algn="ctr">
              <a:lnSpc>
                <a:spcPts val="1200"/>
              </a:lnSpc>
            </a:pPr>
            <a:r>
              <a:rPr lang="en-US" sz="1000" dirty="0" smtClean="0">
                <a:solidFill>
                  <a:schemeClr val="tx2"/>
                </a:solidFill>
                <a:latin typeface="Roboto Light"/>
                <a:ea typeface="Open Sans Light" pitchFamily="34" charset="0"/>
                <a:cs typeface="Roboto Light"/>
              </a:rPr>
              <a:t>Network Switch</a:t>
            </a:r>
          </a:p>
          <a:p>
            <a:pPr algn="ctr">
              <a:lnSpc>
                <a:spcPts val="1200"/>
              </a:lnSpc>
            </a:pPr>
            <a:r>
              <a:rPr lang="en-US" sz="800" dirty="0">
                <a:solidFill>
                  <a:schemeClr val="tx2"/>
                </a:solidFill>
                <a:latin typeface="Roboto Light"/>
                <a:ea typeface="Open Sans Light" pitchFamily="34" charset="0"/>
                <a:cs typeface="Roboto Light"/>
              </a:rPr>
              <a:t>10Gb/</a:t>
            </a:r>
            <a:r>
              <a:rPr lang="en-US" sz="800" dirty="0" smtClean="0">
                <a:solidFill>
                  <a:schemeClr val="tx2"/>
                </a:solidFill>
                <a:latin typeface="Roboto Light"/>
                <a:ea typeface="Open Sans Light" pitchFamily="34" charset="0"/>
                <a:cs typeface="Roboto Light"/>
              </a:rPr>
              <a:t>1GbE or 16Gb/8Gb FC</a:t>
            </a: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569" y="1597223"/>
            <a:ext cx="540000" cy="540000"/>
          </a:xfrm>
          <a:prstGeom prst="rect">
            <a:avLst/>
          </a:prstGeom>
          <a:noFill/>
        </p:spPr>
      </p:pic>
      <p:sp>
        <p:nvSpPr>
          <p:cNvPr id="67" name="Rounded Rectangle 66"/>
          <p:cNvSpPr>
            <a:spLocks noChangeAspect="1"/>
          </p:cNvSpPr>
          <p:nvPr/>
        </p:nvSpPr>
        <p:spPr>
          <a:xfrm>
            <a:off x="1094682" y="1052941"/>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VM1</a:t>
            </a:r>
            <a:endParaRPr lang="en-US" sz="1000" dirty="0">
              <a:solidFill>
                <a:schemeClr val="bg1"/>
              </a:solidFill>
              <a:latin typeface="Roboto Light"/>
              <a:cs typeface="Roboto Light"/>
            </a:endParaRPr>
          </a:p>
        </p:txBody>
      </p:sp>
      <p:sp>
        <p:nvSpPr>
          <p:cNvPr id="71" name="Rounded Rectangle 70"/>
          <p:cNvSpPr>
            <a:spLocks noChangeAspect="1"/>
          </p:cNvSpPr>
          <p:nvPr/>
        </p:nvSpPr>
        <p:spPr>
          <a:xfrm>
            <a:off x="1634233" y="1051364"/>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VM2</a:t>
            </a:r>
            <a:endParaRPr lang="en-US" sz="1000" dirty="0">
              <a:solidFill>
                <a:schemeClr val="bg1"/>
              </a:solidFill>
              <a:latin typeface="Roboto Light"/>
              <a:cs typeface="Roboto Light"/>
            </a:endParaRPr>
          </a:p>
        </p:txBody>
      </p:sp>
      <p:sp>
        <p:nvSpPr>
          <p:cNvPr id="72" name="Rounded Rectangle 71"/>
          <p:cNvSpPr>
            <a:spLocks noChangeAspect="1"/>
          </p:cNvSpPr>
          <p:nvPr/>
        </p:nvSpPr>
        <p:spPr>
          <a:xfrm>
            <a:off x="2175362" y="1055035"/>
            <a:ext cx="432000" cy="423826"/>
          </a:xfrm>
          <a:prstGeom prst="round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accent1"/>
                </a:solidFill>
                <a:latin typeface="Roboto Light"/>
                <a:cs typeface="Roboto Light"/>
              </a:rPr>
              <a:t>VM3</a:t>
            </a:r>
            <a:endParaRPr lang="en-US" sz="1000" dirty="0">
              <a:solidFill>
                <a:schemeClr val="accent1"/>
              </a:solidFill>
              <a:latin typeface="Roboto Light"/>
              <a:cs typeface="Roboto Light"/>
            </a:endParaRPr>
          </a:p>
        </p:txBody>
      </p:sp>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83" y="3485785"/>
            <a:ext cx="540000" cy="540000"/>
          </a:xfrm>
          <a:prstGeom prst="rect">
            <a:avLst/>
          </a:prstGeom>
          <a:noFill/>
        </p:spPr>
      </p:pic>
      <p:sp>
        <p:nvSpPr>
          <p:cNvPr id="76" name="Rounded Rectangle 75"/>
          <p:cNvSpPr>
            <a:spLocks noChangeAspect="1"/>
          </p:cNvSpPr>
          <p:nvPr/>
        </p:nvSpPr>
        <p:spPr>
          <a:xfrm>
            <a:off x="1093096" y="2941503"/>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VM4</a:t>
            </a:r>
            <a:endParaRPr lang="en-US" sz="1000" dirty="0">
              <a:solidFill>
                <a:schemeClr val="bg1"/>
              </a:solidFill>
              <a:latin typeface="Roboto Light"/>
              <a:cs typeface="Roboto Light"/>
            </a:endParaRPr>
          </a:p>
        </p:txBody>
      </p:sp>
      <p:sp>
        <p:nvSpPr>
          <p:cNvPr id="77" name="Rounded Rectangle 76"/>
          <p:cNvSpPr>
            <a:spLocks noChangeAspect="1"/>
          </p:cNvSpPr>
          <p:nvPr/>
        </p:nvSpPr>
        <p:spPr>
          <a:xfrm>
            <a:off x="1632648" y="2939926"/>
            <a:ext cx="432000" cy="423826"/>
          </a:xfrm>
          <a:prstGeom prst="roundRect">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dirty="0" smtClean="0">
                <a:solidFill>
                  <a:schemeClr val="bg1"/>
                </a:solidFill>
                <a:latin typeface="Roboto Light"/>
                <a:cs typeface="Roboto Light"/>
              </a:rPr>
              <a:t>VM5</a:t>
            </a:r>
            <a:endParaRPr lang="en-US" sz="1000" dirty="0">
              <a:solidFill>
                <a:schemeClr val="bg1"/>
              </a:solidFill>
              <a:latin typeface="Roboto Light"/>
              <a:cs typeface="Roboto Light"/>
            </a:endParaRPr>
          </a:p>
        </p:txBody>
      </p:sp>
      <p:sp>
        <p:nvSpPr>
          <p:cNvPr id="78" name="Rounded Rectangle 77"/>
          <p:cNvSpPr>
            <a:spLocks noChangeAspect="1"/>
          </p:cNvSpPr>
          <p:nvPr/>
        </p:nvSpPr>
        <p:spPr>
          <a:xfrm>
            <a:off x="2167521" y="2943598"/>
            <a:ext cx="432000" cy="423826"/>
          </a:xfrm>
          <a:prstGeom prst="roundRect">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dirty="0" smtClean="0">
                <a:solidFill>
                  <a:schemeClr val="accent1"/>
                </a:solidFill>
                <a:latin typeface="Roboto Light"/>
                <a:cs typeface="Roboto Light"/>
              </a:rPr>
              <a:t>VM3’</a:t>
            </a:r>
            <a:endParaRPr lang="en-US" sz="1000" dirty="0">
              <a:solidFill>
                <a:schemeClr val="accent1"/>
              </a:solidFill>
              <a:latin typeface="Roboto Light"/>
              <a:cs typeface="Roboto Light"/>
            </a:endParaRPr>
          </a:p>
        </p:txBody>
      </p:sp>
      <p:cxnSp>
        <p:nvCxnSpPr>
          <p:cNvPr id="83" name="Curved Connector 82"/>
          <p:cNvCxnSpPr>
            <a:stCxn id="58" idx="2"/>
            <a:endCxn id="42" idx="0"/>
          </p:cNvCxnSpPr>
          <p:nvPr/>
        </p:nvCxnSpPr>
        <p:spPr>
          <a:xfrm rot="16200000" flipH="1">
            <a:off x="2314282" y="1679509"/>
            <a:ext cx="639380" cy="1554807"/>
          </a:xfrm>
          <a:prstGeom prst="curvedConnector3">
            <a:avLst>
              <a:gd name="adj1" fmla="val 50000"/>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5" name="Curved Connector 84"/>
          <p:cNvCxnSpPr>
            <a:stCxn id="75" idx="2"/>
            <a:endCxn id="43" idx="2"/>
          </p:cNvCxnSpPr>
          <p:nvPr/>
        </p:nvCxnSpPr>
        <p:spPr>
          <a:xfrm rot="5400000" flipH="1" flipV="1">
            <a:off x="2107945" y="2721613"/>
            <a:ext cx="1051210" cy="1557134"/>
          </a:xfrm>
          <a:prstGeom prst="curvedConnector3">
            <a:avLst>
              <a:gd name="adj1" fmla="val -865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Curved Connector 87"/>
          <p:cNvCxnSpPr>
            <a:stCxn id="54" idx="2"/>
            <a:endCxn id="34" idx="0"/>
          </p:cNvCxnSpPr>
          <p:nvPr/>
        </p:nvCxnSpPr>
        <p:spPr>
          <a:xfrm rot="5400000">
            <a:off x="3612349" y="2143250"/>
            <a:ext cx="967723" cy="300467"/>
          </a:xfrm>
          <a:prstGeom prst="curvedConnector3">
            <a:avLst>
              <a:gd name="adj1" fmla="val 50000"/>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32" idx="0"/>
            <a:endCxn id="244" idx="1"/>
          </p:cNvCxnSpPr>
          <p:nvPr/>
        </p:nvCxnSpPr>
        <p:spPr>
          <a:xfrm rot="5400000" flipH="1" flipV="1">
            <a:off x="4777318" y="1940444"/>
            <a:ext cx="905706" cy="771064"/>
          </a:xfrm>
          <a:prstGeom prst="curvedConnector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72" idx="2"/>
            <a:endCxn id="78" idx="0"/>
          </p:cNvCxnSpPr>
          <p:nvPr/>
        </p:nvCxnSpPr>
        <p:spPr>
          <a:xfrm flipH="1">
            <a:off x="2383521" y="1478861"/>
            <a:ext cx="7841" cy="1464737"/>
          </a:xfrm>
          <a:prstGeom prst="straightConnector1">
            <a:avLst/>
          </a:prstGeom>
          <a:noFill/>
          <a:ln w="28575" cmpd="sng">
            <a:solidFill>
              <a:schemeClr val="accent1">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75" name="Group 174"/>
          <p:cNvGrpSpPr/>
          <p:nvPr/>
        </p:nvGrpSpPr>
        <p:grpSpPr>
          <a:xfrm>
            <a:off x="5615703" y="1619331"/>
            <a:ext cx="1955549" cy="507584"/>
            <a:chOff x="4144594" y="341869"/>
            <a:chExt cx="2361095" cy="612847"/>
          </a:xfrm>
          <a:noFill/>
        </p:grpSpPr>
        <p:sp>
          <p:nvSpPr>
            <p:cNvPr id="244" name="Rounded Rectangle 243"/>
            <p:cNvSpPr/>
            <p:nvPr/>
          </p:nvSpPr>
          <p:spPr>
            <a:xfrm>
              <a:off x="4144594" y="341869"/>
              <a:ext cx="2361095" cy="612847"/>
            </a:xfrm>
            <a:prstGeom prst="roundRect">
              <a:avLst>
                <a:gd name="adj" fmla="val 5174"/>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245" name="Rounded Rectangle 244"/>
            <p:cNvSpPr/>
            <p:nvPr/>
          </p:nvSpPr>
          <p:spPr>
            <a:xfrm>
              <a:off x="4193092" y="38107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6" name="Rounded Rectangle 245"/>
            <p:cNvSpPr/>
            <p:nvPr/>
          </p:nvSpPr>
          <p:spPr>
            <a:xfrm>
              <a:off x="4190703" y="52274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7" name="Rounded Rectangle 246"/>
            <p:cNvSpPr/>
            <p:nvPr/>
          </p:nvSpPr>
          <p:spPr>
            <a:xfrm>
              <a:off x="4189900" y="66150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8" name="Rounded Rectangle 247"/>
            <p:cNvSpPr/>
            <p:nvPr/>
          </p:nvSpPr>
          <p:spPr>
            <a:xfrm>
              <a:off x="4189310" y="80148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49" name="Rounded Rectangle 248"/>
            <p:cNvSpPr/>
            <p:nvPr/>
          </p:nvSpPr>
          <p:spPr>
            <a:xfrm>
              <a:off x="4770816" y="38082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0" name="Rounded Rectangle 249"/>
            <p:cNvSpPr/>
            <p:nvPr/>
          </p:nvSpPr>
          <p:spPr>
            <a:xfrm>
              <a:off x="4768427" y="522491"/>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1" name="Rounded Rectangle 250"/>
            <p:cNvSpPr/>
            <p:nvPr/>
          </p:nvSpPr>
          <p:spPr>
            <a:xfrm>
              <a:off x="4767624" y="66124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2" name="Rounded Rectangle 251"/>
            <p:cNvSpPr/>
            <p:nvPr/>
          </p:nvSpPr>
          <p:spPr>
            <a:xfrm>
              <a:off x="4767034" y="801224"/>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3" name="Rounded Rectangle 252"/>
            <p:cNvSpPr/>
            <p:nvPr/>
          </p:nvSpPr>
          <p:spPr>
            <a:xfrm>
              <a:off x="5348540" y="380566"/>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4" name="Rounded Rectangle 253"/>
            <p:cNvSpPr/>
            <p:nvPr/>
          </p:nvSpPr>
          <p:spPr>
            <a:xfrm>
              <a:off x="5346151" y="52223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5" name="Rounded Rectangle 254"/>
            <p:cNvSpPr/>
            <p:nvPr/>
          </p:nvSpPr>
          <p:spPr>
            <a:xfrm>
              <a:off x="5345348" y="660993"/>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6" name="Rounded Rectangle 255"/>
            <p:cNvSpPr/>
            <p:nvPr/>
          </p:nvSpPr>
          <p:spPr>
            <a:xfrm>
              <a:off x="5344758" y="80096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7" name="Rounded Rectangle 256"/>
            <p:cNvSpPr/>
            <p:nvPr/>
          </p:nvSpPr>
          <p:spPr>
            <a:xfrm>
              <a:off x="5924264" y="37903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8" name="Rounded Rectangle 257"/>
            <p:cNvSpPr/>
            <p:nvPr/>
          </p:nvSpPr>
          <p:spPr>
            <a:xfrm>
              <a:off x="5921875" y="52069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59" name="Rounded Rectangle 258"/>
            <p:cNvSpPr/>
            <p:nvPr/>
          </p:nvSpPr>
          <p:spPr>
            <a:xfrm>
              <a:off x="5921072" y="65945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260" name="Rounded Rectangle 259"/>
            <p:cNvSpPr/>
            <p:nvPr/>
          </p:nvSpPr>
          <p:spPr>
            <a:xfrm>
              <a:off x="5920482" y="79943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grpSp>
        <p:nvGrpSpPr>
          <p:cNvPr id="79" name="Group 78"/>
          <p:cNvGrpSpPr/>
          <p:nvPr/>
        </p:nvGrpSpPr>
        <p:grpSpPr>
          <a:xfrm>
            <a:off x="4912354" y="3824399"/>
            <a:ext cx="3507433" cy="462857"/>
            <a:chOff x="1923824" y="1590055"/>
            <a:chExt cx="3507433" cy="462857"/>
          </a:xfrm>
        </p:grpSpPr>
        <p:pic>
          <p:nvPicPr>
            <p:cNvPr id="80" name="Picture 79"/>
            <p:cNvPicPr>
              <a:picLocks noChangeAspect="1"/>
            </p:cNvPicPr>
            <p:nvPr/>
          </p:nvPicPr>
          <p:blipFill>
            <a:blip r:embed="rId5"/>
            <a:stretch>
              <a:fillRect/>
            </a:stretch>
          </p:blipFill>
          <p:spPr>
            <a:xfrm>
              <a:off x="1923824" y="1737684"/>
              <a:ext cx="1080000" cy="176040"/>
            </a:xfrm>
            <a:prstGeom prst="rect">
              <a:avLst/>
            </a:prstGeom>
          </p:spPr>
        </p:pic>
        <p:pic>
          <p:nvPicPr>
            <p:cNvPr id="81" name="Picture 80"/>
            <p:cNvPicPr>
              <a:picLocks noChangeAspect="1"/>
            </p:cNvPicPr>
            <p:nvPr/>
          </p:nvPicPr>
          <p:blipFill>
            <a:blip r:embed="rId6"/>
            <a:stretch>
              <a:fillRect/>
            </a:stretch>
          </p:blipFill>
          <p:spPr>
            <a:xfrm>
              <a:off x="4351257" y="1590055"/>
              <a:ext cx="1080000" cy="462857"/>
            </a:xfrm>
            <a:prstGeom prst="rect">
              <a:avLst/>
            </a:prstGeom>
          </p:spPr>
        </p:pic>
        <p:pic>
          <p:nvPicPr>
            <p:cNvPr id="82" name="Picture 81"/>
            <p:cNvPicPr>
              <a:picLocks noChangeAspect="1"/>
            </p:cNvPicPr>
            <p:nvPr/>
          </p:nvPicPr>
          <p:blipFill>
            <a:blip r:embed="rId7"/>
            <a:stretch>
              <a:fillRect/>
            </a:stretch>
          </p:blipFill>
          <p:spPr>
            <a:xfrm>
              <a:off x="3139270" y="1615417"/>
              <a:ext cx="1080000" cy="407160"/>
            </a:xfrm>
            <a:prstGeom prst="rect">
              <a:avLst/>
            </a:prstGeom>
          </p:spPr>
        </p:pic>
      </p:grpSp>
      <p:grpSp>
        <p:nvGrpSpPr>
          <p:cNvPr id="84" name="Group 83"/>
          <p:cNvGrpSpPr>
            <a:grpSpLocks noChangeAspect="1"/>
          </p:cNvGrpSpPr>
          <p:nvPr/>
        </p:nvGrpSpPr>
        <p:grpSpPr>
          <a:xfrm>
            <a:off x="5610921" y="3117138"/>
            <a:ext cx="1980000" cy="513931"/>
            <a:chOff x="4144594" y="341869"/>
            <a:chExt cx="2361095" cy="612847"/>
          </a:xfrm>
          <a:noFill/>
        </p:grpSpPr>
        <p:sp>
          <p:nvSpPr>
            <p:cNvPr id="86" name="Rounded Rectangle 85"/>
            <p:cNvSpPr/>
            <p:nvPr/>
          </p:nvSpPr>
          <p:spPr>
            <a:xfrm>
              <a:off x="4144594" y="341869"/>
              <a:ext cx="2361095" cy="612847"/>
            </a:xfrm>
            <a:prstGeom prst="roundRect">
              <a:avLst>
                <a:gd name="adj" fmla="val 5174"/>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chemeClr val="tx1"/>
                </a:solidFill>
                <a:latin typeface="Roboto Light"/>
                <a:cs typeface="Roboto Light"/>
              </a:endParaRPr>
            </a:p>
          </p:txBody>
        </p:sp>
        <p:sp>
          <p:nvSpPr>
            <p:cNvPr id="87" name="Rounded Rectangle 86"/>
            <p:cNvSpPr/>
            <p:nvPr/>
          </p:nvSpPr>
          <p:spPr>
            <a:xfrm>
              <a:off x="4193092" y="38107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89" name="Rounded Rectangle 88"/>
            <p:cNvSpPr/>
            <p:nvPr/>
          </p:nvSpPr>
          <p:spPr>
            <a:xfrm>
              <a:off x="4190703" y="52274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0" name="Rounded Rectangle 89"/>
            <p:cNvSpPr/>
            <p:nvPr/>
          </p:nvSpPr>
          <p:spPr>
            <a:xfrm>
              <a:off x="4189900" y="66150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2" name="Rounded Rectangle 91"/>
            <p:cNvSpPr/>
            <p:nvPr/>
          </p:nvSpPr>
          <p:spPr>
            <a:xfrm>
              <a:off x="4189310" y="80148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3" name="Rounded Rectangle 92"/>
            <p:cNvSpPr/>
            <p:nvPr/>
          </p:nvSpPr>
          <p:spPr>
            <a:xfrm>
              <a:off x="4770816" y="38082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4" name="Rounded Rectangle 93"/>
            <p:cNvSpPr/>
            <p:nvPr/>
          </p:nvSpPr>
          <p:spPr>
            <a:xfrm>
              <a:off x="4768427" y="522491"/>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5" name="Rounded Rectangle 94"/>
            <p:cNvSpPr/>
            <p:nvPr/>
          </p:nvSpPr>
          <p:spPr>
            <a:xfrm>
              <a:off x="4767624" y="66124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6" name="Rounded Rectangle 95"/>
            <p:cNvSpPr/>
            <p:nvPr/>
          </p:nvSpPr>
          <p:spPr>
            <a:xfrm>
              <a:off x="4767034" y="801224"/>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7" name="Rounded Rectangle 96"/>
            <p:cNvSpPr/>
            <p:nvPr/>
          </p:nvSpPr>
          <p:spPr>
            <a:xfrm>
              <a:off x="5348540" y="380566"/>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8" name="Rounded Rectangle 97"/>
            <p:cNvSpPr/>
            <p:nvPr/>
          </p:nvSpPr>
          <p:spPr>
            <a:xfrm>
              <a:off x="5346151" y="522235"/>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99" name="Rounded Rectangle 98"/>
            <p:cNvSpPr/>
            <p:nvPr/>
          </p:nvSpPr>
          <p:spPr>
            <a:xfrm>
              <a:off x="5345348" y="660993"/>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0" name="Rounded Rectangle 99"/>
            <p:cNvSpPr/>
            <p:nvPr/>
          </p:nvSpPr>
          <p:spPr>
            <a:xfrm>
              <a:off x="5344758" y="800968"/>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1" name="Rounded Rectangle 100"/>
            <p:cNvSpPr/>
            <p:nvPr/>
          </p:nvSpPr>
          <p:spPr>
            <a:xfrm>
              <a:off x="5924264" y="379030"/>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2" name="Rounded Rectangle 101"/>
            <p:cNvSpPr/>
            <p:nvPr/>
          </p:nvSpPr>
          <p:spPr>
            <a:xfrm>
              <a:off x="5921875" y="520699"/>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3" name="Rounded Rectangle 102"/>
            <p:cNvSpPr/>
            <p:nvPr/>
          </p:nvSpPr>
          <p:spPr>
            <a:xfrm>
              <a:off x="5921072" y="659457"/>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sp>
          <p:nvSpPr>
            <p:cNvPr id="105" name="Rounded Rectangle 104"/>
            <p:cNvSpPr/>
            <p:nvPr/>
          </p:nvSpPr>
          <p:spPr>
            <a:xfrm>
              <a:off x="5920482" y="799432"/>
              <a:ext cx="531131" cy="111298"/>
            </a:xfrm>
            <a:prstGeom prst="roundRect">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1000" dirty="0">
                <a:solidFill>
                  <a:schemeClr val="tx1"/>
                </a:solidFill>
                <a:latin typeface="Roboto Light"/>
                <a:cs typeface="Roboto Light"/>
              </a:endParaRPr>
            </a:p>
          </p:txBody>
        </p:sp>
      </p:grpSp>
      <p:cxnSp>
        <p:nvCxnSpPr>
          <p:cNvPr id="106" name="Straight Arrow Connector 105"/>
          <p:cNvCxnSpPr>
            <a:stCxn id="248" idx="2"/>
            <a:endCxn id="87" idx="0"/>
          </p:cNvCxnSpPr>
          <p:nvPr/>
        </p:nvCxnSpPr>
        <p:spPr>
          <a:xfrm>
            <a:off x="5872690" y="2092180"/>
            <a:ext cx="1603" cy="1057839"/>
          </a:xfrm>
          <a:prstGeom prst="straightConnector1">
            <a:avLst/>
          </a:prstGeom>
          <a:noFill/>
          <a:ln w="28575" cmpd="sng">
            <a:solidFill>
              <a:schemeClr val="accent3">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5315625" y="2407533"/>
            <a:ext cx="525785" cy="397545"/>
          </a:xfrm>
          <a:prstGeom prst="rect">
            <a:avLst/>
          </a:prstGeom>
          <a:noFill/>
          <a:ln>
            <a:noFill/>
          </a:ln>
        </p:spPr>
        <p:txBody>
          <a:bodyPr wrap="none" lIns="0" rIns="0" rtlCol="0">
            <a:spAutoFit/>
          </a:bodyPr>
          <a:lstStyle/>
          <a:p>
            <a:pPr algn="r">
              <a:lnSpc>
                <a:spcPts val="1200"/>
              </a:lnSpc>
            </a:pPr>
            <a:r>
              <a:rPr lang="en-US" sz="900" dirty="0" smtClean="0">
                <a:solidFill>
                  <a:schemeClr val="accent3">
                    <a:lumMod val="40000"/>
                    <a:lumOff val="60000"/>
                  </a:schemeClr>
                </a:solidFill>
                <a:latin typeface="Roboto Light"/>
                <a:ea typeface="Open Sans Light" pitchFamily="34" charset="0"/>
                <a:cs typeface="Roboto Light"/>
              </a:rPr>
              <a:t>Automatic </a:t>
            </a:r>
          </a:p>
          <a:p>
            <a:pPr algn="r">
              <a:lnSpc>
                <a:spcPts val="1200"/>
              </a:lnSpc>
            </a:pPr>
            <a:r>
              <a:rPr lang="en-US" sz="900" dirty="0" smtClean="0">
                <a:solidFill>
                  <a:schemeClr val="accent3">
                    <a:lumMod val="40000"/>
                    <a:lumOff val="60000"/>
                  </a:schemeClr>
                </a:solidFill>
                <a:latin typeface="Roboto Light"/>
                <a:ea typeface="Open Sans Light" pitchFamily="34" charset="0"/>
                <a:cs typeface="Roboto Light"/>
              </a:rPr>
              <a:t>Failover</a:t>
            </a:r>
            <a:endParaRPr lang="en-US" sz="900" dirty="0">
              <a:solidFill>
                <a:schemeClr val="accent3">
                  <a:lumMod val="40000"/>
                  <a:lumOff val="60000"/>
                </a:schemeClr>
              </a:solidFill>
              <a:latin typeface="Roboto Light"/>
              <a:ea typeface="Open Sans Light" pitchFamily="34" charset="0"/>
              <a:cs typeface="Roboto Light"/>
            </a:endParaRPr>
          </a:p>
        </p:txBody>
      </p:sp>
      <p:sp>
        <p:nvSpPr>
          <p:cNvPr id="108" name="TextBox 107"/>
          <p:cNvSpPr txBox="1"/>
          <p:nvPr/>
        </p:nvSpPr>
        <p:spPr>
          <a:xfrm>
            <a:off x="2425000" y="1899806"/>
            <a:ext cx="525785" cy="397545"/>
          </a:xfrm>
          <a:prstGeom prst="rect">
            <a:avLst/>
          </a:prstGeom>
          <a:noFill/>
          <a:ln>
            <a:noFill/>
          </a:ln>
        </p:spPr>
        <p:txBody>
          <a:bodyPr wrap="none" lIns="0" rIns="0" rtlCol="0">
            <a:spAutoFit/>
          </a:bodyPr>
          <a:lstStyle/>
          <a:p>
            <a:pPr>
              <a:lnSpc>
                <a:spcPts val="1200"/>
              </a:lnSpc>
            </a:pPr>
            <a:r>
              <a:rPr lang="en-US" sz="900" dirty="0" smtClean="0">
                <a:solidFill>
                  <a:schemeClr val="accent1">
                    <a:lumMod val="40000"/>
                    <a:lumOff val="60000"/>
                  </a:schemeClr>
                </a:solidFill>
                <a:latin typeface="Roboto Light"/>
                <a:ea typeface="Open Sans Light" pitchFamily="34" charset="0"/>
                <a:cs typeface="Roboto Light"/>
              </a:rPr>
              <a:t>Automatic </a:t>
            </a:r>
          </a:p>
          <a:p>
            <a:pPr>
              <a:lnSpc>
                <a:spcPts val="1200"/>
              </a:lnSpc>
            </a:pPr>
            <a:r>
              <a:rPr lang="en-US" sz="900" dirty="0" smtClean="0">
                <a:solidFill>
                  <a:schemeClr val="accent1">
                    <a:lumMod val="40000"/>
                    <a:lumOff val="60000"/>
                  </a:schemeClr>
                </a:solidFill>
                <a:latin typeface="Roboto Light"/>
                <a:ea typeface="Open Sans Light" pitchFamily="34" charset="0"/>
                <a:cs typeface="Roboto Light"/>
              </a:rPr>
              <a:t>Failover</a:t>
            </a:r>
            <a:endParaRPr lang="en-US" sz="900" dirty="0">
              <a:solidFill>
                <a:schemeClr val="accent1">
                  <a:lumMod val="40000"/>
                  <a:lumOff val="60000"/>
                </a:schemeClr>
              </a:solidFill>
              <a:latin typeface="Roboto Light"/>
              <a:ea typeface="Open Sans Light" pitchFamily="34" charset="0"/>
              <a:cs typeface="Roboto Light"/>
            </a:endParaRPr>
          </a:p>
        </p:txBody>
      </p:sp>
      <p:cxnSp>
        <p:nvCxnSpPr>
          <p:cNvPr id="109" name="Curved Connector 108"/>
          <p:cNvCxnSpPr>
            <a:stCxn id="33" idx="2"/>
            <a:endCxn id="86" idx="1"/>
          </p:cNvCxnSpPr>
          <p:nvPr/>
        </p:nvCxnSpPr>
        <p:spPr>
          <a:xfrm rot="16200000" flipH="1">
            <a:off x="5029499" y="2792681"/>
            <a:ext cx="397303" cy="765541"/>
          </a:xfrm>
          <a:prstGeom prst="curvedConnector2">
            <a:avLst/>
          </a:prstGeom>
          <a:noFill/>
          <a:ln w="19050" cmpd="sng">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5081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par>
                                <p:cTn id="31" presetID="53" presetClass="entr" presetSubtype="16"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par>
                                <p:cTn id="41" presetID="53" presetClass="entr" presetSubtype="16"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ppt_w</p:attrName>
                                        </p:attrNameLst>
                                      </p:cBhvr>
                                      <p:tavLst>
                                        <p:tav tm="0">
                                          <p:val>
                                            <p:fltVal val="0"/>
                                          </p:val>
                                        </p:tav>
                                        <p:tav tm="100000">
                                          <p:val>
                                            <p:strVal val="#ppt_w"/>
                                          </p:val>
                                        </p:tav>
                                      </p:tavLst>
                                    </p:anim>
                                    <p:anim calcmode="lin" valueType="num">
                                      <p:cBhvr>
                                        <p:cTn id="44" dur="500" fill="hold"/>
                                        <p:tgtEl>
                                          <p:spTgt spid="61"/>
                                        </p:tgtEl>
                                        <p:attrNameLst>
                                          <p:attrName>ppt_h</p:attrName>
                                        </p:attrNameLst>
                                      </p:cBhvr>
                                      <p:tavLst>
                                        <p:tav tm="0">
                                          <p:val>
                                            <p:fltVal val="0"/>
                                          </p:val>
                                        </p:tav>
                                        <p:tav tm="100000">
                                          <p:val>
                                            <p:strVal val="#ppt_h"/>
                                          </p:val>
                                        </p:tav>
                                      </p:tavLst>
                                    </p:anim>
                                    <p:animEffect transition="in" filter="fade">
                                      <p:cBhvr>
                                        <p:cTn id="45" dur="500"/>
                                        <p:tgtEl>
                                          <p:spTgt spid="61"/>
                                        </p:tgtEl>
                                      </p:cBhvr>
                                    </p:animEffect>
                                  </p:childTnLst>
                                </p:cTn>
                              </p:par>
                              <p:par>
                                <p:cTn id="46" presetID="53" presetClass="entr" presetSubtype="16"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p:cTn id="48" dur="500" fill="hold"/>
                                        <p:tgtEl>
                                          <p:spTgt spid="62"/>
                                        </p:tgtEl>
                                        <p:attrNameLst>
                                          <p:attrName>ppt_w</p:attrName>
                                        </p:attrNameLst>
                                      </p:cBhvr>
                                      <p:tavLst>
                                        <p:tav tm="0">
                                          <p:val>
                                            <p:fltVal val="0"/>
                                          </p:val>
                                        </p:tav>
                                        <p:tav tm="100000">
                                          <p:val>
                                            <p:strVal val="#ppt_w"/>
                                          </p:val>
                                        </p:tav>
                                      </p:tavLst>
                                    </p:anim>
                                    <p:anim calcmode="lin" valueType="num">
                                      <p:cBhvr>
                                        <p:cTn id="49" dur="500" fill="hold"/>
                                        <p:tgtEl>
                                          <p:spTgt spid="62"/>
                                        </p:tgtEl>
                                        <p:attrNameLst>
                                          <p:attrName>ppt_h</p:attrName>
                                        </p:attrNameLst>
                                      </p:cBhvr>
                                      <p:tavLst>
                                        <p:tav tm="0">
                                          <p:val>
                                            <p:fltVal val="0"/>
                                          </p:val>
                                        </p:tav>
                                        <p:tav tm="100000">
                                          <p:val>
                                            <p:strVal val="#ppt_h"/>
                                          </p:val>
                                        </p:tav>
                                      </p:tavLst>
                                    </p:anim>
                                    <p:animEffect transition="in" filter="fade">
                                      <p:cBhvr>
                                        <p:cTn id="50" dur="500"/>
                                        <p:tgtEl>
                                          <p:spTgt spid="62"/>
                                        </p:tgtEl>
                                      </p:cBhvr>
                                    </p:animEffect>
                                  </p:childTnLst>
                                </p:cTn>
                              </p:par>
                              <p:par>
                                <p:cTn id="51" presetID="53" presetClass="entr" presetSubtype="16"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p:cTn id="53" dur="500" fill="hold"/>
                                        <p:tgtEl>
                                          <p:spTgt spid="63"/>
                                        </p:tgtEl>
                                        <p:attrNameLst>
                                          <p:attrName>ppt_w</p:attrName>
                                        </p:attrNameLst>
                                      </p:cBhvr>
                                      <p:tavLst>
                                        <p:tav tm="0">
                                          <p:val>
                                            <p:fltVal val="0"/>
                                          </p:val>
                                        </p:tav>
                                        <p:tav tm="100000">
                                          <p:val>
                                            <p:strVal val="#ppt_w"/>
                                          </p:val>
                                        </p:tav>
                                      </p:tavLst>
                                    </p:anim>
                                    <p:anim calcmode="lin" valueType="num">
                                      <p:cBhvr>
                                        <p:cTn id="54" dur="500" fill="hold"/>
                                        <p:tgtEl>
                                          <p:spTgt spid="63"/>
                                        </p:tgtEl>
                                        <p:attrNameLst>
                                          <p:attrName>ppt_h</p:attrName>
                                        </p:attrNameLst>
                                      </p:cBhvr>
                                      <p:tavLst>
                                        <p:tav tm="0">
                                          <p:val>
                                            <p:fltVal val="0"/>
                                          </p:val>
                                        </p:tav>
                                        <p:tav tm="100000">
                                          <p:val>
                                            <p:strVal val="#ppt_h"/>
                                          </p:val>
                                        </p:tav>
                                      </p:tavLst>
                                    </p:anim>
                                    <p:animEffect transition="in" filter="fade">
                                      <p:cBhvr>
                                        <p:cTn id="55" dur="500"/>
                                        <p:tgtEl>
                                          <p:spTgt spid="6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 calcmode="lin" valueType="num">
                                      <p:cBhvr>
                                        <p:cTn id="58" dur="500" fill="hold"/>
                                        <p:tgtEl>
                                          <p:spTgt spid="64"/>
                                        </p:tgtEl>
                                        <p:attrNameLst>
                                          <p:attrName>ppt_w</p:attrName>
                                        </p:attrNameLst>
                                      </p:cBhvr>
                                      <p:tavLst>
                                        <p:tav tm="0">
                                          <p:val>
                                            <p:fltVal val="0"/>
                                          </p:val>
                                        </p:tav>
                                        <p:tav tm="100000">
                                          <p:val>
                                            <p:strVal val="#ppt_w"/>
                                          </p:val>
                                        </p:tav>
                                      </p:tavLst>
                                    </p:anim>
                                    <p:anim calcmode="lin" valueType="num">
                                      <p:cBhvr>
                                        <p:cTn id="59" dur="500" fill="hold"/>
                                        <p:tgtEl>
                                          <p:spTgt spid="64"/>
                                        </p:tgtEl>
                                        <p:attrNameLst>
                                          <p:attrName>ppt_h</p:attrName>
                                        </p:attrNameLst>
                                      </p:cBhvr>
                                      <p:tavLst>
                                        <p:tav tm="0">
                                          <p:val>
                                            <p:fltVal val="0"/>
                                          </p:val>
                                        </p:tav>
                                        <p:tav tm="100000">
                                          <p:val>
                                            <p:strVal val="#ppt_h"/>
                                          </p:val>
                                        </p:tav>
                                      </p:tavLst>
                                    </p:anim>
                                    <p:animEffect transition="in" filter="fade">
                                      <p:cBhvr>
                                        <p:cTn id="60" dur="500"/>
                                        <p:tgtEl>
                                          <p:spTgt spid="6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p:cTn id="63" dur="500" fill="hold"/>
                                        <p:tgtEl>
                                          <p:spTgt spid="65"/>
                                        </p:tgtEl>
                                        <p:attrNameLst>
                                          <p:attrName>ppt_w</p:attrName>
                                        </p:attrNameLst>
                                      </p:cBhvr>
                                      <p:tavLst>
                                        <p:tav tm="0">
                                          <p:val>
                                            <p:fltVal val="0"/>
                                          </p:val>
                                        </p:tav>
                                        <p:tav tm="100000">
                                          <p:val>
                                            <p:strVal val="#ppt_w"/>
                                          </p:val>
                                        </p:tav>
                                      </p:tavLst>
                                    </p:anim>
                                    <p:anim calcmode="lin" valueType="num">
                                      <p:cBhvr>
                                        <p:cTn id="64" dur="500" fill="hold"/>
                                        <p:tgtEl>
                                          <p:spTgt spid="65"/>
                                        </p:tgtEl>
                                        <p:attrNameLst>
                                          <p:attrName>ppt_h</p:attrName>
                                        </p:attrNameLst>
                                      </p:cBhvr>
                                      <p:tavLst>
                                        <p:tav tm="0">
                                          <p:val>
                                            <p:fltVal val="0"/>
                                          </p:val>
                                        </p:tav>
                                        <p:tav tm="100000">
                                          <p:val>
                                            <p:strVal val="#ppt_h"/>
                                          </p:val>
                                        </p:tav>
                                      </p:tavLst>
                                    </p:anim>
                                    <p:animEffect transition="in" filter="fade">
                                      <p:cBhvr>
                                        <p:cTn id="65" dur="500"/>
                                        <p:tgtEl>
                                          <p:spTgt spid="65"/>
                                        </p:tgtEl>
                                      </p:cBhvr>
                                    </p:animEffect>
                                  </p:childTnLst>
                                </p:cTn>
                              </p:par>
                              <p:par>
                                <p:cTn id="66" presetID="53" presetClass="entr" presetSubtype="16"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Effect transition="in" filter="fade">
                                      <p:cBhvr>
                                        <p:cTn id="70" dur="500"/>
                                        <p:tgtEl>
                                          <p:spTgt spid="5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p:cTn id="73" dur="500" fill="hold"/>
                                        <p:tgtEl>
                                          <p:spTgt spid="67"/>
                                        </p:tgtEl>
                                        <p:attrNameLst>
                                          <p:attrName>ppt_w</p:attrName>
                                        </p:attrNameLst>
                                      </p:cBhvr>
                                      <p:tavLst>
                                        <p:tav tm="0">
                                          <p:val>
                                            <p:fltVal val="0"/>
                                          </p:val>
                                        </p:tav>
                                        <p:tav tm="100000">
                                          <p:val>
                                            <p:strVal val="#ppt_w"/>
                                          </p:val>
                                        </p:tav>
                                      </p:tavLst>
                                    </p:anim>
                                    <p:anim calcmode="lin" valueType="num">
                                      <p:cBhvr>
                                        <p:cTn id="74" dur="500" fill="hold"/>
                                        <p:tgtEl>
                                          <p:spTgt spid="67"/>
                                        </p:tgtEl>
                                        <p:attrNameLst>
                                          <p:attrName>ppt_h</p:attrName>
                                        </p:attrNameLst>
                                      </p:cBhvr>
                                      <p:tavLst>
                                        <p:tav tm="0">
                                          <p:val>
                                            <p:fltVal val="0"/>
                                          </p:val>
                                        </p:tav>
                                        <p:tav tm="100000">
                                          <p:val>
                                            <p:strVal val="#ppt_h"/>
                                          </p:val>
                                        </p:tav>
                                      </p:tavLst>
                                    </p:anim>
                                    <p:animEffect transition="in" filter="fade">
                                      <p:cBhvr>
                                        <p:cTn id="75" dur="500"/>
                                        <p:tgtEl>
                                          <p:spTgt spid="67"/>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 calcmode="lin" valueType="num">
                                      <p:cBhvr>
                                        <p:cTn id="78" dur="500" fill="hold"/>
                                        <p:tgtEl>
                                          <p:spTgt spid="71"/>
                                        </p:tgtEl>
                                        <p:attrNameLst>
                                          <p:attrName>ppt_w</p:attrName>
                                        </p:attrNameLst>
                                      </p:cBhvr>
                                      <p:tavLst>
                                        <p:tav tm="0">
                                          <p:val>
                                            <p:fltVal val="0"/>
                                          </p:val>
                                        </p:tav>
                                        <p:tav tm="100000">
                                          <p:val>
                                            <p:strVal val="#ppt_w"/>
                                          </p:val>
                                        </p:tav>
                                      </p:tavLst>
                                    </p:anim>
                                    <p:anim calcmode="lin" valueType="num">
                                      <p:cBhvr>
                                        <p:cTn id="79" dur="500" fill="hold"/>
                                        <p:tgtEl>
                                          <p:spTgt spid="71"/>
                                        </p:tgtEl>
                                        <p:attrNameLst>
                                          <p:attrName>ppt_h</p:attrName>
                                        </p:attrNameLst>
                                      </p:cBhvr>
                                      <p:tavLst>
                                        <p:tav tm="0">
                                          <p:val>
                                            <p:fltVal val="0"/>
                                          </p:val>
                                        </p:tav>
                                        <p:tav tm="100000">
                                          <p:val>
                                            <p:strVal val="#ppt_h"/>
                                          </p:val>
                                        </p:tav>
                                      </p:tavLst>
                                    </p:anim>
                                    <p:animEffect transition="in" filter="fade">
                                      <p:cBhvr>
                                        <p:cTn id="80" dur="500"/>
                                        <p:tgtEl>
                                          <p:spTgt spid="71"/>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p:cTn id="83" dur="500" fill="hold"/>
                                        <p:tgtEl>
                                          <p:spTgt spid="72"/>
                                        </p:tgtEl>
                                        <p:attrNameLst>
                                          <p:attrName>ppt_w</p:attrName>
                                        </p:attrNameLst>
                                      </p:cBhvr>
                                      <p:tavLst>
                                        <p:tav tm="0">
                                          <p:val>
                                            <p:fltVal val="0"/>
                                          </p:val>
                                        </p:tav>
                                        <p:tav tm="100000">
                                          <p:val>
                                            <p:strVal val="#ppt_w"/>
                                          </p:val>
                                        </p:tav>
                                      </p:tavLst>
                                    </p:anim>
                                    <p:anim calcmode="lin" valueType="num">
                                      <p:cBhvr>
                                        <p:cTn id="84" dur="500" fill="hold"/>
                                        <p:tgtEl>
                                          <p:spTgt spid="72"/>
                                        </p:tgtEl>
                                        <p:attrNameLst>
                                          <p:attrName>ppt_h</p:attrName>
                                        </p:attrNameLst>
                                      </p:cBhvr>
                                      <p:tavLst>
                                        <p:tav tm="0">
                                          <p:val>
                                            <p:fltVal val="0"/>
                                          </p:val>
                                        </p:tav>
                                        <p:tav tm="100000">
                                          <p:val>
                                            <p:strVal val="#ppt_h"/>
                                          </p:val>
                                        </p:tav>
                                      </p:tavLst>
                                    </p:anim>
                                    <p:animEffect transition="in" filter="fade">
                                      <p:cBhvr>
                                        <p:cTn id="85" dur="500"/>
                                        <p:tgtEl>
                                          <p:spTgt spid="72"/>
                                        </p:tgtEl>
                                      </p:cBhvr>
                                    </p:animEffect>
                                  </p:childTnLst>
                                </p:cTn>
                              </p:par>
                              <p:par>
                                <p:cTn id="86" presetID="53" presetClass="entr" presetSubtype="16" fill="hold" nodeType="withEffect">
                                  <p:stCondLst>
                                    <p:cond delay="0"/>
                                  </p:stCondLst>
                                  <p:childTnLst>
                                    <p:set>
                                      <p:cBhvr>
                                        <p:cTn id="87" dur="1" fill="hold">
                                          <p:stCondLst>
                                            <p:cond delay="0"/>
                                          </p:stCondLst>
                                        </p:cTn>
                                        <p:tgtEl>
                                          <p:spTgt spid="75"/>
                                        </p:tgtEl>
                                        <p:attrNameLst>
                                          <p:attrName>style.visibility</p:attrName>
                                        </p:attrNameLst>
                                      </p:cBhvr>
                                      <p:to>
                                        <p:strVal val="visible"/>
                                      </p:to>
                                    </p:set>
                                    <p:anim calcmode="lin" valueType="num">
                                      <p:cBhvr>
                                        <p:cTn id="88" dur="500" fill="hold"/>
                                        <p:tgtEl>
                                          <p:spTgt spid="75"/>
                                        </p:tgtEl>
                                        <p:attrNameLst>
                                          <p:attrName>ppt_w</p:attrName>
                                        </p:attrNameLst>
                                      </p:cBhvr>
                                      <p:tavLst>
                                        <p:tav tm="0">
                                          <p:val>
                                            <p:fltVal val="0"/>
                                          </p:val>
                                        </p:tav>
                                        <p:tav tm="100000">
                                          <p:val>
                                            <p:strVal val="#ppt_w"/>
                                          </p:val>
                                        </p:tav>
                                      </p:tavLst>
                                    </p:anim>
                                    <p:anim calcmode="lin" valueType="num">
                                      <p:cBhvr>
                                        <p:cTn id="89" dur="500" fill="hold"/>
                                        <p:tgtEl>
                                          <p:spTgt spid="75"/>
                                        </p:tgtEl>
                                        <p:attrNameLst>
                                          <p:attrName>ppt_h</p:attrName>
                                        </p:attrNameLst>
                                      </p:cBhvr>
                                      <p:tavLst>
                                        <p:tav tm="0">
                                          <p:val>
                                            <p:fltVal val="0"/>
                                          </p:val>
                                        </p:tav>
                                        <p:tav tm="100000">
                                          <p:val>
                                            <p:strVal val="#ppt_h"/>
                                          </p:val>
                                        </p:tav>
                                      </p:tavLst>
                                    </p:anim>
                                    <p:animEffect transition="in" filter="fade">
                                      <p:cBhvr>
                                        <p:cTn id="90" dur="500"/>
                                        <p:tgtEl>
                                          <p:spTgt spid="75"/>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 calcmode="lin" valueType="num">
                                      <p:cBhvr>
                                        <p:cTn id="93" dur="500" fill="hold"/>
                                        <p:tgtEl>
                                          <p:spTgt spid="76"/>
                                        </p:tgtEl>
                                        <p:attrNameLst>
                                          <p:attrName>ppt_w</p:attrName>
                                        </p:attrNameLst>
                                      </p:cBhvr>
                                      <p:tavLst>
                                        <p:tav tm="0">
                                          <p:val>
                                            <p:fltVal val="0"/>
                                          </p:val>
                                        </p:tav>
                                        <p:tav tm="100000">
                                          <p:val>
                                            <p:strVal val="#ppt_w"/>
                                          </p:val>
                                        </p:tav>
                                      </p:tavLst>
                                    </p:anim>
                                    <p:anim calcmode="lin" valueType="num">
                                      <p:cBhvr>
                                        <p:cTn id="94" dur="500" fill="hold"/>
                                        <p:tgtEl>
                                          <p:spTgt spid="76"/>
                                        </p:tgtEl>
                                        <p:attrNameLst>
                                          <p:attrName>ppt_h</p:attrName>
                                        </p:attrNameLst>
                                      </p:cBhvr>
                                      <p:tavLst>
                                        <p:tav tm="0">
                                          <p:val>
                                            <p:fltVal val="0"/>
                                          </p:val>
                                        </p:tav>
                                        <p:tav tm="100000">
                                          <p:val>
                                            <p:strVal val="#ppt_h"/>
                                          </p:val>
                                        </p:tav>
                                      </p:tavLst>
                                    </p:anim>
                                    <p:animEffect transition="in" filter="fade">
                                      <p:cBhvr>
                                        <p:cTn id="95" dur="500"/>
                                        <p:tgtEl>
                                          <p:spTgt spid="76"/>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500" fill="hold"/>
                                        <p:tgtEl>
                                          <p:spTgt spid="77"/>
                                        </p:tgtEl>
                                        <p:attrNameLst>
                                          <p:attrName>ppt_w</p:attrName>
                                        </p:attrNameLst>
                                      </p:cBhvr>
                                      <p:tavLst>
                                        <p:tav tm="0">
                                          <p:val>
                                            <p:fltVal val="0"/>
                                          </p:val>
                                        </p:tav>
                                        <p:tav tm="100000">
                                          <p:val>
                                            <p:strVal val="#ppt_w"/>
                                          </p:val>
                                        </p:tav>
                                      </p:tavLst>
                                    </p:anim>
                                    <p:anim calcmode="lin" valueType="num">
                                      <p:cBhvr>
                                        <p:cTn id="99" dur="500" fill="hold"/>
                                        <p:tgtEl>
                                          <p:spTgt spid="77"/>
                                        </p:tgtEl>
                                        <p:attrNameLst>
                                          <p:attrName>ppt_h</p:attrName>
                                        </p:attrNameLst>
                                      </p:cBhvr>
                                      <p:tavLst>
                                        <p:tav tm="0">
                                          <p:val>
                                            <p:fltVal val="0"/>
                                          </p:val>
                                        </p:tav>
                                        <p:tav tm="100000">
                                          <p:val>
                                            <p:strVal val="#ppt_h"/>
                                          </p:val>
                                        </p:tav>
                                      </p:tavLst>
                                    </p:anim>
                                    <p:animEffect transition="in" filter="fade">
                                      <p:cBhvr>
                                        <p:cTn id="100" dur="500"/>
                                        <p:tgtEl>
                                          <p:spTgt spid="7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p:cTn id="103" dur="500" fill="hold"/>
                                        <p:tgtEl>
                                          <p:spTgt spid="78"/>
                                        </p:tgtEl>
                                        <p:attrNameLst>
                                          <p:attrName>ppt_w</p:attrName>
                                        </p:attrNameLst>
                                      </p:cBhvr>
                                      <p:tavLst>
                                        <p:tav tm="0">
                                          <p:val>
                                            <p:fltVal val="0"/>
                                          </p:val>
                                        </p:tav>
                                        <p:tav tm="100000">
                                          <p:val>
                                            <p:strVal val="#ppt_w"/>
                                          </p:val>
                                        </p:tav>
                                      </p:tavLst>
                                    </p:anim>
                                    <p:anim calcmode="lin" valueType="num">
                                      <p:cBhvr>
                                        <p:cTn id="104" dur="500" fill="hold"/>
                                        <p:tgtEl>
                                          <p:spTgt spid="78"/>
                                        </p:tgtEl>
                                        <p:attrNameLst>
                                          <p:attrName>ppt_h</p:attrName>
                                        </p:attrNameLst>
                                      </p:cBhvr>
                                      <p:tavLst>
                                        <p:tav tm="0">
                                          <p:val>
                                            <p:fltVal val="0"/>
                                          </p:val>
                                        </p:tav>
                                        <p:tav tm="100000">
                                          <p:val>
                                            <p:strVal val="#ppt_h"/>
                                          </p:val>
                                        </p:tav>
                                      </p:tavLst>
                                    </p:anim>
                                    <p:animEffect transition="in" filter="fade">
                                      <p:cBhvr>
                                        <p:cTn id="105" dur="500"/>
                                        <p:tgtEl>
                                          <p:spTgt spid="78"/>
                                        </p:tgtEl>
                                      </p:cBhvr>
                                    </p:animEffect>
                                  </p:childTnLst>
                                </p:cTn>
                              </p:par>
                              <p:par>
                                <p:cTn id="106" presetID="53" presetClass="entr" presetSubtype="16" fill="hold" nodeType="withEffect">
                                  <p:stCondLst>
                                    <p:cond delay="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53" presetClass="entr" presetSubtype="16" fill="hold" nodeType="withEffect">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cBhvr>
                                        <p:cTn id="113" dur="500" fill="hold"/>
                                        <p:tgtEl>
                                          <p:spTgt spid="85"/>
                                        </p:tgtEl>
                                        <p:attrNameLst>
                                          <p:attrName>ppt_w</p:attrName>
                                        </p:attrNameLst>
                                      </p:cBhvr>
                                      <p:tavLst>
                                        <p:tav tm="0">
                                          <p:val>
                                            <p:fltVal val="0"/>
                                          </p:val>
                                        </p:tav>
                                        <p:tav tm="100000">
                                          <p:val>
                                            <p:strVal val="#ppt_w"/>
                                          </p:val>
                                        </p:tav>
                                      </p:tavLst>
                                    </p:anim>
                                    <p:anim calcmode="lin" valueType="num">
                                      <p:cBhvr>
                                        <p:cTn id="114" dur="500" fill="hold"/>
                                        <p:tgtEl>
                                          <p:spTgt spid="85"/>
                                        </p:tgtEl>
                                        <p:attrNameLst>
                                          <p:attrName>ppt_h</p:attrName>
                                        </p:attrNameLst>
                                      </p:cBhvr>
                                      <p:tavLst>
                                        <p:tav tm="0">
                                          <p:val>
                                            <p:fltVal val="0"/>
                                          </p:val>
                                        </p:tav>
                                        <p:tav tm="100000">
                                          <p:val>
                                            <p:strVal val="#ppt_h"/>
                                          </p:val>
                                        </p:tav>
                                      </p:tavLst>
                                    </p:anim>
                                    <p:animEffect transition="in" filter="fade">
                                      <p:cBhvr>
                                        <p:cTn id="115" dur="500"/>
                                        <p:tgtEl>
                                          <p:spTgt spid="85"/>
                                        </p:tgtEl>
                                      </p:cBhvr>
                                    </p:animEffect>
                                  </p:childTnLst>
                                </p:cTn>
                              </p:par>
                              <p:par>
                                <p:cTn id="116" presetID="53" presetClass="entr" presetSubtype="16" fill="hold" nodeType="withEffect">
                                  <p:stCondLst>
                                    <p:cond delay="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00" fill="hold"/>
                                        <p:tgtEl>
                                          <p:spTgt spid="88"/>
                                        </p:tgtEl>
                                        <p:attrNameLst>
                                          <p:attrName>ppt_w</p:attrName>
                                        </p:attrNameLst>
                                      </p:cBhvr>
                                      <p:tavLst>
                                        <p:tav tm="0">
                                          <p:val>
                                            <p:fltVal val="0"/>
                                          </p:val>
                                        </p:tav>
                                        <p:tav tm="100000">
                                          <p:val>
                                            <p:strVal val="#ppt_w"/>
                                          </p:val>
                                        </p:tav>
                                      </p:tavLst>
                                    </p:anim>
                                    <p:anim calcmode="lin" valueType="num">
                                      <p:cBhvr>
                                        <p:cTn id="119" dur="500" fill="hold"/>
                                        <p:tgtEl>
                                          <p:spTgt spid="88"/>
                                        </p:tgtEl>
                                        <p:attrNameLst>
                                          <p:attrName>ppt_h</p:attrName>
                                        </p:attrNameLst>
                                      </p:cBhvr>
                                      <p:tavLst>
                                        <p:tav tm="0">
                                          <p:val>
                                            <p:fltVal val="0"/>
                                          </p:val>
                                        </p:tav>
                                        <p:tav tm="100000">
                                          <p:val>
                                            <p:strVal val="#ppt_h"/>
                                          </p:val>
                                        </p:tav>
                                      </p:tavLst>
                                    </p:anim>
                                    <p:animEffect transition="in" filter="fade">
                                      <p:cBhvr>
                                        <p:cTn id="120" dur="500"/>
                                        <p:tgtEl>
                                          <p:spTgt spid="88"/>
                                        </p:tgtEl>
                                      </p:cBhvr>
                                    </p:animEffect>
                                  </p:childTnLst>
                                </p:cTn>
                              </p:par>
                              <p:par>
                                <p:cTn id="121" presetID="53" presetClass="entr" presetSubtype="16" fill="hold" nodeType="withEffect">
                                  <p:stCondLst>
                                    <p:cond delay="0"/>
                                  </p:stCondLst>
                                  <p:childTnLst>
                                    <p:set>
                                      <p:cBhvr>
                                        <p:cTn id="122" dur="1" fill="hold">
                                          <p:stCondLst>
                                            <p:cond delay="0"/>
                                          </p:stCondLst>
                                        </p:cTn>
                                        <p:tgtEl>
                                          <p:spTgt spid="91"/>
                                        </p:tgtEl>
                                        <p:attrNameLst>
                                          <p:attrName>style.visibility</p:attrName>
                                        </p:attrNameLst>
                                      </p:cBhvr>
                                      <p:to>
                                        <p:strVal val="visible"/>
                                      </p:to>
                                    </p:set>
                                    <p:anim calcmode="lin" valueType="num">
                                      <p:cBhvr>
                                        <p:cTn id="123" dur="500" fill="hold"/>
                                        <p:tgtEl>
                                          <p:spTgt spid="91"/>
                                        </p:tgtEl>
                                        <p:attrNameLst>
                                          <p:attrName>ppt_w</p:attrName>
                                        </p:attrNameLst>
                                      </p:cBhvr>
                                      <p:tavLst>
                                        <p:tav tm="0">
                                          <p:val>
                                            <p:fltVal val="0"/>
                                          </p:val>
                                        </p:tav>
                                        <p:tav tm="100000">
                                          <p:val>
                                            <p:strVal val="#ppt_w"/>
                                          </p:val>
                                        </p:tav>
                                      </p:tavLst>
                                    </p:anim>
                                    <p:anim calcmode="lin" valueType="num">
                                      <p:cBhvr>
                                        <p:cTn id="124" dur="500" fill="hold"/>
                                        <p:tgtEl>
                                          <p:spTgt spid="91"/>
                                        </p:tgtEl>
                                        <p:attrNameLst>
                                          <p:attrName>ppt_h</p:attrName>
                                        </p:attrNameLst>
                                      </p:cBhvr>
                                      <p:tavLst>
                                        <p:tav tm="0">
                                          <p:val>
                                            <p:fltVal val="0"/>
                                          </p:val>
                                        </p:tav>
                                        <p:tav tm="100000">
                                          <p:val>
                                            <p:strVal val="#ppt_h"/>
                                          </p:val>
                                        </p:tav>
                                      </p:tavLst>
                                    </p:anim>
                                    <p:animEffect transition="in" filter="fade">
                                      <p:cBhvr>
                                        <p:cTn id="125" dur="500"/>
                                        <p:tgtEl>
                                          <p:spTgt spid="91"/>
                                        </p:tgtEl>
                                      </p:cBhvr>
                                    </p:animEffect>
                                  </p:childTnLst>
                                </p:cTn>
                              </p:par>
                              <p:par>
                                <p:cTn id="126" presetID="53" presetClass="entr" presetSubtype="16" fill="hold" nodeType="withEffect">
                                  <p:stCondLst>
                                    <p:cond delay="0"/>
                                  </p:stCondLst>
                                  <p:childTnLst>
                                    <p:set>
                                      <p:cBhvr>
                                        <p:cTn id="127" dur="1" fill="hold">
                                          <p:stCondLst>
                                            <p:cond delay="0"/>
                                          </p:stCondLst>
                                        </p:cTn>
                                        <p:tgtEl>
                                          <p:spTgt spid="104"/>
                                        </p:tgtEl>
                                        <p:attrNameLst>
                                          <p:attrName>style.visibility</p:attrName>
                                        </p:attrNameLst>
                                      </p:cBhvr>
                                      <p:to>
                                        <p:strVal val="visible"/>
                                      </p:to>
                                    </p:set>
                                    <p:anim calcmode="lin" valueType="num">
                                      <p:cBhvr>
                                        <p:cTn id="128" dur="500" fill="hold"/>
                                        <p:tgtEl>
                                          <p:spTgt spid="104"/>
                                        </p:tgtEl>
                                        <p:attrNameLst>
                                          <p:attrName>ppt_w</p:attrName>
                                        </p:attrNameLst>
                                      </p:cBhvr>
                                      <p:tavLst>
                                        <p:tav tm="0">
                                          <p:val>
                                            <p:fltVal val="0"/>
                                          </p:val>
                                        </p:tav>
                                        <p:tav tm="100000">
                                          <p:val>
                                            <p:strVal val="#ppt_w"/>
                                          </p:val>
                                        </p:tav>
                                      </p:tavLst>
                                    </p:anim>
                                    <p:anim calcmode="lin" valueType="num">
                                      <p:cBhvr>
                                        <p:cTn id="129" dur="500" fill="hold"/>
                                        <p:tgtEl>
                                          <p:spTgt spid="104"/>
                                        </p:tgtEl>
                                        <p:attrNameLst>
                                          <p:attrName>ppt_h</p:attrName>
                                        </p:attrNameLst>
                                      </p:cBhvr>
                                      <p:tavLst>
                                        <p:tav tm="0">
                                          <p:val>
                                            <p:fltVal val="0"/>
                                          </p:val>
                                        </p:tav>
                                        <p:tav tm="100000">
                                          <p:val>
                                            <p:strVal val="#ppt_h"/>
                                          </p:val>
                                        </p:tav>
                                      </p:tavLst>
                                    </p:anim>
                                    <p:animEffect transition="in" filter="fade">
                                      <p:cBhvr>
                                        <p:cTn id="130" dur="500"/>
                                        <p:tgtEl>
                                          <p:spTgt spid="104"/>
                                        </p:tgtEl>
                                      </p:cBhvr>
                                    </p:animEffect>
                                  </p:childTnLst>
                                </p:cTn>
                              </p:par>
                              <p:par>
                                <p:cTn id="131" presetID="53" presetClass="entr" presetSubtype="16" fill="hold" nodeType="withEffect">
                                  <p:stCondLst>
                                    <p:cond delay="0"/>
                                  </p:stCondLst>
                                  <p:childTnLst>
                                    <p:set>
                                      <p:cBhvr>
                                        <p:cTn id="132" dur="1" fill="hold">
                                          <p:stCondLst>
                                            <p:cond delay="0"/>
                                          </p:stCondLst>
                                        </p:cTn>
                                        <p:tgtEl>
                                          <p:spTgt spid="175"/>
                                        </p:tgtEl>
                                        <p:attrNameLst>
                                          <p:attrName>style.visibility</p:attrName>
                                        </p:attrNameLst>
                                      </p:cBhvr>
                                      <p:to>
                                        <p:strVal val="visible"/>
                                      </p:to>
                                    </p:set>
                                    <p:anim calcmode="lin" valueType="num">
                                      <p:cBhvr>
                                        <p:cTn id="133" dur="500" fill="hold"/>
                                        <p:tgtEl>
                                          <p:spTgt spid="175"/>
                                        </p:tgtEl>
                                        <p:attrNameLst>
                                          <p:attrName>ppt_w</p:attrName>
                                        </p:attrNameLst>
                                      </p:cBhvr>
                                      <p:tavLst>
                                        <p:tav tm="0">
                                          <p:val>
                                            <p:fltVal val="0"/>
                                          </p:val>
                                        </p:tav>
                                        <p:tav tm="100000">
                                          <p:val>
                                            <p:strVal val="#ppt_w"/>
                                          </p:val>
                                        </p:tav>
                                      </p:tavLst>
                                    </p:anim>
                                    <p:anim calcmode="lin" valueType="num">
                                      <p:cBhvr>
                                        <p:cTn id="134" dur="500" fill="hold"/>
                                        <p:tgtEl>
                                          <p:spTgt spid="175"/>
                                        </p:tgtEl>
                                        <p:attrNameLst>
                                          <p:attrName>ppt_h</p:attrName>
                                        </p:attrNameLst>
                                      </p:cBhvr>
                                      <p:tavLst>
                                        <p:tav tm="0">
                                          <p:val>
                                            <p:fltVal val="0"/>
                                          </p:val>
                                        </p:tav>
                                        <p:tav tm="100000">
                                          <p:val>
                                            <p:strVal val="#ppt_h"/>
                                          </p:val>
                                        </p:tav>
                                      </p:tavLst>
                                    </p:anim>
                                    <p:animEffect transition="in" filter="fade">
                                      <p:cBhvr>
                                        <p:cTn id="135" dur="500"/>
                                        <p:tgtEl>
                                          <p:spTgt spid="175"/>
                                        </p:tgtEl>
                                      </p:cBhvr>
                                    </p:animEffect>
                                  </p:childTnLst>
                                </p:cTn>
                              </p:par>
                              <p:par>
                                <p:cTn id="136" presetID="53" presetClass="entr" presetSubtype="16"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p:cTn id="138" dur="500" fill="hold"/>
                                        <p:tgtEl>
                                          <p:spTgt spid="84"/>
                                        </p:tgtEl>
                                        <p:attrNameLst>
                                          <p:attrName>ppt_w</p:attrName>
                                        </p:attrNameLst>
                                      </p:cBhvr>
                                      <p:tavLst>
                                        <p:tav tm="0">
                                          <p:val>
                                            <p:fltVal val="0"/>
                                          </p:val>
                                        </p:tav>
                                        <p:tav tm="100000">
                                          <p:val>
                                            <p:strVal val="#ppt_w"/>
                                          </p:val>
                                        </p:tav>
                                      </p:tavLst>
                                    </p:anim>
                                    <p:anim calcmode="lin" valueType="num">
                                      <p:cBhvr>
                                        <p:cTn id="139" dur="500" fill="hold"/>
                                        <p:tgtEl>
                                          <p:spTgt spid="84"/>
                                        </p:tgtEl>
                                        <p:attrNameLst>
                                          <p:attrName>ppt_h</p:attrName>
                                        </p:attrNameLst>
                                      </p:cBhvr>
                                      <p:tavLst>
                                        <p:tav tm="0">
                                          <p:val>
                                            <p:fltVal val="0"/>
                                          </p:val>
                                        </p:tav>
                                        <p:tav tm="100000">
                                          <p:val>
                                            <p:strVal val="#ppt_h"/>
                                          </p:val>
                                        </p:tav>
                                      </p:tavLst>
                                    </p:anim>
                                    <p:animEffect transition="in" filter="fade">
                                      <p:cBhvr>
                                        <p:cTn id="140" dur="500"/>
                                        <p:tgtEl>
                                          <p:spTgt spid="84"/>
                                        </p:tgtEl>
                                      </p:cBhvr>
                                    </p:animEffect>
                                  </p:childTnLst>
                                </p:cTn>
                              </p:par>
                              <p:par>
                                <p:cTn id="141" presetID="53" presetClass="entr" presetSubtype="16" fill="hold" nodeType="withEffect">
                                  <p:stCondLst>
                                    <p:cond delay="0"/>
                                  </p:stCondLst>
                                  <p:childTnLst>
                                    <p:set>
                                      <p:cBhvr>
                                        <p:cTn id="142" dur="1" fill="hold">
                                          <p:stCondLst>
                                            <p:cond delay="0"/>
                                          </p:stCondLst>
                                        </p:cTn>
                                        <p:tgtEl>
                                          <p:spTgt spid="106"/>
                                        </p:tgtEl>
                                        <p:attrNameLst>
                                          <p:attrName>style.visibility</p:attrName>
                                        </p:attrNameLst>
                                      </p:cBhvr>
                                      <p:to>
                                        <p:strVal val="visible"/>
                                      </p:to>
                                    </p:set>
                                    <p:anim calcmode="lin" valueType="num">
                                      <p:cBhvr>
                                        <p:cTn id="143" dur="500" fill="hold"/>
                                        <p:tgtEl>
                                          <p:spTgt spid="106"/>
                                        </p:tgtEl>
                                        <p:attrNameLst>
                                          <p:attrName>ppt_w</p:attrName>
                                        </p:attrNameLst>
                                      </p:cBhvr>
                                      <p:tavLst>
                                        <p:tav tm="0">
                                          <p:val>
                                            <p:fltVal val="0"/>
                                          </p:val>
                                        </p:tav>
                                        <p:tav tm="100000">
                                          <p:val>
                                            <p:strVal val="#ppt_w"/>
                                          </p:val>
                                        </p:tav>
                                      </p:tavLst>
                                    </p:anim>
                                    <p:anim calcmode="lin" valueType="num">
                                      <p:cBhvr>
                                        <p:cTn id="144" dur="500" fill="hold"/>
                                        <p:tgtEl>
                                          <p:spTgt spid="106"/>
                                        </p:tgtEl>
                                        <p:attrNameLst>
                                          <p:attrName>ppt_h</p:attrName>
                                        </p:attrNameLst>
                                      </p:cBhvr>
                                      <p:tavLst>
                                        <p:tav tm="0">
                                          <p:val>
                                            <p:fltVal val="0"/>
                                          </p:val>
                                        </p:tav>
                                        <p:tav tm="100000">
                                          <p:val>
                                            <p:strVal val="#ppt_h"/>
                                          </p:val>
                                        </p:tav>
                                      </p:tavLst>
                                    </p:anim>
                                    <p:animEffect transition="in" filter="fade">
                                      <p:cBhvr>
                                        <p:cTn id="145" dur="500"/>
                                        <p:tgtEl>
                                          <p:spTgt spid="106"/>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107"/>
                                        </p:tgtEl>
                                        <p:attrNameLst>
                                          <p:attrName>style.visibility</p:attrName>
                                        </p:attrNameLst>
                                      </p:cBhvr>
                                      <p:to>
                                        <p:strVal val="visible"/>
                                      </p:to>
                                    </p:set>
                                    <p:anim calcmode="lin" valueType="num">
                                      <p:cBhvr>
                                        <p:cTn id="148" dur="500" fill="hold"/>
                                        <p:tgtEl>
                                          <p:spTgt spid="107"/>
                                        </p:tgtEl>
                                        <p:attrNameLst>
                                          <p:attrName>ppt_w</p:attrName>
                                        </p:attrNameLst>
                                      </p:cBhvr>
                                      <p:tavLst>
                                        <p:tav tm="0">
                                          <p:val>
                                            <p:fltVal val="0"/>
                                          </p:val>
                                        </p:tav>
                                        <p:tav tm="100000">
                                          <p:val>
                                            <p:strVal val="#ppt_w"/>
                                          </p:val>
                                        </p:tav>
                                      </p:tavLst>
                                    </p:anim>
                                    <p:anim calcmode="lin" valueType="num">
                                      <p:cBhvr>
                                        <p:cTn id="149" dur="500" fill="hold"/>
                                        <p:tgtEl>
                                          <p:spTgt spid="107"/>
                                        </p:tgtEl>
                                        <p:attrNameLst>
                                          <p:attrName>ppt_h</p:attrName>
                                        </p:attrNameLst>
                                      </p:cBhvr>
                                      <p:tavLst>
                                        <p:tav tm="0">
                                          <p:val>
                                            <p:fltVal val="0"/>
                                          </p:val>
                                        </p:tav>
                                        <p:tav tm="100000">
                                          <p:val>
                                            <p:strVal val="#ppt_h"/>
                                          </p:val>
                                        </p:tav>
                                      </p:tavLst>
                                    </p:anim>
                                    <p:animEffect transition="in" filter="fade">
                                      <p:cBhvr>
                                        <p:cTn id="150" dur="500"/>
                                        <p:tgtEl>
                                          <p:spTgt spid="107"/>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 calcmode="lin" valueType="num">
                                      <p:cBhvr>
                                        <p:cTn id="153" dur="500" fill="hold"/>
                                        <p:tgtEl>
                                          <p:spTgt spid="108"/>
                                        </p:tgtEl>
                                        <p:attrNameLst>
                                          <p:attrName>ppt_w</p:attrName>
                                        </p:attrNameLst>
                                      </p:cBhvr>
                                      <p:tavLst>
                                        <p:tav tm="0">
                                          <p:val>
                                            <p:fltVal val="0"/>
                                          </p:val>
                                        </p:tav>
                                        <p:tav tm="100000">
                                          <p:val>
                                            <p:strVal val="#ppt_w"/>
                                          </p:val>
                                        </p:tav>
                                      </p:tavLst>
                                    </p:anim>
                                    <p:anim calcmode="lin" valueType="num">
                                      <p:cBhvr>
                                        <p:cTn id="154" dur="500" fill="hold"/>
                                        <p:tgtEl>
                                          <p:spTgt spid="108"/>
                                        </p:tgtEl>
                                        <p:attrNameLst>
                                          <p:attrName>ppt_h</p:attrName>
                                        </p:attrNameLst>
                                      </p:cBhvr>
                                      <p:tavLst>
                                        <p:tav tm="0">
                                          <p:val>
                                            <p:fltVal val="0"/>
                                          </p:val>
                                        </p:tav>
                                        <p:tav tm="100000">
                                          <p:val>
                                            <p:strVal val="#ppt_h"/>
                                          </p:val>
                                        </p:tav>
                                      </p:tavLst>
                                    </p:anim>
                                    <p:animEffect transition="in" filter="fade">
                                      <p:cBhvr>
                                        <p:cTn id="155" dur="500"/>
                                        <p:tgtEl>
                                          <p:spTgt spid="108"/>
                                        </p:tgtEl>
                                      </p:cBhvr>
                                    </p:animEffect>
                                  </p:childTnLst>
                                </p:cTn>
                              </p:par>
                              <p:par>
                                <p:cTn id="156" presetID="53" presetClass="entr" presetSubtype="16" fill="hold" nodeType="withEffect">
                                  <p:stCondLst>
                                    <p:cond delay="0"/>
                                  </p:stCondLst>
                                  <p:childTnLst>
                                    <p:set>
                                      <p:cBhvr>
                                        <p:cTn id="157" dur="1" fill="hold">
                                          <p:stCondLst>
                                            <p:cond delay="0"/>
                                          </p:stCondLst>
                                        </p:cTn>
                                        <p:tgtEl>
                                          <p:spTgt spid="109"/>
                                        </p:tgtEl>
                                        <p:attrNameLst>
                                          <p:attrName>style.visibility</p:attrName>
                                        </p:attrNameLst>
                                      </p:cBhvr>
                                      <p:to>
                                        <p:strVal val="visible"/>
                                      </p:to>
                                    </p:set>
                                    <p:anim calcmode="lin" valueType="num">
                                      <p:cBhvr>
                                        <p:cTn id="158" dur="500" fill="hold"/>
                                        <p:tgtEl>
                                          <p:spTgt spid="109"/>
                                        </p:tgtEl>
                                        <p:attrNameLst>
                                          <p:attrName>ppt_w</p:attrName>
                                        </p:attrNameLst>
                                      </p:cBhvr>
                                      <p:tavLst>
                                        <p:tav tm="0">
                                          <p:val>
                                            <p:fltVal val="0"/>
                                          </p:val>
                                        </p:tav>
                                        <p:tav tm="100000">
                                          <p:val>
                                            <p:strVal val="#ppt_w"/>
                                          </p:val>
                                        </p:tav>
                                      </p:tavLst>
                                    </p:anim>
                                    <p:anim calcmode="lin" valueType="num">
                                      <p:cBhvr>
                                        <p:cTn id="159" dur="500" fill="hold"/>
                                        <p:tgtEl>
                                          <p:spTgt spid="109"/>
                                        </p:tgtEl>
                                        <p:attrNameLst>
                                          <p:attrName>ppt_h</p:attrName>
                                        </p:attrNameLst>
                                      </p:cBhvr>
                                      <p:tavLst>
                                        <p:tav tm="0">
                                          <p:val>
                                            <p:fltVal val="0"/>
                                          </p:val>
                                        </p:tav>
                                        <p:tav tm="100000">
                                          <p:val>
                                            <p:strVal val="#ppt_h"/>
                                          </p:val>
                                        </p:tav>
                                      </p:tavLst>
                                    </p:anim>
                                    <p:animEffect transition="in" filter="fade">
                                      <p:cBhvr>
                                        <p:cTn id="16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1" grpId="0"/>
      <p:bldP spid="60" grpId="0"/>
      <p:bldP spid="64" grpId="0"/>
      <p:bldP spid="65" grpId="0"/>
      <p:bldP spid="67" grpId="0" animBg="1"/>
      <p:bldP spid="71" grpId="0" animBg="1"/>
      <p:bldP spid="72" grpId="0" animBg="1"/>
      <p:bldP spid="76" grpId="0" animBg="1"/>
      <p:bldP spid="77" grpId="0" animBg="1"/>
      <p:bldP spid="78" grpId="0" animBg="1"/>
      <p:bldP spid="107" grpId="0"/>
      <p:bldP spid="10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0" y="2704772"/>
            <a:ext cx="3753480" cy="2438728"/>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84552" y="2920442"/>
            <a:ext cx="2420645"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Video Editing</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3547943"/>
            <a:ext cx="3366193" cy="1290738"/>
          </a:xfrm>
          <a:prstGeom prst="rect">
            <a:avLst/>
          </a:prstGeom>
        </p:spPr>
        <p:txBody>
          <a:bodyPr wrap="square">
            <a:spAutoFit/>
          </a:bodyPr>
          <a:lstStyle/>
          <a:p>
            <a:pPr>
              <a:lnSpc>
                <a:spcPct val="150000"/>
              </a:lnSpc>
            </a:pPr>
            <a:r>
              <a:rPr lang="id-ID" sz="1050" dirty="0">
                <a:solidFill>
                  <a:schemeClr val="bg1"/>
                </a:solidFill>
                <a:effectLst/>
                <a:latin typeface="Roboto Medium"/>
                <a:cs typeface="Roboto Medium"/>
              </a:rPr>
              <a:t>4K Online </a:t>
            </a:r>
            <a:r>
              <a:rPr lang="id-ID" sz="1050" dirty="0" smtClean="0">
                <a:solidFill>
                  <a:schemeClr val="bg1"/>
                </a:solidFill>
                <a:effectLst/>
                <a:latin typeface="Roboto Medium"/>
                <a:cs typeface="Roboto Medium"/>
              </a:rPr>
              <a:t>Raw/Compressed </a:t>
            </a:r>
            <a:r>
              <a:rPr lang="id-ID" sz="1050" dirty="0">
                <a:solidFill>
                  <a:schemeClr val="bg1"/>
                </a:solidFill>
                <a:effectLst/>
                <a:latin typeface="Roboto Medium"/>
                <a:cs typeface="Roboto Medium"/>
              </a:rPr>
              <a:t>Edting</a:t>
            </a:r>
          </a:p>
          <a:p>
            <a:pPr>
              <a:lnSpc>
                <a:spcPct val="150000"/>
              </a:lnSpc>
            </a:pPr>
            <a:r>
              <a:rPr lang="id-ID" sz="1050" dirty="0" smtClean="0">
                <a:solidFill>
                  <a:schemeClr val="bg1"/>
                </a:solidFill>
                <a:effectLst/>
                <a:latin typeface="Roboto Medium"/>
                <a:cs typeface="Roboto Medium"/>
              </a:rPr>
              <a:t>Up to 12 Concurrent Streams</a:t>
            </a:r>
          </a:p>
          <a:p>
            <a:pPr>
              <a:lnSpc>
                <a:spcPct val="150000"/>
              </a:lnSpc>
            </a:pPr>
            <a:r>
              <a:rPr lang="en-US" sz="1050" dirty="0">
                <a:solidFill>
                  <a:schemeClr val="bg1"/>
                </a:solidFill>
                <a:effectLst/>
                <a:latin typeface="Roboto Medium"/>
                <a:cs typeface="Roboto Medium"/>
              </a:rPr>
              <a:t>Extreme Stable </a:t>
            </a:r>
            <a:r>
              <a:rPr lang="en-US" sz="1050" dirty="0" smtClean="0">
                <a:solidFill>
                  <a:schemeClr val="bg1"/>
                </a:solidFill>
                <a:effectLst/>
                <a:latin typeface="Roboto Medium"/>
                <a:cs typeface="Roboto Medium"/>
              </a:rPr>
              <a:t>Throughput – 12,000MB/s</a:t>
            </a:r>
          </a:p>
          <a:p>
            <a:pPr>
              <a:lnSpc>
                <a:spcPct val="150000"/>
              </a:lnSpc>
            </a:pPr>
            <a:r>
              <a:rPr lang="en-US" sz="1050" dirty="0" smtClean="0">
                <a:solidFill>
                  <a:schemeClr val="bg1"/>
                </a:solidFill>
                <a:effectLst/>
                <a:latin typeface="Roboto Medium"/>
                <a:cs typeface="Roboto Medium"/>
              </a:rPr>
              <a:t>Automatic Tiering &amp; 128GB Memory Support</a:t>
            </a:r>
            <a:endParaRPr lang="id-ID" sz="1050" dirty="0">
              <a:solidFill>
                <a:schemeClr val="bg1"/>
              </a:solidFill>
              <a:effectLst/>
              <a:latin typeface="Roboto Medium"/>
              <a:cs typeface="Roboto Medium"/>
            </a:endParaRPr>
          </a:p>
          <a:p>
            <a:pPr>
              <a:lnSpc>
                <a:spcPct val="150000"/>
              </a:lnSpc>
            </a:pPr>
            <a:r>
              <a:rPr lang="id-ID" sz="1050" dirty="0">
                <a:solidFill>
                  <a:schemeClr val="bg1"/>
                </a:solidFill>
                <a:effectLst/>
                <a:latin typeface="Roboto Medium"/>
                <a:cs typeface="Roboto Medium"/>
              </a:rPr>
              <a:t>Live Streaming </a:t>
            </a:r>
            <a:r>
              <a:rPr lang="id-ID" sz="1050" dirty="0" smtClean="0">
                <a:solidFill>
                  <a:schemeClr val="bg1"/>
                </a:solidFill>
                <a:effectLst/>
                <a:latin typeface="Roboto Medium"/>
                <a:cs typeface="Roboto Medium"/>
              </a:rPr>
              <a:t>Applications</a:t>
            </a:r>
          </a:p>
        </p:txBody>
      </p:sp>
      <p:pic>
        <p:nvPicPr>
          <p:cNvPr id="2" name="Picture 1"/>
          <p:cNvPicPr>
            <a:picLocks noChangeAspect="1"/>
          </p:cNvPicPr>
          <p:nvPr/>
        </p:nvPicPr>
        <p:blipFill>
          <a:blip r:embed="rId3"/>
          <a:stretch>
            <a:fillRect/>
          </a:stretch>
        </p:blipFill>
        <p:spPr>
          <a:xfrm>
            <a:off x="439539" y="2972266"/>
            <a:ext cx="540000" cy="540000"/>
          </a:xfrm>
          <a:prstGeom prst="rect">
            <a:avLst/>
          </a:prstGeom>
        </p:spPr>
      </p:pic>
    </p:spTree>
    <p:extLst>
      <p:ext uri="{BB962C8B-B14F-4D97-AF65-F5344CB8AC3E}">
        <p14:creationId xmlns:p14="http://schemas.microsoft.com/office/powerpoint/2010/main" val="16480674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atacenter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7" cy="5143500"/>
          </a:xfrm>
          <a:prstGeom prst="rect">
            <a:avLst/>
          </a:prstGeom>
        </p:spPr>
      </p:pic>
      <p:sp>
        <p:nvSpPr>
          <p:cNvPr id="19" name="Rectangle 18"/>
          <p:cNvSpPr/>
          <p:nvPr/>
        </p:nvSpPr>
        <p:spPr>
          <a:xfrm>
            <a:off x="-1" y="1497669"/>
            <a:ext cx="3979821" cy="214246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1009700" y="1713338"/>
            <a:ext cx="2131353"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Datacenter</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2340839"/>
            <a:ext cx="3504512" cy="1048364"/>
          </a:xfrm>
          <a:prstGeom prst="rect">
            <a:avLst/>
          </a:prstGeom>
        </p:spPr>
        <p:txBody>
          <a:bodyPr wrap="square">
            <a:spAutoFit/>
          </a:bodyPr>
          <a:lstStyle/>
          <a:p>
            <a:pPr>
              <a:lnSpc>
                <a:spcPct val="150000"/>
              </a:lnSpc>
            </a:pPr>
            <a:r>
              <a:rPr lang="id-ID" sz="1050" dirty="0" smtClean="0">
                <a:solidFill>
                  <a:schemeClr val="bg1"/>
                </a:solidFill>
                <a:latin typeface="Roboto Medium"/>
                <a:cs typeface="Roboto Medium"/>
              </a:rPr>
              <a:t>Designed for High-Performance Computing</a:t>
            </a:r>
            <a:endParaRPr lang="id-ID" sz="1050" dirty="0">
              <a:solidFill>
                <a:schemeClr val="bg1"/>
              </a:solidFill>
              <a:latin typeface="Roboto Medium"/>
              <a:cs typeface="Roboto Medium"/>
            </a:endParaRPr>
          </a:p>
          <a:p>
            <a:pPr>
              <a:lnSpc>
                <a:spcPct val="150000"/>
              </a:lnSpc>
            </a:pPr>
            <a:r>
              <a:rPr lang="id-ID" sz="1050" dirty="0" smtClean="0">
                <a:solidFill>
                  <a:schemeClr val="bg1"/>
                </a:solidFill>
                <a:latin typeface="Roboto Medium"/>
                <a:cs typeface="Roboto Medium"/>
              </a:rPr>
              <a:t>99.999% Availability for Mission Critical Applications</a:t>
            </a:r>
          </a:p>
          <a:p>
            <a:pPr>
              <a:lnSpc>
                <a:spcPct val="150000"/>
              </a:lnSpc>
            </a:pPr>
            <a:r>
              <a:rPr lang="id-ID" sz="1050" dirty="0" smtClean="0">
                <a:solidFill>
                  <a:schemeClr val="bg1"/>
                </a:solidFill>
                <a:latin typeface="Roboto Medium"/>
                <a:cs typeface="Roboto Medium"/>
              </a:rPr>
              <a:t>Low Latercy and 1.5 Millions IO Per Second</a:t>
            </a:r>
          </a:p>
          <a:p>
            <a:pPr>
              <a:lnSpc>
                <a:spcPct val="150000"/>
              </a:lnSpc>
            </a:pPr>
            <a:r>
              <a:rPr lang="id-ID" sz="1050" dirty="0" smtClean="0">
                <a:solidFill>
                  <a:schemeClr val="bg1"/>
                </a:solidFill>
                <a:latin typeface="Roboto Medium"/>
                <a:cs typeface="Roboto Medium"/>
              </a:rPr>
              <a:t>3.6PB Scalability</a:t>
            </a:r>
            <a:endParaRPr lang="id-ID" sz="1050" dirty="0">
              <a:solidFill>
                <a:schemeClr val="bg1"/>
              </a:solidFill>
              <a:latin typeface="Roboto Medium"/>
              <a:cs typeface="Roboto Medium"/>
            </a:endParaRPr>
          </a:p>
        </p:txBody>
      </p:sp>
      <p:pic>
        <p:nvPicPr>
          <p:cNvPr id="22" name="Picture 21" descr="datacente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02" y="1771463"/>
            <a:ext cx="539999" cy="539999"/>
          </a:xfrm>
          <a:prstGeom prst="rect">
            <a:avLst/>
          </a:prstGeom>
        </p:spPr>
      </p:pic>
    </p:spTree>
    <p:extLst>
      <p:ext uri="{BB962C8B-B14F-4D97-AF65-F5344CB8AC3E}">
        <p14:creationId xmlns:p14="http://schemas.microsoft.com/office/powerpoint/2010/main" val="17099829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Marketing Positioning </a:t>
            </a:r>
            <a:endParaRPr lang="en-US" dirty="0"/>
          </a:p>
        </p:txBody>
      </p:sp>
      <p:sp>
        <p:nvSpPr>
          <p:cNvPr id="9" name="Rectangle 8"/>
          <p:cNvSpPr/>
          <p:nvPr/>
        </p:nvSpPr>
        <p:spPr>
          <a:xfrm>
            <a:off x="601510" y="1839216"/>
            <a:ext cx="2367282" cy="1106286"/>
          </a:xfrm>
          <a:prstGeom prst="rect">
            <a:avLst/>
          </a:prstGeom>
        </p:spPr>
        <p:txBody>
          <a:bodyPr wrap="square">
            <a:spAutoFit/>
          </a:bodyPr>
          <a:lstStyle/>
          <a:p>
            <a:pPr>
              <a:lnSpc>
                <a:spcPts val="2000"/>
              </a:lnSpc>
            </a:pPr>
            <a:r>
              <a:rPr lang="en-US" sz="1200" dirty="0">
                <a:latin typeface="Roboto Light"/>
                <a:cs typeface="Roboto Light"/>
              </a:rPr>
              <a:t>Designed for mission critical data applications, instant / real time IO response, </a:t>
            </a:r>
            <a:r>
              <a:rPr lang="en-US" sz="1200" dirty="0" smtClean="0">
                <a:latin typeface="Roboto Light"/>
                <a:cs typeface="Roboto Light"/>
              </a:rPr>
              <a:t>hybrid</a:t>
            </a:r>
            <a:r>
              <a:rPr lang="en-US" sz="1200" dirty="0">
                <a:latin typeface="Roboto Light"/>
                <a:cs typeface="Roboto Light"/>
              </a:rPr>
              <a:t> </a:t>
            </a:r>
            <a:r>
              <a:rPr lang="en-US" sz="1200" dirty="0" smtClean="0">
                <a:latin typeface="Roboto Light"/>
                <a:cs typeface="Roboto Light"/>
              </a:rPr>
              <a:t>installation</a:t>
            </a:r>
            <a:r>
              <a:rPr lang="en-US" sz="1200" dirty="0">
                <a:latin typeface="Roboto Light"/>
                <a:cs typeface="Roboto Light"/>
              </a:rPr>
              <a:t>, and HPC</a:t>
            </a:r>
            <a:r>
              <a:rPr lang="en-US" sz="1200" dirty="0" smtClean="0">
                <a:latin typeface="Roboto Light"/>
                <a:cs typeface="Roboto Light"/>
              </a:rPr>
              <a:t>.</a:t>
            </a:r>
            <a:endParaRPr lang="en-US" sz="1200" b="1" dirty="0" smtClean="0">
              <a:latin typeface="Roboto Light"/>
              <a:ea typeface="Open Sans Extrabold" pitchFamily="34" charset="0"/>
              <a:cs typeface="Roboto Light"/>
            </a:endParaRPr>
          </a:p>
        </p:txBody>
      </p:sp>
      <p:sp>
        <p:nvSpPr>
          <p:cNvPr id="10" name="Rectangle 9"/>
          <p:cNvSpPr/>
          <p:nvPr/>
        </p:nvSpPr>
        <p:spPr>
          <a:xfrm>
            <a:off x="3064796" y="2561349"/>
            <a:ext cx="2371247" cy="1362766"/>
          </a:xfrm>
          <a:prstGeom prst="rect">
            <a:avLst/>
          </a:prstGeom>
        </p:spPr>
        <p:txBody>
          <a:bodyPr wrap="square">
            <a:spAutoFit/>
          </a:bodyPr>
          <a:lstStyle/>
          <a:p>
            <a:pPr>
              <a:lnSpc>
                <a:spcPts val="2000"/>
              </a:lnSpc>
            </a:pPr>
            <a:r>
              <a:rPr lang="en-US" sz="1200" dirty="0">
                <a:latin typeface="Roboto Light"/>
                <a:cs typeface="Roboto Light"/>
              </a:rPr>
              <a:t>Accelerated performance enterprise-class storage systems designed for IO critical application, HPC, Media, and Virtualization environments.</a:t>
            </a:r>
            <a:endParaRPr lang="en-US" sz="1200" dirty="0">
              <a:latin typeface="Roboto Light"/>
              <a:ea typeface="Open Sans Extrabold" pitchFamily="34" charset="0"/>
              <a:cs typeface="Roboto Light"/>
            </a:endParaRPr>
          </a:p>
        </p:txBody>
      </p:sp>
      <p:sp>
        <p:nvSpPr>
          <p:cNvPr id="11" name="Rectangle 10"/>
          <p:cNvSpPr/>
          <p:nvPr/>
        </p:nvSpPr>
        <p:spPr>
          <a:xfrm>
            <a:off x="5562296" y="3265329"/>
            <a:ext cx="2268196" cy="1106286"/>
          </a:xfrm>
          <a:prstGeom prst="rect">
            <a:avLst/>
          </a:prstGeom>
        </p:spPr>
        <p:txBody>
          <a:bodyPr wrap="square">
            <a:spAutoFit/>
          </a:bodyPr>
          <a:lstStyle/>
          <a:p>
            <a:pPr>
              <a:lnSpc>
                <a:spcPts val="2000"/>
              </a:lnSpc>
            </a:pPr>
            <a:r>
              <a:rPr lang="en-US" sz="1200" dirty="0">
                <a:latin typeface="Roboto Light"/>
                <a:cs typeface="Roboto Light"/>
              </a:rPr>
              <a:t>High performance and high availability for SMB, Virtualization, City Surveillance, and Backup.</a:t>
            </a:r>
            <a:endParaRPr lang="en-US" sz="1200" dirty="0">
              <a:latin typeface="Roboto Light"/>
              <a:ea typeface="Open Sans Extrabold" pitchFamily="34" charset="0"/>
              <a:cs typeface="Roboto Light"/>
            </a:endParaRPr>
          </a:p>
        </p:txBody>
      </p:sp>
      <p:sp>
        <p:nvSpPr>
          <p:cNvPr id="12" name="Right Arrow 11"/>
          <p:cNvSpPr/>
          <p:nvPr/>
        </p:nvSpPr>
        <p:spPr>
          <a:xfrm>
            <a:off x="5646366" y="2599864"/>
            <a:ext cx="2811833" cy="829628"/>
          </a:xfrm>
          <a:prstGeom prst="rightArrow">
            <a:avLst/>
          </a:prstGeom>
          <a:solidFill>
            <a:srgbClr val="CDD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boto Light"/>
                <a:cs typeface="Roboto Light"/>
              </a:rPr>
              <a:t>XCubeSAN </a:t>
            </a:r>
            <a:r>
              <a:rPr lang="en-US" sz="2000" dirty="0" smtClean="0">
                <a:latin typeface="Roboto Light"/>
                <a:cs typeface="Roboto Light"/>
              </a:rPr>
              <a:t>XS3200</a:t>
            </a:r>
            <a:endParaRPr lang="en-US" sz="2000" dirty="0">
              <a:latin typeface="Roboto Light"/>
              <a:cs typeface="Roboto Light"/>
            </a:endParaRPr>
          </a:p>
        </p:txBody>
      </p:sp>
      <p:sp>
        <p:nvSpPr>
          <p:cNvPr id="13" name="Right Arrow 12"/>
          <p:cNvSpPr/>
          <p:nvPr/>
        </p:nvSpPr>
        <p:spPr>
          <a:xfrm>
            <a:off x="3154846" y="1912261"/>
            <a:ext cx="5303353" cy="82962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boto Light"/>
                <a:cs typeface="Roboto Light"/>
              </a:rPr>
              <a:t>XCubeSAN </a:t>
            </a:r>
            <a:r>
              <a:rPr lang="en-US" sz="2000" dirty="0" smtClean="0">
                <a:latin typeface="Roboto Light"/>
                <a:cs typeface="Roboto Light"/>
              </a:rPr>
              <a:t>XS5200</a:t>
            </a:r>
            <a:endParaRPr lang="en-US" sz="2000" dirty="0">
              <a:latin typeface="Roboto Light"/>
              <a:cs typeface="Roboto Light"/>
            </a:endParaRPr>
          </a:p>
        </p:txBody>
      </p:sp>
      <p:sp>
        <p:nvSpPr>
          <p:cNvPr id="14" name="Right Arrow 13"/>
          <p:cNvSpPr/>
          <p:nvPr/>
        </p:nvSpPr>
        <p:spPr>
          <a:xfrm>
            <a:off x="685800" y="1208479"/>
            <a:ext cx="7772400" cy="82962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Roboto Light"/>
                <a:cs typeface="Roboto Light"/>
              </a:rPr>
              <a:t>XCubeSAN XS7200</a:t>
            </a:r>
            <a:endParaRPr lang="en-US" sz="2000" dirty="0">
              <a:latin typeface="Roboto Light"/>
              <a:cs typeface="Roboto Light"/>
            </a:endParaRPr>
          </a:p>
        </p:txBody>
      </p:sp>
      <p:sp>
        <p:nvSpPr>
          <p:cNvPr id="15" name="TextBox 14"/>
          <p:cNvSpPr txBox="1"/>
          <p:nvPr/>
        </p:nvSpPr>
        <p:spPr>
          <a:xfrm>
            <a:off x="2831273" y="2794070"/>
            <a:ext cx="184666" cy="400110"/>
          </a:xfrm>
          <a:prstGeom prst="rect">
            <a:avLst/>
          </a:prstGeom>
          <a:noFill/>
        </p:spPr>
        <p:txBody>
          <a:bodyPr wrap="none" rtlCol="0">
            <a:spAutoFit/>
          </a:bodyPr>
          <a:lstStyle/>
          <a:p>
            <a:endParaRPr lang="en-US" sz="2000" dirty="0">
              <a:latin typeface="Roboto Light"/>
              <a:cs typeface="Roboto Light"/>
            </a:endParaRPr>
          </a:p>
        </p:txBody>
      </p:sp>
    </p:spTree>
    <p:extLst>
      <p:ext uri="{BB962C8B-B14F-4D97-AF65-F5344CB8AC3E}">
        <p14:creationId xmlns:p14="http://schemas.microsoft.com/office/powerpoint/2010/main" val="226827245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B office.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8" y="0"/>
            <a:ext cx="9132262" cy="5143500"/>
          </a:xfrm>
          <a:prstGeom prst="rect">
            <a:avLst/>
          </a:prstGeom>
        </p:spPr>
      </p:pic>
      <p:sp>
        <p:nvSpPr>
          <p:cNvPr id="19" name="Rectangle 18"/>
          <p:cNvSpPr/>
          <p:nvPr/>
        </p:nvSpPr>
        <p:spPr>
          <a:xfrm>
            <a:off x="0" y="0"/>
            <a:ext cx="4010128" cy="334089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34256" y="215670"/>
            <a:ext cx="981849"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SMB</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0998" y="843171"/>
            <a:ext cx="3498227" cy="2260235"/>
          </a:xfrm>
          <a:prstGeom prst="rect">
            <a:avLst/>
          </a:prstGeom>
        </p:spPr>
        <p:txBody>
          <a:bodyPr wrap="square">
            <a:spAutoFit/>
          </a:bodyPr>
          <a:lstStyle/>
          <a:p>
            <a:pPr>
              <a:lnSpc>
                <a:spcPct val="150000"/>
              </a:lnSpc>
            </a:pPr>
            <a:r>
              <a:rPr lang="en-US" sz="1050" dirty="0">
                <a:solidFill>
                  <a:schemeClr val="bg1"/>
                </a:solidFill>
                <a:latin typeface="Roboto Medium"/>
                <a:ea typeface="Open Sans" pitchFamily="34" charset="0"/>
                <a:cs typeface="Roboto Medium"/>
              </a:rPr>
              <a:t>General </a:t>
            </a:r>
            <a:r>
              <a:rPr lang="en-US" sz="1050" dirty="0" smtClean="0">
                <a:solidFill>
                  <a:schemeClr val="bg1"/>
                </a:solidFill>
                <a:latin typeface="Roboto Medium"/>
                <a:ea typeface="Open Sans" pitchFamily="34" charset="0"/>
                <a:cs typeface="Roboto Medium"/>
              </a:rPr>
              <a:t>Purposes </a:t>
            </a:r>
            <a:r>
              <a:rPr lang="en-US" sz="1050" dirty="0">
                <a:solidFill>
                  <a:schemeClr val="bg1"/>
                </a:solidFill>
                <a:latin typeface="Roboto Medium"/>
                <a:ea typeface="Open Sans" pitchFamily="34" charset="0"/>
                <a:cs typeface="Roboto Medium"/>
              </a:rPr>
              <a:t>for Small </a:t>
            </a:r>
            <a:r>
              <a:rPr lang="en-US" sz="1050" dirty="0" smtClean="0">
                <a:solidFill>
                  <a:schemeClr val="bg1"/>
                </a:solidFill>
                <a:latin typeface="Roboto Medium"/>
                <a:ea typeface="Open Sans" pitchFamily="34" charset="0"/>
                <a:cs typeface="Roboto Medium"/>
              </a:rPr>
              <a:t>and Mid</a:t>
            </a:r>
            <a:r>
              <a:rPr lang="en-US" sz="1050" dirty="0">
                <a:solidFill>
                  <a:schemeClr val="bg1"/>
                </a:solidFill>
                <a:latin typeface="Roboto Medium"/>
                <a:ea typeface="Open Sans" pitchFamily="34" charset="0"/>
                <a:cs typeface="Roboto Medium"/>
              </a:rPr>
              <a:t>s</a:t>
            </a:r>
            <a:r>
              <a:rPr lang="en-US" sz="1050" dirty="0" smtClean="0">
                <a:solidFill>
                  <a:schemeClr val="bg1"/>
                </a:solidFill>
                <a:latin typeface="Roboto Medium"/>
                <a:ea typeface="Open Sans" pitchFamily="34" charset="0"/>
                <a:cs typeface="Roboto Medium"/>
              </a:rPr>
              <a:t>ize Organizations </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Hybrid </a:t>
            </a:r>
            <a:r>
              <a:rPr lang="en-US" sz="1050" dirty="0" smtClean="0">
                <a:solidFill>
                  <a:schemeClr val="bg1"/>
                </a:solidFill>
                <a:latin typeface="Roboto Medium"/>
                <a:ea typeface="Open Sans" pitchFamily="34" charset="0"/>
                <a:cs typeface="Roboto Medium"/>
              </a:rPr>
              <a:t>Installations</a:t>
            </a:r>
          </a:p>
          <a:p>
            <a:pPr>
              <a:lnSpc>
                <a:spcPct val="150000"/>
              </a:lnSpc>
            </a:pPr>
            <a:r>
              <a:rPr lang="en-US" sz="1050" dirty="0" smtClean="0">
                <a:solidFill>
                  <a:schemeClr val="bg1"/>
                </a:solidFill>
                <a:latin typeface="Roboto Thin"/>
                <a:ea typeface="Open Sans" pitchFamily="34" charset="0"/>
                <a:cs typeface="Roboto Thin"/>
              </a:rPr>
              <a:t> – 10GbE/1GbE iSCSI, 16Gb/8Gb FC, 12Gb SAS</a:t>
            </a:r>
            <a:endParaRPr lang="en-US" sz="1050" dirty="0">
              <a:solidFill>
                <a:schemeClr val="bg1"/>
              </a:solidFill>
              <a:latin typeface="Roboto Thin"/>
              <a:ea typeface="Open Sans" pitchFamily="34" charset="0"/>
              <a:cs typeface="Roboto Thin"/>
            </a:endParaRPr>
          </a:p>
          <a:p>
            <a:pPr>
              <a:lnSpc>
                <a:spcPct val="150000"/>
              </a:lnSpc>
            </a:pPr>
            <a:r>
              <a:rPr lang="en-US" sz="1050" dirty="0" smtClean="0">
                <a:solidFill>
                  <a:schemeClr val="bg1"/>
                </a:solidFill>
                <a:latin typeface="Roboto Medium"/>
                <a:ea typeface="Open Sans" pitchFamily="34" charset="0"/>
                <a:cs typeface="Roboto Medium"/>
              </a:rPr>
              <a:t>Backup Protections</a:t>
            </a:r>
          </a:p>
          <a:p>
            <a:pPr>
              <a:lnSpc>
                <a:spcPct val="150000"/>
              </a:lnSpc>
            </a:pPr>
            <a:r>
              <a:rPr lang="en-US" sz="1050" dirty="0">
                <a:solidFill>
                  <a:schemeClr val="bg1"/>
                </a:solidFill>
                <a:latin typeface="Roboto Thin"/>
                <a:ea typeface="Open Sans" pitchFamily="34" charset="0"/>
                <a:cs typeface="Roboto Thin"/>
              </a:rPr>
              <a:t> – </a:t>
            </a:r>
            <a:r>
              <a:rPr lang="en-US" sz="1050" dirty="0" smtClean="0">
                <a:solidFill>
                  <a:schemeClr val="bg1"/>
                </a:solidFill>
                <a:latin typeface="Roboto Thin"/>
                <a:ea typeface="Open Sans" pitchFamily="34" charset="0"/>
                <a:cs typeface="Roboto Thin"/>
              </a:rPr>
              <a:t>Local, Remote, and 3</a:t>
            </a:r>
            <a:r>
              <a:rPr lang="en-US" sz="1050" baseline="30000" dirty="0" smtClean="0">
                <a:solidFill>
                  <a:schemeClr val="bg1"/>
                </a:solidFill>
                <a:latin typeface="Roboto Thin"/>
                <a:ea typeface="Open Sans" pitchFamily="34" charset="0"/>
                <a:cs typeface="Roboto Thin"/>
              </a:rPr>
              <a:t>rd</a:t>
            </a:r>
            <a:r>
              <a:rPr lang="en-US" sz="1050" dirty="0" smtClean="0">
                <a:solidFill>
                  <a:schemeClr val="bg1"/>
                </a:solidFill>
                <a:latin typeface="Roboto Thin"/>
                <a:ea typeface="Open Sans" pitchFamily="34" charset="0"/>
                <a:cs typeface="Roboto Thin"/>
              </a:rPr>
              <a:t> Party Software Support</a:t>
            </a:r>
            <a:endParaRPr lang="en-US" sz="1050" dirty="0" smtClean="0">
              <a:solidFill>
                <a:schemeClr val="bg1"/>
              </a:solidFill>
              <a:latin typeface="Roboto "/>
              <a:ea typeface="Open Sans" pitchFamily="34" charset="0"/>
              <a:cs typeface="Roboto "/>
            </a:endParaRPr>
          </a:p>
          <a:p>
            <a:pPr>
              <a:lnSpc>
                <a:spcPct val="150000"/>
              </a:lnSpc>
            </a:pPr>
            <a:r>
              <a:rPr lang="en-US" sz="1050" dirty="0" smtClean="0">
                <a:solidFill>
                  <a:schemeClr val="bg1"/>
                </a:solidFill>
                <a:latin typeface="Roboto Medium"/>
                <a:ea typeface="Open Sans" pitchFamily="34" charset="0"/>
                <a:cs typeface="Roboto Medium"/>
              </a:rPr>
              <a:t>Metropolitan and Large-Scale Surveillance Installations</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Start Small and Buy as You </a:t>
            </a:r>
            <a:r>
              <a:rPr lang="en-US" sz="1050" dirty="0" smtClean="0">
                <a:solidFill>
                  <a:schemeClr val="bg1"/>
                </a:solidFill>
                <a:latin typeface="Roboto Medium"/>
                <a:ea typeface="Open Sans" pitchFamily="34" charset="0"/>
                <a:cs typeface="Roboto Medium"/>
              </a:rPr>
              <a:t>Need</a:t>
            </a:r>
          </a:p>
          <a:p>
            <a:pPr>
              <a:lnSpc>
                <a:spcPct val="150000"/>
              </a:lnSpc>
            </a:pPr>
            <a:r>
              <a:rPr lang="en-US" sz="1050" dirty="0">
                <a:solidFill>
                  <a:schemeClr val="bg1"/>
                </a:solidFill>
                <a:latin typeface="Roboto Thin"/>
                <a:ea typeface="Open Sans" pitchFamily="34" charset="0"/>
                <a:cs typeface="Roboto Thin"/>
              </a:rPr>
              <a:t> – </a:t>
            </a:r>
            <a:r>
              <a:rPr lang="en-US" sz="1050" dirty="0" smtClean="0">
                <a:solidFill>
                  <a:schemeClr val="bg1"/>
                </a:solidFill>
                <a:latin typeface="Roboto Thin"/>
                <a:ea typeface="Open Sans" pitchFamily="34" charset="0"/>
                <a:cs typeface="Roboto Thin"/>
              </a:rPr>
              <a:t>Start w/ 2x 10GbE iSCSI and </a:t>
            </a:r>
          </a:p>
          <a:p>
            <a:pPr>
              <a:lnSpc>
                <a:spcPct val="150000"/>
              </a:lnSpc>
            </a:pPr>
            <a:r>
              <a:rPr lang="en-US" sz="1050" dirty="0">
                <a:solidFill>
                  <a:schemeClr val="bg1"/>
                </a:solidFill>
                <a:latin typeface="Roboto Thin"/>
                <a:ea typeface="Open Sans" pitchFamily="34" charset="0"/>
                <a:cs typeface="Roboto Thin"/>
              </a:rPr>
              <a:t> – Up </a:t>
            </a:r>
            <a:r>
              <a:rPr lang="en-US" sz="1050" dirty="0" smtClean="0">
                <a:solidFill>
                  <a:schemeClr val="bg1"/>
                </a:solidFill>
                <a:latin typeface="Roboto Thin"/>
                <a:ea typeface="Open Sans" pitchFamily="34" charset="0"/>
                <a:cs typeface="Roboto Thin"/>
              </a:rPr>
              <a:t>to 20x 10GbE iSCSI or 16x 16Gb/8Gb FC</a:t>
            </a:r>
            <a:endParaRPr lang="en-US" sz="1050" dirty="0">
              <a:solidFill>
                <a:schemeClr val="bg1"/>
              </a:solidFill>
              <a:latin typeface="Roboto "/>
              <a:ea typeface="Open Sans" pitchFamily="34" charset="0"/>
              <a:cs typeface="Roboto "/>
            </a:endParaRPr>
          </a:p>
        </p:txBody>
      </p:sp>
      <p:pic>
        <p:nvPicPr>
          <p:cNvPr id="2" name="Picture 1"/>
          <p:cNvPicPr>
            <a:picLocks noChangeAspect="1"/>
          </p:cNvPicPr>
          <p:nvPr/>
        </p:nvPicPr>
        <p:blipFill>
          <a:blip r:embed="rId3"/>
          <a:stretch>
            <a:fillRect/>
          </a:stretch>
        </p:blipFill>
        <p:spPr>
          <a:xfrm>
            <a:off x="414390" y="261219"/>
            <a:ext cx="540000" cy="540000"/>
          </a:xfrm>
          <a:prstGeom prst="rect">
            <a:avLst/>
          </a:prstGeom>
        </p:spPr>
      </p:pic>
    </p:spTree>
    <p:extLst>
      <p:ext uri="{BB962C8B-B14F-4D97-AF65-F5344CB8AC3E}">
        <p14:creationId xmlns:p14="http://schemas.microsoft.com/office/powerpoint/2010/main" val="19983867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Q-logo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826" y="813003"/>
            <a:ext cx="4248766" cy="4248766"/>
          </a:xfrm>
          <a:prstGeom prst="rect">
            <a:avLst/>
          </a:prstGeom>
        </p:spPr>
      </p:pic>
      <p:sp>
        <p:nvSpPr>
          <p:cNvPr id="3" name="Title 2"/>
          <p:cNvSpPr>
            <a:spLocks noGrp="1"/>
          </p:cNvSpPr>
          <p:nvPr>
            <p:ph type="title"/>
          </p:nvPr>
        </p:nvSpPr>
        <p:spPr/>
        <p:txBody>
          <a:bodyPr/>
          <a:lstStyle/>
          <a:p>
            <a:r>
              <a:rPr lang="en-US" dirty="0" smtClean="0">
                <a:solidFill>
                  <a:schemeClr val="accent3">
                    <a:lumMod val="50000"/>
                  </a:schemeClr>
                </a:solidFill>
                <a:latin typeface="Roboto Thin"/>
                <a:cs typeface="Roboto Thin"/>
              </a:rPr>
              <a:t>Table of Contents</a:t>
            </a:r>
            <a:endParaRPr lang="en-US" dirty="0">
              <a:solidFill>
                <a:schemeClr val="accent3">
                  <a:lumMod val="50000"/>
                </a:schemeClr>
              </a:solidFill>
              <a:latin typeface="Roboto Thin"/>
              <a:cs typeface="Roboto Thin"/>
            </a:endParaRPr>
          </a:p>
        </p:txBody>
      </p:sp>
      <p:grpSp>
        <p:nvGrpSpPr>
          <p:cNvPr id="74" name="Group 73"/>
          <p:cNvGrpSpPr/>
          <p:nvPr/>
        </p:nvGrpSpPr>
        <p:grpSpPr>
          <a:xfrm>
            <a:off x="1152125" y="1241879"/>
            <a:ext cx="4233074" cy="276999"/>
            <a:chOff x="1397318" y="1241879"/>
            <a:chExt cx="4233074" cy="276999"/>
          </a:xfrm>
        </p:grpSpPr>
        <p:sp>
          <p:nvSpPr>
            <p:cNvPr id="11" name="Oval 10"/>
            <p:cNvSpPr/>
            <p:nvPr/>
          </p:nvSpPr>
          <p:spPr>
            <a:xfrm>
              <a:off x="5450392" y="128869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a:stCxn id="11" idx="2"/>
              <a:endCxn id="16" idx="3"/>
            </p:cNvCxnSpPr>
            <p:nvPr/>
          </p:nvCxnSpPr>
          <p:spPr>
            <a:xfrm flipH="1">
              <a:off x="4187420" y="1378694"/>
              <a:ext cx="1262972" cy="1685"/>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97318" y="1241879"/>
              <a:ext cx="2790102"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chemeClr val="accent3">
                      <a:lumMod val="75000"/>
                    </a:schemeClr>
                  </a:solidFill>
                  <a:effectLst/>
                  <a:latin typeface="Roboto Thin"/>
                  <a:cs typeface="Roboto Thin"/>
                </a:rPr>
                <a:t>XCubeSAN Brief</a:t>
              </a:r>
            </a:p>
          </p:txBody>
        </p:sp>
      </p:grpSp>
      <p:grpSp>
        <p:nvGrpSpPr>
          <p:cNvPr id="75" name="Group 74"/>
          <p:cNvGrpSpPr/>
          <p:nvPr/>
        </p:nvGrpSpPr>
        <p:grpSpPr>
          <a:xfrm>
            <a:off x="995546" y="1755775"/>
            <a:ext cx="3958630" cy="276999"/>
            <a:chOff x="1253313" y="1755775"/>
            <a:chExt cx="3958630" cy="276999"/>
          </a:xfrm>
        </p:grpSpPr>
        <p:sp>
          <p:nvSpPr>
            <p:cNvPr id="26" name="TextBox 25"/>
            <p:cNvSpPr txBox="1"/>
            <p:nvPr/>
          </p:nvSpPr>
          <p:spPr>
            <a:xfrm>
              <a:off x="1253313" y="175577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Thin"/>
                  <a:cs typeface="Roboto Thin"/>
                </a:rPr>
                <a:t>IT Challenges </a:t>
              </a:r>
            </a:p>
          </p:txBody>
        </p:sp>
        <p:sp>
          <p:nvSpPr>
            <p:cNvPr id="54" name="Oval 53"/>
            <p:cNvSpPr/>
            <p:nvPr/>
          </p:nvSpPr>
          <p:spPr>
            <a:xfrm>
              <a:off x="5031943" y="180671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p:cNvCxnSpPr>
              <a:stCxn id="54" idx="2"/>
              <a:endCxn id="26" idx="3"/>
            </p:cNvCxnSpPr>
            <p:nvPr/>
          </p:nvCxnSpPr>
          <p:spPr>
            <a:xfrm flipH="1" flipV="1">
              <a:off x="3769526" y="1894275"/>
              <a:ext cx="1262417" cy="2436"/>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786658" y="2277325"/>
            <a:ext cx="3954064" cy="276999"/>
            <a:chOff x="1031851" y="2277325"/>
            <a:chExt cx="3954064" cy="276999"/>
          </a:xfrm>
        </p:grpSpPr>
        <p:sp>
          <p:nvSpPr>
            <p:cNvPr id="30" name="TextBox 29"/>
            <p:cNvSpPr txBox="1"/>
            <p:nvPr/>
          </p:nvSpPr>
          <p:spPr>
            <a:xfrm>
              <a:off x="1031851" y="227732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Architecture</a:t>
              </a:r>
            </a:p>
          </p:txBody>
        </p:sp>
        <p:sp>
          <p:nvSpPr>
            <p:cNvPr id="56" name="Oval 55"/>
            <p:cNvSpPr/>
            <p:nvPr/>
          </p:nvSpPr>
          <p:spPr>
            <a:xfrm>
              <a:off x="4805915" y="2324728"/>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7" name="Straight Connector 56"/>
            <p:cNvCxnSpPr>
              <a:stCxn id="56" idx="2"/>
              <a:endCxn id="30" idx="3"/>
            </p:cNvCxnSpPr>
            <p:nvPr/>
          </p:nvCxnSpPr>
          <p:spPr>
            <a:xfrm flipH="1">
              <a:off x="3548064" y="2414728"/>
              <a:ext cx="125785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725293" y="2808171"/>
            <a:ext cx="3943084" cy="276999"/>
            <a:chOff x="957912" y="2808171"/>
            <a:chExt cx="3943084" cy="276999"/>
          </a:xfrm>
        </p:grpSpPr>
        <p:sp>
          <p:nvSpPr>
            <p:cNvPr id="33" name="TextBox 32"/>
            <p:cNvSpPr txBox="1"/>
            <p:nvPr/>
          </p:nvSpPr>
          <p:spPr>
            <a:xfrm>
              <a:off x="957912" y="2808171"/>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Features</a:t>
              </a:r>
            </a:p>
          </p:txBody>
        </p:sp>
        <p:sp>
          <p:nvSpPr>
            <p:cNvPr id="58" name="Oval 57"/>
            <p:cNvSpPr/>
            <p:nvPr/>
          </p:nvSpPr>
          <p:spPr>
            <a:xfrm>
              <a:off x="4720996" y="2855574"/>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9" name="Straight Connector 58"/>
            <p:cNvCxnSpPr>
              <a:stCxn id="58" idx="2"/>
              <a:endCxn id="33" idx="3"/>
            </p:cNvCxnSpPr>
            <p:nvPr/>
          </p:nvCxnSpPr>
          <p:spPr>
            <a:xfrm flipH="1">
              <a:off x="3474125" y="2945574"/>
              <a:ext cx="1246871" cy="109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779417" y="3326185"/>
            <a:ext cx="3957723" cy="276999"/>
            <a:chOff x="999462" y="3326185"/>
            <a:chExt cx="3957723" cy="276999"/>
          </a:xfrm>
        </p:grpSpPr>
        <p:sp>
          <p:nvSpPr>
            <p:cNvPr id="36" name="TextBox 35"/>
            <p:cNvSpPr txBox="1"/>
            <p:nvPr/>
          </p:nvSpPr>
          <p:spPr>
            <a:xfrm>
              <a:off x="999462" y="3326185"/>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Performance</a:t>
              </a:r>
            </a:p>
          </p:txBody>
        </p:sp>
        <p:sp>
          <p:nvSpPr>
            <p:cNvPr id="60" name="Oval 59"/>
            <p:cNvSpPr/>
            <p:nvPr/>
          </p:nvSpPr>
          <p:spPr>
            <a:xfrm>
              <a:off x="4777185" y="3373591"/>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Connector 60"/>
            <p:cNvCxnSpPr>
              <a:stCxn id="60" idx="2"/>
              <a:endCxn id="36" idx="3"/>
            </p:cNvCxnSpPr>
            <p:nvPr/>
          </p:nvCxnSpPr>
          <p:spPr>
            <a:xfrm flipH="1">
              <a:off x="3515675" y="3463591"/>
              <a:ext cx="1261510" cy="1094"/>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989146" y="3827843"/>
            <a:ext cx="3958628" cy="276999"/>
            <a:chOff x="1234339" y="3827843"/>
            <a:chExt cx="3958628" cy="276999"/>
          </a:xfrm>
        </p:grpSpPr>
        <p:sp>
          <p:nvSpPr>
            <p:cNvPr id="39" name="TextBox 38"/>
            <p:cNvSpPr txBox="1"/>
            <p:nvPr/>
          </p:nvSpPr>
          <p:spPr>
            <a:xfrm>
              <a:off x="1234339" y="3827843"/>
              <a:ext cx="2516213" cy="276999"/>
            </a:xfrm>
            <a:prstGeom prst="rect">
              <a:avLst/>
            </a:prstGeom>
            <a:noFill/>
            <a:ln>
              <a:noFill/>
            </a:ln>
          </p:spPr>
          <p:txBody>
            <a:bodyPr wrap="square" lIns="36000" tIns="0" rIns="36000" bIns="0" rtlCol="0">
              <a:spAutoFit/>
            </a:bodyPr>
            <a:lstStyle/>
            <a:p>
              <a:pPr algn="r"/>
              <a:r>
                <a:rPr lang="en-US" dirty="0">
                  <a:solidFill>
                    <a:srgbClr val="699832"/>
                  </a:solidFill>
                  <a:latin typeface="Roboto Thin"/>
                  <a:cs typeface="Roboto Thin"/>
                </a:rPr>
                <a:t>Applications</a:t>
              </a:r>
            </a:p>
          </p:txBody>
        </p:sp>
        <p:sp>
          <p:nvSpPr>
            <p:cNvPr id="64" name="Oval 63"/>
            <p:cNvSpPr/>
            <p:nvPr/>
          </p:nvSpPr>
          <p:spPr>
            <a:xfrm>
              <a:off x="5012967" y="3878780"/>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a:stCxn id="64" idx="2"/>
              <a:endCxn id="39" idx="3"/>
            </p:cNvCxnSpPr>
            <p:nvPr/>
          </p:nvCxnSpPr>
          <p:spPr>
            <a:xfrm flipH="1" flipV="1">
              <a:off x="3750552" y="3966343"/>
              <a:ext cx="1262415" cy="243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412094" y="4349395"/>
            <a:ext cx="3959260" cy="276999"/>
            <a:chOff x="1669861" y="4349395"/>
            <a:chExt cx="3959260" cy="276999"/>
          </a:xfrm>
        </p:grpSpPr>
        <p:sp>
          <p:nvSpPr>
            <p:cNvPr id="43" name="TextBox 42"/>
            <p:cNvSpPr txBox="1"/>
            <p:nvPr/>
          </p:nvSpPr>
          <p:spPr>
            <a:xfrm>
              <a:off x="1669861" y="4349395"/>
              <a:ext cx="2516213" cy="276999"/>
            </a:xfrm>
            <a:prstGeom prst="rect">
              <a:avLst/>
            </a:prstGeom>
            <a:noFill/>
            <a:ln>
              <a:noFill/>
            </a:ln>
          </p:spPr>
          <p:txBody>
            <a:bodyPr wrap="square" lIns="36000" tIns="0" rIns="3600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pPr>
              <a:r>
                <a:rPr lang="en-US" b="0" i="0" dirty="0" smtClean="0">
                  <a:solidFill>
                    <a:srgbClr val="699832"/>
                  </a:solidFill>
                  <a:effectLst/>
                  <a:latin typeface="Roboto Medium"/>
                  <a:cs typeface="Roboto Medium"/>
                </a:rPr>
                <a:t>Advantages</a:t>
              </a:r>
            </a:p>
          </p:txBody>
        </p:sp>
        <p:sp>
          <p:nvSpPr>
            <p:cNvPr id="66" name="Oval 65"/>
            <p:cNvSpPr/>
            <p:nvPr/>
          </p:nvSpPr>
          <p:spPr>
            <a:xfrm>
              <a:off x="5449121" y="4398342"/>
              <a:ext cx="180000" cy="180000"/>
            </a:xfrm>
            <a:prstGeom prst="ellipse">
              <a:avLst/>
            </a:prstGeom>
            <a:solidFill>
              <a:schemeClr val="accent3">
                <a:alpha val="2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a:stCxn id="66" idx="2"/>
              <a:endCxn id="43" idx="3"/>
            </p:cNvCxnSpPr>
            <p:nvPr/>
          </p:nvCxnSpPr>
          <p:spPr>
            <a:xfrm flipH="1" flipV="1">
              <a:off x="4186074" y="4487895"/>
              <a:ext cx="1263047" cy="447"/>
            </a:xfrm>
            <a:prstGeom prst="line">
              <a:avLst/>
            </a:prstGeom>
            <a:ln w="6350" cmpd="sng">
              <a:solidFill>
                <a:schemeClr val="accent3">
                  <a:alpha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32312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1000" fill="hold"/>
                                        <p:tgtEl>
                                          <p:spTgt spid="8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XCubeSAN Highlights</a:t>
            </a:r>
            <a:endParaRPr lang="en-US" dirty="0">
              <a:solidFill>
                <a:schemeClr val="tx1"/>
              </a:solidFill>
            </a:endParaRPr>
          </a:p>
        </p:txBody>
      </p:sp>
      <p:sp>
        <p:nvSpPr>
          <p:cNvPr id="30726" name="TextBox 30725"/>
          <p:cNvSpPr txBox="1"/>
          <p:nvPr/>
        </p:nvSpPr>
        <p:spPr>
          <a:xfrm rot="20439317">
            <a:off x="6579392" y="1495736"/>
            <a:ext cx="214869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3">
                    <a:lumMod val="75000"/>
                  </a:schemeClr>
                </a:solidFill>
                <a:effectLst/>
                <a:latin typeface="Roboto Thin"/>
                <a:cs typeface="Roboto Thin"/>
              </a:rPr>
              <a:t>High Availability</a:t>
            </a:r>
          </a:p>
        </p:txBody>
      </p:sp>
      <p:sp>
        <p:nvSpPr>
          <p:cNvPr id="89" name="TextBox 88"/>
          <p:cNvSpPr txBox="1"/>
          <p:nvPr/>
        </p:nvSpPr>
        <p:spPr>
          <a:xfrm rot="20439317">
            <a:off x="5606795" y="1117127"/>
            <a:ext cx="3220650"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2">
                    <a:lumMod val="75000"/>
                  </a:schemeClr>
                </a:solidFill>
                <a:latin typeface="Roboto Thin"/>
                <a:cs typeface="Roboto Thin"/>
              </a:rPr>
              <a:t>Optimized Performance</a:t>
            </a:r>
            <a:endParaRPr lang="en-US" sz="2400" b="0" i="0" dirty="0" smtClean="0">
              <a:solidFill>
                <a:schemeClr val="accent2">
                  <a:lumMod val="75000"/>
                </a:schemeClr>
              </a:solidFill>
              <a:effectLst/>
              <a:latin typeface="Roboto Thin"/>
              <a:cs typeface="Roboto Thin"/>
            </a:endParaRPr>
          </a:p>
        </p:txBody>
      </p:sp>
      <p:sp>
        <p:nvSpPr>
          <p:cNvPr id="90" name="TextBox 89"/>
          <p:cNvSpPr txBox="1"/>
          <p:nvPr/>
        </p:nvSpPr>
        <p:spPr>
          <a:xfrm rot="20439317">
            <a:off x="5986155" y="2297409"/>
            <a:ext cx="2050709"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4">
                    <a:lumMod val="75000"/>
                  </a:schemeClr>
                </a:solidFill>
                <a:effectLst/>
                <a:latin typeface="Roboto Thin"/>
                <a:cs typeface="Roboto Thin"/>
              </a:rPr>
              <a:t>Hybrid Storage</a:t>
            </a:r>
          </a:p>
        </p:txBody>
      </p:sp>
      <p:sp>
        <p:nvSpPr>
          <p:cNvPr id="91" name="TextBox 90"/>
          <p:cNvSpPr txBox="1"/>
          <p:nvPr/>
        </p:nvSpPr>
        <p:spPr>
          <a:xfrm rot="20439317">
            <a:off x="4719453" y="883922"/>
            <a:ext cx="310944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accent1">
                    <a:lumMod val="75000"/>
                  </a:schemeClr>
                </a:solidFill>
                <a:effectLst/>
                <a:latin typeface="Roboto Thin"/>
                <a:cs typeface="Roboto Thin"/>
              </a:rPr>
              <a:t>Built-in Data Protection</a:t>
            </a:r>
          </a:p>
        </p:txBody>
      </p:sp>
      <p:sp>
        <p:nvSpPr>
          <p:cNvPr id="92" name="TextBox 91"/>
          <p:cNvSpPr txBox="1"/>
          <p:nvPr/>
        </p:nvSpPr>
        <p:spPr>
          <a:xfrm rot="20439317">
            <a:off x="3878676" y="709544"/>
            <a:ext cx="232827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0097A7"/>
                </a:solidFill>
                <a:effectLst/>
                <a:latin typeface="Roboto Thin"/>
                <a:cs typeface="Roboto Thin"/>
              </a:rPr>
              <a:t>Buy as You Need</a:t>
            </a:r>
          </a:p>
        </p:txBody>
      </p:sp>
      <p:sp>
        <p:nvSpPr>
          <p:cNvPr id="93" name="TextBox 92"/>
          <p:cNvSpPr txBox="1"/>
          <p:nvPr/>
        </p:nvSpPr>
        <p:spPr>
          <a:xfrm rot="20439317">
            <a:off x="5423769" y="2846881"/>
            <a:ext cx="3443968"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dirty="0" smtClean="0">
                <a:solidFill>
                  <a:schemeClr val="accent5">
                    <a:lumMod val="75000"/>
                  </a:schemeClr>
                </a:solidFill>
                <a:latin typeface="Roboto Thin"/>
                <a:cs typeface="Roboto Thin"/>
              </a:rPr>
              <a:t>More Capacity Expansion</a:t>
            </a:r>
            <a:endParaRPr lang="en-US" sz="2400" b="0" i="0" dirty="0" smtClean="0">
              <a:solidFill>
                <a:schemeClr val="accent5">
                  <a:lumMod val="75000"/>
                </a:schemeClr>
              </a:solidFill>
              <a:effectLst/>
              <a:latin typeface="Roboto Thin"/>
              <a:cs typeface="Roboto Thin"/>
            </a:endParaRPr>
          </a:p>
        </p:txBody>
      </p:sp>
      <p:sp>
        <p:nvSpPr>
          <p:cNvPr id="94" name="TextBox 93"/>
          <p:cNvSpPr txBox="1"/>
          <p:nvPr/>
        </p:nvSpPr>
        <p:spPr>
          <a:xfrm rot="20439317">
            <a:off x="4975982" y="3757119"/>
            <a:ext cx="2562117"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rgbClr val="FBC02D"/>
                </a:solidFill>
                <a:effectLst/>
                <a:latin typeface="Roboto Thin"/>
                <a:cs typeface="Roboto Thin"/>
              </a:rPr>
              <a:t>Easy Management</a:t>
            </a:r>
          </a:p>
        </p:txBody>
      </p:sp>
      <p:grpSp>
        <p:nvGrpSpPr>
          <p:cNvPr id="13" name="Group 12"/>
          <p:cNvGrpSpPr/>
          <p:nvPr/>
        </p:nvGrpSpPr>
        <p:grpSpPr>
          <a:xfrm rot="20439317">
            <a:off x="-595167" y="3042338"/>
            <a:ext cx="7414466" cy="454025"/>
            <a:chOff x="-3814141" y="2723459"/>
            <a:chExt cx="7414466" cy="454025"/>
          </a:xfrm>
        </p:grpSpPr>
        <p:sp>
          <p:nvSpPr>
            <p:cNvPr id="23"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 name="Rectangle 3"/>
            <p:cNvSpPr/>
            <p:nvPr/>
          </p:nvSpPr>
          <p:spPr>
            <a:xfrm>
              <a:off x="-3814141" y="2809203"/>
              <a:ext cx="7200000" cy="29912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rot="20439317">
            <a:off x="-1583587" y="2861174"/>
            <a:ext cx="7404941" cy="458788"/>
            <a:chOff x="-4687266" y="2223396"/>
            <a:chExt cx="7404941" cy="458788"/>
          </a:xfrm>
        </p:grpSpPr>
        <p:sp>
          <p:nvSpPr>
            <p:cNvPr id="22" name="Freeform 19"/>
            <p:cNvSpPr>
              <a:spLocks/>
            </p:cNvSpPr>
            <p:nvPr/>
          </p:nvSpPr>
          <p:spPr bwMode="auto">
            <a:xfrm>
              <a:off x="-865313" y="2223396"/>
              <a:ext cx="3582988" cy="458788"/>
            </a:xfrm>
            <a:custGeom>
              <a:avLst/>
              <a:gdLst>
                <a:gd name="T0" fmla="*/ 0 w 2257"/>
                <a:gd name="T1" fmla="*/ 49 h 289"/>
                <a:gd name="T2" fmla="*/ 2127 w 2257"/>
                <a:gd name="T3" fmla="*/ 49 h 289"/>
                <a:gd name="T4" fmla="*/ 2127 w 2257"/>
                <a:gd name="T5" fmla="*/ 0 h 289"/>
                <a:gd name="T6" fmla="*/ 2257 w 2257"/>
                <a:gd name="T7" fmla="*/ 146 h 289"/>
                <a:gd name="T8" fmla="*/ 2127 w 2257"/>
                <a:gd name="T9" fmla="*/ 289 h 289"/>
                <a:gd name="T10" fmla="*/ 2127 w 2257"/>
                <a:gd name="T11" fmla="*/ 241 h 289"/>
                <a:gd name="T12" fmla="*/ 0 w 2257"/>
                <a:gd name="T13" fmla="*/ 241 h 289"/>
                <a:gd name="T14" fmla="*/ 0 w 2257"/>
                <a:gd name="T15" fmla="*/ 4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9"/>
                  </a:moveTo>
                  <a:lnTo>
                    <a:pt x="2127" y="49"/>
                  </a:lnTo>
                  <a:lnTo>
                    <a:pt x="2127" y="0"/>
                  </a:lnTo>
                  <a:lnTo>
                    <a:pt x="2257" y="146"/>
                  </a:lnTo>
                  <a:lnTo>
                    <a:pt x="2127" y="289"/>
                  </a:lnTo>
                  <a:lnTo>
                    <a:pt x="2127" y="241"/>
                  </a:lnTo>
                  <a:lnTo>
                    <a:pt x="0" y="241"/>
                  </a:lnTo>
                  <a:lnTo>
                    <a:pt x="0" y="4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1" name="Rectangle 40"/>
            <p:cNvSpPr/>
            <p:nvPr/>
          </p:nvSpPr>
          <p:spPr>
            <a:xfrm>
              <a:off x="-4687266" y="2301539"/>
              <a:ext cx="7200000" cy="299121"/>
            </a:xfrm>
            <a:prstGeom prst="rect">
              <a:avLst/>
            </a:prstGeom>
            <a:solidFill>
              <a:schemeClr val="accent2"/>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rot="20439317">
            <a:off x="-2473482" y="2610093"/>
            <a:ext cx="7403353" cy="454025"/>
            <a:chOff x="-5442916" y="1691584"/>
            <a:chExt cx="7403353" cy="454025"/>
          </a:xfrm>
        </p:grpSpPr>
        <p:sp>
          <p:nvSpPr>
            <p:cNvPr id="21" name="Freeform 18"/>
            <p:cNvSpPr>
              <a:spLocks/>
            </p:cNvSpPr>
            <p:nvPr/>
          </p:nvSpPr>
          <p:spPr bwMode="auto">
            <a:xfrm>
              <a:off x="-865313" y="1691584"/>
              <a:ext cx="2825750" cy="454025"/>
            </a:xfrm>
            <a:custGeom>
              <a:avLst/>
              <a:gdLst>
                <a:gd name="T0" fmla="*/ 0 w 1780"/>
                <a:gd name="T1" fmla="*/ 46 h 286"/>
                <a:gd name="T2" fmla="*/ 1650 w 1780"/>
                <a:gd name="T3" fmla="*/ 46 h 286"/>
                <a:gd name="T4" fmla="*/ 1650 w 1780"/>
                <a:gd name="T5" fmla="*/ 0 h 286"/>
                <a:gd name="T6" fmla="*/ 1780 w 1780"/>
                <a:gd name="T7" fmla="*/ 143 h 286"/>
                <a:gd name="T8" fmla="*/ 1650 w 1780"/>
                <a:gd name="T9" fmla="*/ 286 h 286"/>
                <a:gd name="T10" fmla="*/ 1650 w 1780"/>
                <a:gd name="T11" fmla="*/ 238 h 286"/>
                <a:gd name="T12" fmla="*/ 0 w 1780"/>
                <a:gd name="T13" fmla="*/ 238 h 286"/>
                <a:gd name="T14" fmla="*/ 0 w 1780"/>
                <a:gd name="T15" fmla="*/ 46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86">
                  <a:moveTo>
                    <a:pt x="0" y="46"/>
                  </a:moveTo>
                  <a:lnTo>
                    <a:pt x="1650" y="46"/>
                  </a:lnTo>
                  <a:lnTo>
                    <a:pt x="1650" y="0"/>
                  </a:lnTo>
                  <a:lnTo>
                    <a:pt x="1780" y="143"/>
                  </a:lnTo>
                  <a:lnTo>
                    <a:pt x="1650" y="286"/>
                  </a:lnTo>
                  <a:lnTo>
                    <a:pt x="1650" y="238"/>
                  </a:lnTo>
                  <a:lnTo>
                    <a:pt x="0" y="238"/>
                  </a:lnTo>
                  <a:lnTo>
                    <a:pt x="0" y="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2" name="Rectangle 41"/>
            <p:cNvSpPr/>
            <p:nvPr/>
          </p:nvSpPr>
          <p:spPr>
            <a:xfrm>
              <a:off x="-5442916" y="1766552"/>
              <a:ext cx="7200000" cy="299121"/>
            </a:xfrm>
            <a:prstGeom prst="rect">
              <a:avLst/>
            </a:prstGeom>
            <a:solidFill>
              <a:schemeClr val="accent1"/>
            </a:solidFill>
            <a:ln w="63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rot="20439317">
            <a:off x="-3292017" y="2292072"/>
            <a:ext cx="7358021" cy="460375"/>
            <a:chOff x="-6109666" y="1112689"/>
            <a:chExt cx="7358021" cy="460375"/>
          </a:xfrm>
        </p:grpSpPr>
        <p:sp>
          <p:nvSpPr>
            <p:cNvPr id="59" name="Freeform 21"/>
            <p:cNvSpPr>
              <a:spLocks/>
            </p:cNvSpPr>
            <p:nvPr/>
          </p:nvSpPr>
          <p:spPr bwMode="auto">
            <a:xfrm>
              <a:off x="-867360" y="1112689"/>
              <a:ext cx="2115715"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0097A7"/>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4" name="Rectangle 43"/>
            <p:cNvSpPr/>
            <p:nvPr/>
          </p:nvSpPr>
          <p:spPr>
            <a:xfrm>
              <a:off x="-6109666" y="1191877"/>
              <a:ext cx="7200000" cy="299121"/>
            </a:xfrm>
            <a:prstGeom prst="rect">
              <a:avLst/>
            </a:prstGeom>
            <a:solidFill>
              <a:srgbClr val="0097A7"/>
            </a:solidFill>
            <a:ln w="6350">
              <a:solidFill>
                <a:srgbClr val="0097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rot="20439317">
            <a:off x="-1241181" y="3845803"/>
            <a:ext cx="7408116" cy="458788"/>
            <a:chOff x="-4690441" y="3266384"/>
            <a:chExt cx="7408116" cy="458788"/>
          </a:xfrm>
        </p:grpSpPr>
        <p:sp>
          <p:nvSpPr>
            <p:cNvPr id="25" name="Freeform 22"/>
            <p:cNvSpPr>
              <a:spLocks/>
            </p:cNvSpPr>
            <p:nvPr/>
          </p:nvSpPr>
          <p:spPr bwMode="auto">
            <a:xfrm>
              <a:off x="-865313" y="3266384"/>
              <a:ext cx="3582988" cy="458788"/>
            </a:xfrm>
            <a:custGeom>
              <a:avLst/>
              <a:gdLst>
                <a:gd name="T0" fmla="*/ 0 w 2257"/>
                <a:gd name="T1" fmla="*/ 48 h 289"/>
                <a:gd name="T2" fmla="*/ 2127 w 2257"/>
                <a:gd name="T3" fmla="*/ 48 h 289"/>
                <a:gd name="T4" fmla="*/ 2127 w 2257"/>
                <a:gd name="T5" fmla="*/ 0 h 289"/>
                <a:gd name="T6" fmla="*/ 2257 w 2257"/>
                <a:gd name="T7" fmla="*/ 146 h 289"/>
                <a:gd name="T8" fmla="*/ 2127 w 2257"/>
                <a:gd name="T9" fmla="*/ 289 h 289"/>
                <a:gd name="T10" fmla="*/ 2127 w 2257"/>
                <a:gd name="T11" fmla="*/ 240 h 289"/>
                <a:gd name="T12" fmla="*/ 0 w 2257"/>
                <a:gd name="T13" fmla="*/ 240 h 289"/>
                <a:gd name="T14" fmla="*/ 0 w 2257"/>
                <a:gd name="T15" fmla="*/ 48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7" h="289">
                  <a:moveTo>
                    <a:pt x="0" y="48"/>
                  </a:moveTo>
                  <a:lnTo>
                    <a:pt x="2127" y="48"/>
                  </a:lnTo>
                  <a:lnTo>
                    <a:pt x="2127" y="0"/>
                  </a:lnTo>
                  <a:lnTo>
                    <a:pt x="2257" y="146"/>
                  </a:lnTo>
                  <a:lnTo>
                    <a:pt x="2127" y="289"/>
                  </a:lnTo>
                  <a:lnTo>
                    <a:pt x="2127" y="240"/>
                  </a:lnTo>
                  <a:lnTo>
                    <a:pt x="0" y="240"/>
                  </a:lnTo>
                  <a:lnTo>
                    <a:pt x="0" y="4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5" name="Rectangle 44"/>
            <p:cNvSpPr/>
            <p:nvPr/>
          </p:nvSpPr>
          <p:spPr>
            <a:xfrm>
              <a:off x="-4690441" y="3347702"/>
              <a:ext cx="7200000" cy="299121"/>
            </a:xfrm>
            <a:prstGeom prst="rect">
              <a:avLst/>
            </a:prstGeom>
            <a:solidFill>
              <a:schemeClr val="accent4"/>
            </a:solidFill>
            <a:ln w="63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rot="20439317">
            <a:off x="-1772282" y="4623126"/>
            <a:ext cx="7406592" cy="460375"/>
            <a:chOff x="-5449266" y="3823597"/>
            <a:chExt cx="7406592" cy="460375"/>
          </a:xfrm>
        </p:grpSpPr>
        <p:sp>
          <p:nvSpPr>
            <p:cNvPr id="24" name="Freeform 21"/>
            <p:cNvSpPr>
              <a:spLocks/>
            </p:cNvSpPr>
            <p:nvPr/>
          </p:nvSpPr>
          <p:spPr bwMode="auto">
            <a:xfrm>
              <a:off x="-868424" y="3823597"/>
              <a:ext cx="2825750" cy="460375"/>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6" name="Rectangle 45"/>
            <p:cNvSpPr/>
            <p:nvPr/>
          </p:nvSpPr>
          <p:spPr>
            <a:xfrm>
              <a:off x="-5449266" y="3906502"/>
              <a:ext cx="7200000" cy="299121"/>
            </a:xfrm>
            <a:prstGeom prst="rect">
              <a:avLst/>
            </a:prstGeom>
            <a:solidFill>
              <a:schemeClr val="accent5"/>
            </a:solidFill>
            <a:ln w="63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rot="20439317">
            <a:off x="-2192967" y="5384237"/>
            <a:ext cx="7355045" cy="460996"/>
            <a:chOff x="-6096966" y="4393830"/>
            <a:chExt cx="7355045" cy="460996"/>
          </a:xfrm>
        </p:grpSpPr>
        <p:sp>
          <p:nvSpPr>
            <p:cNvPr id="81" name="Freeform 21"/>
            <p:cNvSpPr>
              <a:spLocks/>
            </p:cNvSpPr>
            <p:nvPr/>
          </p:nvSpPr>
          <p:spPr bwMode="auto">
            <a:xfrm flipV="1">
              <a:off x="-860491" y="4393830"/>
              <a:ext cx="2118570" cy="460996"/>
            </a:xfrm>
            <a:custGeom>
              <a:avLst/>
              <a:gdLst>
                <a:gd name="T0" fmla="*/ 0 w 1780"/>
                <a:gd name="T1" fmla="*/ 49 h 290"/>
                <a:gd name="T2" fmla="*/ 1650 w 1780"/>
                <a:gd name="T3" fmla="*/ 49 h 290"/>
                <a:gd name="T4" fmla="*/ 1650 w 1780"/>
                <a:gd name="T5" fmla="*/ 0 h 290"/>
                <a:gd name="T6" fmla="*/ 1780 w 1780"/>
                <a:gd name="T7" fmla="*/ 147 h 290"/>
                <a:gd name="T8" fmla="*/ 1650 w 1780"/>
                <a:gd name="T9" fmla="*/ 290 h 290"/>
                <a:gd name="T10" fmla="*/ 1650 w 1780"/>
                <a:gd name="T11" fmla="*/ 238 h 290"/>
                <a:gd name="T12" fmla="*/ 0 w 1780"/>
                <a:gd name="T13" fmla="*/ 238 h 290"/>
                <a:gd name="T14" fmla="*/ 0 w 1780"/>
                <a:gd name="T15" fmla="*/ 4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0" h="290">
                  <a:moveTo>
                    <a:pt x="0" y="49"/>
                  </a:moveTo>
                  <a:lnTo>
                    <a:pt x="1650" y="49"/>
                  </a:lnTo>
                  <a:lnTo>
                    <a:pt x="1650" y="0"/>
                  </a:lnTo>
                  <a:lnTo>
                    <a:pt x="1780" y="147"/>
                  </a:lnTo>
                  <a:lnTo>
                    <a:pt x="1650" y="290"/>
                  </a:lnTo>
                  <a:lnTo>
                    <a:pt x="1650" y="238"/>
                  </a:lnTo>
                  <a:lnTo>
                    <a:pt x="0" y="238"/>
                  </a:lnTo>
                  <a:lnTo>
                    <a:pt x="0" y="49"/>
                  </a:lnTo>
                  <a:close/>
                </a:path>
              </a:pathLst>
            </a:custGeom>
            <a:solidFill>
              <a:srgbClr val="FBC02D"/>
            </a:solidFill>
            <a:ln>
              <a:noFill/>
            </a:ln>
          </p:spPr>
          <p:txBody>
            <a:bodyPr vert="horz" wrap="square" lIns="91440" tIns="45720" rIns="91440" bIns="45720" numCol="1" anchor="t" anchorCtr="0" compatLnSpc="1">
              <a:prstTxWarp prst="textNoShape">
                <a:avLst/>
              </a:prstTxWarp>
            </a:bodyPr>
            <a:lstStyle/>
            <a:p>
              <a:endParaRPr lang="en-US" dirty="0" smtClean="0">
                <a:latin typeface="Roboto Light"/>
                <a:cs typeface="Roboto Light"/>
              </a:endParaRPr>
            </a:p>
            <a:p>
              <a:endParaRPr lang="en-US" dirty="0">
                <a:latin typeface="Roboto Light"/>
                <a:cs typeface="Roboto Light"/>
              </a:endParaRPr>
            </a:p>
          </p:txBody>
        </p:sp>
        <p:sp>
          <p:nvSpPr>
            <p:cNvPr id="47" name="Rectangle 46"/>
            <p:cNvSpPr/>
            <p:nvPr/>
          </p:nvSpPr>
          <p:spPr>
            <a:xfrm>
              <a:off x="-6096966" y="4476414"/>
              <a:ext cx="7200000" cy="299121"/>
            </a:xfrm>
            <a:prstGeom prst="rect">
              <a:avLst/>
            </a:prstGeom>
            <a:solidFill>
              <a:schemeClr val="accent6"/>
            </a:solid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396304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2000"/>
                                        <p:tgtEl>
                                          <p:spTgt spid="18"/>
                                        </p:tgtEl>
                                      </p:cBhvr>
                                    </p:animEffect>
                                  </p:childTnLst>
                                </p:cTn>
                              </p:par>
                              <p:par>
                                <p:cTn id="8" presetID="18" presetClass="entr" presetSubtype="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Right)">
                                      <p:cBhvr>
                                        <p:cTn id="10" dur="2000"/>
                                        <p:tgtEl>
                                          <p:spTgt spid="15"/>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Right)">
                                      <p:cBhvr>
                                        <p:cTn id="13" dur="2000"/>
                                        <p:tgtEl>
                                          <p:spTgt spid="14"/>
                                        </p:tgtEl>
                                      </p:cBhvr>
                                    </p:animEffect>
                                  </p:childTnLst>
                                </p:cTn>
                              </p:par>
                              <p:par>
                                <p:cTn id="14" presetID="18" presetClass="entr" presetSubtype="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Right)">
                                      <p:cBhvr>
                                        <p:cTn id="16" dur="2000"/>
                                        <p:tgtEl>
                                          <p:spTgt spid="13"/>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2000"/>
                                        <p:tgtEl>
                                          <p:spTgt spid="8"/>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20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Right)">
                                      <p:cBhvr>
                                        <p:cTn id="25" dur="2000"/>
                                        <p:tgtEl>
                                          <p:spTgt spid="6"/>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strips(downLeft)">
                                      <p:cBhvr>
                                        <p:cTn id="29" dur="500"/>
                                        <p:tgtEl>
                                          <p:spTgt spid="9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strips(downLeft)">
                                      <p:cBhvr>
                                        <p:cTn id="32" dur="500"/>
                                        <p:tgtEl>
                                          <p:spTgt spid="9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strips(downLeft)">
                                      <p:cBhvr>
                                        <p:cTn id="35" dur="500"/>
                                        <p:tgtEl>
                                          <p:spTgt spid="8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30726"/>
                                        </p:tgtEl>
                                        <p:attrNameLst>
                                          <p:attrName>style.visibility</p:attrName>
                                        </p:attrNameLst>
                                      </p:cBhvr>
                                      <p:to>
                                        <p:strVal val="visible"/>
                                      </p:to>
                                    </p:set>
                                    <p:animEffect transition="in" filter="strips(downLeft)">
                                      <p:cBhvr>
                                        <p:cTn id="38" dur="500"/>
                                        <p:tgtEl>
                                          <p:spTgt spid="3072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strips(downLeft)">
                                      <p:cBhvr>
                                        <p:cTn id="41" dur="500"/>
                                        <p:tgtEl>
                                          <p:spTgt spid="90"/>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strips(downLeft)">
                                      <p:cBhvr>
                                        <p:cTn id="44" dur="500"/>
                                        <p:tgtEl>
                                          <p:spTgt spid="93"/>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strips(downLeft)">
                                      <p:cBhvr>
                                        <p:cTn id="4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89" grpId="0"/>
      <p:bldP spid="90" grpId="0"/>
      <p:bldP spid="91" grpId="0"/>
      <p:bldP spid="92" grpId="0"/>
      <p:bldP spid="93" grpId="0"/>
      <p:bldP spid="9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datacenter3.jpg"/>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6287"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2148692" cy="369332"/>
          </a:xfrm>
          <a:prstGeom prst="rect">
            <a:avLst/>
          </a:prstGeom>
          <a:noFill/>
          <a:ln>
            <a:noFill/>
          </a:ln>
        </p:spPr>
        <p:txBody>
          <a:bodyPr wrap="none" lIns="36000" tIns="0" rIns="3600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400" b="0" i="0" dirty="0" smtClean="0">
                <a:solidFill>
                  <a:schemeClr val="tx2"/>
                </a:solidFill>
                <a:effectLst/>
                <a:latin typeface="Roboto Thin"/>
                <a:cs typeface="Roboto Thin"/>
              </a:rPr>
              <a:t>High Availability</a:t>
            </a:r>
          </a:p>
        </p:txBody>
      </p:sp>
      <p:sp>
        <p:nvSpPr>
          <p:cNvPr id="8" name="Shape 654"/>
          <p:cNvSpPr/>
          <p:nvPr/>
        </p:nvSpPr>
        <p:spPr>
          <a:xfrm>
            <a:off x="924626" y="2527863"/>
            <a:ext cx="2040338" cy="1667131"/>
          </a:xfrm>
          <a:prstGeom prst="rect">
            <a:avLst/>
          </a:prstGeom>
          <a:solidFill>
            <a:schemeClr val="accent1"/>
          </a:solidFill>
          <a:ln w="12700">
            <a:miter lim="400000"/>
          </a:ln>
        </p:spPr>
        <p:txBody>
          <a:bodyPr lIns="19050" tIns="19050" rIns="19050" bIns="19050" anchor="ctr"/>
          <a:lstStyle/>
          <a:p>
            <a:endParaRPr sz="1500">
              <a:latin typeface="Roboto Thin"/>
              <a:cs typeface="Roboto Thin"/>
            </a:endParaRPr>
          </a:p>
        </p:txBody>
      </p:sp>
      <p:sp>
        <p:nvSpPr>
          <p:cNvPr id="9" name="Shape 655"/>
          <p:cNvSpPr/>
          <p:nvPr/>
        </p:nvSpPr>
        <p:spPr>
          <a:xfrm>
            <a:off x="3319150" y="2696097"/>
            <a:ext cx="2497214" cy="1667132"/>
          </a:xfrm>
          <a:prstGeom prst="rect">
            <a:avLst/>
          </a:prstGeom>
          <a:solidFill>
            <a:schemeClr val="accent4"/>
          </a:solidFill>
          <a:ln w="12700">
            <a:miter lim="400000"/>
          </a:ln>
        </p:spPr>
        <p:txBody>
          <a:bodyPr lIns="19050" tIns="19050" rIns="19050" bIns="19050" anchor="ctr"/>
          <a:lstStyle/>
          <a:p>
            <a:endParaRPr sz="1500">
              <a:latin typeface="Roboto Thin"/>
              <a:cs typeface="Roboto Thin"/>
            </a:endParaRPr>
          </a:p>
        </p:txBody>
      </p:sp>
      <p:sp>
        <p:nvSpPr>
          <p:cNvPr id="10" name="Shape 656"/>
          <p:cNvSpPr/>
          <p:nvPr/>
        </p:nvSpPr>
        <p:spPr>
          <a:xfrm>
            <a:off x="6170551" y="2527862"/>
            <a:ext cx="2040338" cy="1667132"/>
          </a:xfrm>
          <a:prstGeom prst="rect">
            <a:avLst/>
          </a:prstGeom>
          <a:solidFill>
            <a:schemeClr val="accent6"/>
          </a:solidFill>
          <a:ln w="12700">
            <a:miter lim="400000"/>
          </a:ln>
        </p:spPr>
        <p:txBody>
          <a:bodyPr lIns="19050" tIns="19050" rIns="19050" bIns="19050" anchor="ctr"/>
          <a:lstStyle/>
          <a:p>
            <a:endParaRPr sz="1500">
              <a:latin typeface="Roboto Thin"/>
              <a:cs typeface="Roboto Thin"/>
            </a:endParaRPr>
          </a:p>
        </p:txBody>
      </p:sp>
      <p:sp>
        <p:nvSpPr>
          <p:cNvPr id="11" name="Text Placeholder 2"/>
          <p:cNvSpPr txBox="1">
            <a:spLocks/>
          </p:cNvSpPr>
          <p:nvPr/>
        </p:nvSpPr>
        <p:spPr>
          <a:xfrm>
            <a:off x="1386948" y="1846938"/>
            <a:ext cx="1115690" cy="307777"/>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2000" dirty="0" smtClean="0">
                <a:solidFill>
                  <a:schemeClr val="accent1">
                    <a:lumMod val="75000"/>
                  </a:schemeClr>
                </a:solidFill>
                <a:effectLst>
                  <a:glow rad="127000">
                    <a:schemeClr val="tx2">
                      <a:alpha val="50000"/>
                    </a:schemeClr>
                  </a:glow>
                </a:effectLst>
                <a:latin typeface="Roboto Medium"/>
                <a:cs typeface="Roboto Medium"/>
              </a:rPr>
              <a:t>Hardware</a:t>
            </a:r>
            <a:endParaRPr lang="id-ID" sz="2000" dirty="0">
              <a:solidFill>
                <a:schemeClr val="accent1">
                  <a:lumMod val="75000"/>
                </a:schemeClr>
              </a:solidFill>
              <a:effectLst>
                <a:glow rad="127000">
                  <a:schemeClr val="tx2">
                    <a:alpha val="50000"/>
                  </a:schemeClr>
                </a:glow>
              </a:effectLst>
              <a:latin typeface="Roboto Medium"/>
              <a:cs typeface="Roboto Medium"/>
            </a:endParaRPr>
          </a:p>
        </p:txBody>
      </p:sp>
      <p:sp>
        <p:nvSpPr>
          <p:cNvPr id="12" name="Shape 248"/>
          <p:cNvSpPr/>
          <p:nvPr/>
        </p:nvSpPr>
        <p:spPr>
          <a:xfrm flipH="1">
            <a:off x="2299402" y="1693178"/>
            <a:ext cx="1948752" cy="634153"/>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13" name="Shape 249"/>
          <p:cNvSpPr/>
          <p:nvPr/>
        </p:nvSpPr>
        <p:spPr>
          <a:xfrm>
            <a:off x="970468" y="2940219"/>
            <a:ext cx="1948655" cy="1215445"/>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No Single Point of Failure</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Fully Redundant Components</a:t>
            </a:r>
          </a:p>
          <a:p>
            <a:pPr algn="ctr">
              <a:lnSpc>
                <a:spcPts val="1500"/>
              </a:lnSpc>
              <a:defRPr sz="1800">
                <a:solidFill>
                  <a:srgbClr val="000000"/>
                </a:solidFill>
              </a:defRPr>
            </a:pPr>
            <a:r>
              <a:rPr lang="x-none" sz="1000" dirty="0">
                <a:solidFill>
                  <a:schemeClr val="bg1"/>
                </a:solidFill>
                <a:latin typeface="Roboto Medium"/>
                <a:ea typeface="Open Sans" panose="020B0606030504020204" pitchFamily="34" charset="0"/>
                <a:cs typeface="Roboto Medium"/>
              </a:rPr>
              <a:t>End-toEnd Dual Path </a:t>
            </a:r>
            <a:r>
              <a:rPr lang="x-none" sz="1000" dirty="0" smtClean="0">
                <a:solidFill>
                  <a:schemeClr val="bg1"/>
                </a:solidFill>
                <a:latin typeface="Roboto Medium"/>
                <a:ea typeface="Open Sans" panose="020B0606030504020204" pitchFamily="34" charset="0"/>
                <a:cs typeface="Roboto Medium"/>
              </a:rPr>
              <a:t>Design</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Active-Active Storage Controllers</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Hot Swappable Modular Design</a:t>
            </a:r>
          </a:p>
        </p:txBody>
      </p:sp>
      <p:sp>
        <p:nvSpPr>
          <p:cNvPr id="14" name="Shape 250"/>
          <p:cNvSpPr/>
          <p:nvPr/>
        </p:nvSpPr>
        <p:spPr>
          <a:xfrm>
            <a:off x="3369959" y="3133374"/>
            <a:ext cx="2395437" cy="1173178"/>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Cache Mirroring</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Automatic Failover / Failback</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Automatic Management Service Failover</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Non-Disruptive Firmare Upgrade</a:t>
            </a:r>
            <a:endParaRPr sz="1000" dirty="0">
              <a:solidFill>
                <a:schemeClr val="bg1"/>
              </a:solidFill>
              <a:latin typeface="Roboto Medium"/>
              <a:ea typeface="Open Sans" panose="020B0606030504020204" pitchFamily="34" charset="0"/>
              <a:cs typeface="Roboto Medium"/>
            </a:endParaRPr>
          </a:p>
        </p:txBody>
      </p:sp>
      <p:sp>
        <p:nvSpPr>
          <p:cNvPr id="15" name="Shape 251"/>
          <p:cNvSpPr/>
          <p:nvPr/>
        </p:nvSpPr>
        <p:spPr>
          <a:xfrm>
            <a:off x="6216393" y="2940219"/>
            <a:ext cx="1948655" cy="1215445"/>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Integra Data Protections</a:t>
            </a:r>
          </a:p>
          <a:p>
            <a:pPr algn="ctr">
              <a:lnSpc>
                <a:spcPts val="1500"/>
              </a:lnSpc>
              <a:defRPr sz="1800">
                <a:solidFill>
                  <a:srgbClr val="000000"/>
                </a:solidFill>
              </a:defRPr>
            </a:pPr>
            <a:r>
              <a:rPr lang="en-US" sz="1000" dirty="0" smtClean="0">
                <a:solidFill>
                  <a:schemeClr val="bg1"/>
                </a:solidFill>
                <a:latin typeface="Roboto Light"/>
                <a:ea typeface="Open Sans" panose="020B0606030504020204" pitchFamily="34" charset="0"/>
                <a:cs typeface="Roboto Light"/>
              </a:rPr>
              <a:t>QSnap</a:t>
            </a:r>
            <a:r>
              <a:rPr lang="x-none" sz="1000" dirty="0" smtClean="0">
                <a:solidFill>
                  <a:schemeClr val="bg1"/>
                </a:solidFill>
                <a:latin typeface="Roboto Light"/>
                <a:ea typeface="Open Sans" panose="020B0606030504020204" pitchFamily="34" charset="0"/>
                <a:cs typeface="Roboto Light"/>
              </a:rPr>
              <a:t>, </a:t>
            </a:r>
            <a:r>
              <a:rPr lang="en-US" sz="1000" dirty="0" smtClean="0">
                <a:solidFill>
                  <a:schemeClr val="bg1"/>
                </a:solidFill>
                <a:latin typeface="Roboto Light"/>
                <a:ea typeface="Open Sans" panose="020B0606030504020204" pitchFamily="34" charset="0"/>
                <a:cs typeface="Roboto Light"/>
              </a:rPr>
              <a:t>QClone</a:t>
            </a:r>
            <a:r>
              <a:rPr lang="x-none" sz="1000" dirty="0" smtClean="0">
                <a:solidFill>
                  <a:schemeClr val="bg1"/>
                </a:solidFill>
                <a:latin typeface="Roboto Light"/>
                <a:ea typeface="Open Sans" panose="020B0606030504020204" pitchFamily="34" charset="0"/>
                <a:cs typeface="Roboto Light"/>
              </a:rPr>
              <a:t>, </a:t>
            </a:r>
            <a:r>
              <a:rPr lang="en-US" sz="1000" dirty="0" smtClean="0">
                <a:solidFill>
                  <a:schemeClr val="bg1"/>
                </a:solidFill>
                <a:latin typeface="Roboto Light"/>
                <a:ea typeface="Open Sans" panose="020B0606030504020204" pitchFamily="34" charset="0"/>
                <a:cs typeface="Roboto Light"/>
              </a:rPr>
              <a:t>QReplica</a:t>
            </a:r>
            <a:r>
              <a:rPr lang="x-none" sz="1000" dirty="0" smtClean="0">
                <a:solidFill>
                  <a:schemeClr val="bg1"/>
                </a:solidFill>
                <a:latin typeface="Roboto Light"/>
                <a:ea typeface="Open Sans" panose="020B0606030504020204" pitchFamily="34" charset="0"/>
                <a:cs typeface="Roboto Light"/>
              </a:rPr>
              <a:t> </a:t>
            </a:r>
          </a:p>
          <a:p>
            <a:pPr algn="ctr">
              <a:lnSpc>
                <a:spcPts val="1500"/>
              </a:lnSpc>
              <a:defRPr sz="1800">
                <a:solidFill>
                  <a:srgbClr val="000000"/>
                </a:solidFill>
              </a:defRPr>
            </a:pPr>
            <a:r>
              <a:rPr lang="x-none" sz="1000" dirty="0" smtClean="0">
                <a:solidFill>
                  <a:schemeClr val="bg1"/>
                </a:solidFill>
                <a:latin typeface="Roboto Medium"/>
                <a:ea typeface="Open Sans" panose="020B0606030504020204" pitchFamily="34" charset="0"/>
                <a:cs typeface="Roboto Medium"/>
              </a:rPr>
              <a:t>Multiple Paths</a:t>
            </a:r>
          </a:p>
          <a:p>
            <a:pPr algn="ctr">
              <a:lnSpc>
                <a:spcPts val="1500"/>
              </a:lnSpc>
              <a:defRPr sz="1800">
                <a:solidFill>
                  <a:srgbClr val="000000"/>
                </a:solidFill>
              </a:defRPr>
            </a:pPr>
            <a:r>
              <a:rPr lang="x-none" sz="1000" dirty="0" smtClean="0">
                <a:solidFill>
                  <a:schemeClr val="bg1"/>
                </a:solidFill>
                <a:latin typeface="Roboto Light"/>
                <a:ea typeface="Open Sans" panose="020B0606030504020204" pitchFamily="34" charset="0"/>
                <a:cs typeface="Roboto Light"/>
              </a:rPr>
              <a:t>MPIO, MC/S, LACP, Trunking</a:t>
            </a:r>
            <a:endParaRPr sz="1000" dirty="0">
              <a:solidFill>
                <a:schemeClr val="bg1"/>
              </a:solidFill>
              <a:latin typeface="Roboto Light"/>
              <a:ea typeface="Open Sans" panose="020B0606030504020204" pitchFamily="34" charset="0"/>
              <a:cs typeface="Roboto Light"/>
            </a:endParaRPr>
          </a:p>
        </p:txBody>
      </p:sp>
      <p:sp>
        <p:nvSpPr>
          <p:cNvPr id="16" name="Shape 252"/>
          <p:cNvSpPr/>
          <p:nvPr/>
        </p:nvSpPr>
        <p:spPr>
          <a:xfrm>
            <a:off x="4888301" y="1693178"/>
            <a:ext cx="1948752" cy="634153"/>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17" name="Shape 253"/>
          <p:cNvSpPr/>
          <p:nvPr/>
        </p:nvSpPr>
        <p:spPr>
          <a:xfrm>
            <a:off x="4568856" y="2094273"/>
            <a:ext cx="1" cy="179417"/>
          </a:xfrm>
          <a:prstGeom prst="line">
            <a:avLst/>
          </a:prstGeom>
          <a:ln w="3175">
            <a:solidFill>
              <a:schemeClr val="bg1">
                <a:lumMod val="75000"/>
              </a:schemeClr>
            </a:solidFill>
            <a:miter lim="400000"/>
            <a:tailEnd type="triangle"/>
          </a:ln>
        </p:spPr>
        <p:txBody>
          <a:bodyPr lIns="0" tIns="0" rIns="0" bIns="0"/>
          <a:lstStyle/>
          <a:p>
            <a:pPr defTabSz="171450">
              <a:defRPr sz="1200">
                <a:solidFill>
                  <a:srgbClr val="000000"/>
                </a:solidFill>
                <a:latin typeface="Helvetica"/>
                <a:ea typeface="Helvetica"/>
                <a:cs typeface="Helvetica"/>
                <a:sym typeface="Helvetica"/>
              </a:defRPr>
            </a:pPr>
            <a:endParaRPr sz="500">
              <a:latin typeface="Roboto Thin"/>
              <a:cs typeface="Roboto Thin"/>
            </a:endParaRPr>
          </a:p>
        </p:txBody>
      </p:sp>
      <p:sp>
        <p:nvSpPr>
          <p:cNvPr id="21" name="Shape 255"/>
          <p:cNvSpPr/>
          <p:nvPr/>
        </p:nvSpPr>
        <p:spPr>
          <a:xfrm>
            <a:off x="6688092" y="1838918"/>
            <a:ext cx="1005258"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lvl1pPr>
          </a:lstStyle>
          <a:p>
            <a:pPr lvl="0" algn="ctr">
              <a:defRPr sz="1800">
                <a:solidFill>
                  <a:srgbClr val="000000"/>
                </a:solidFill>
              </a:defRPr>
            </a:pPr>
            <a:r>
              <a:rPr lang="x-none" sz="2000" dirty="0" smtClean="0">
                <a:solidFill>
                  <a:schemeClr val="accent6">
                    <a:lumMod val="75000"/>
                  </a:schemeClr>
                </a:solidFill>
                <a:effectLst>
                  <a:glow rad="127000">
                    <a:schemeClr val="tx2">
                      <a:alpha val="50000"/>
                    </a:schemeClr>
                  </a:glow>
                </a:effectLst>
                <a:latin typeface="Roboto Medium"/>
                <a:ea typeface="Open Sans" panose="020B0606030504020204" pitchFamily="34" charset="0"/>
                <a:cs typeface="Roboto Medium"/>
              </a:rPr>
              <a:t>Features</a:t>
            </a:r>
            <a:endParaRPr sz="2000" dirty="0">
              <a:solidFill>
                <a:schemeClr val="accent6">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sp>
        <p:nvSpPr>
          <p:cNvPr id="25" name="Shape 258"/>
          <p:cNvSpPr/>
          <p:nvPr/>
        </p:nvSpPr>
        <p:spPr>
          <a:xfrm>
            <a:off x="4876989" y="2188816"/>
            <a:ext cx="1077218" cy="35907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ctr">
              <a:defRPr sz="1800">
                <a:solidFill>
                  <a:srgbClr val="000000"/>
                </a:solidFill>
              </a:defRPr>
            </a:pPr>
            <a:r>
              <a:rPr lang="x-none" sz="2000" dirty="0" smtClean="0">
                <a:solidFill>
                  <a:schemeClr val="accent4">
                    <a:lumMod val="75000"/>
                  </a:schemeClr>
                </a:solidFill>
                <a:effectLst>
                  <a:glow rad="127000">
                    <a:schemeClr val="tx2">
                      <a:alpha val="50000"/>
                    </a:schemeClr>
                  </a:glow>
                </a:effectLst>
                <a:latin typeface="Roboto Medium"/>
                <a:ea typeface="Open Sans" panose="020B0606030504020204" pitchFamily="34" charset="0"/>
                <a:cs typeface="Roboto Medium"/>
              </a:rPr>
              <a:t>Firmware</a:t>
            </a:r>
            <a:endParaRPr sz="2000" dirty="0">
              <a:solidFill>
                <a:schemeClr val="accent4">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sp>
        <p:nvSpPr>
          <p:cNvPr id="29" name="Shape 260"/>
          <p:cNvSpPr/>
          <p:nvPr/>
        </p:nvSpPr>
        <p:spPr>
          <a:xfrm>
            <a:off x="5107356" y="1144608"/>
            <a:ext cx="2064668" cy="3949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defRPr sz="1800">
                <a:solidFill>
                  <a:srgbClr val="000000"/>
                </a:solidFill>
              </a:defRPr>
            </a:pPr>
            <a:r>
              <a:rPr lang="x-none" sz="2200" dirty="0" smtClean="0">
                <a:solidFill>
                  <a:schemeClr val="accent3">
                    <a:lumMod val="75000"/>
                  </a:schemeClr>
                </a:solidFill>
                <a:effectLst>
                  <a:glow rad="127000">
                    <a:schemeClr val="tx2">
                      <a:alpha val="50000"/>
                    </a:schemeClr>
                  </a:glow>
                </a:effectLst>
                <a:latin typeface="Roboto Medium"/>
                <a:ea typeface="Open Sans" panose="020B0606030504020204" pitchFamily="34" charset="0"/>
                <a:cs typeface="Roboto Medium"/>
              </a:rPr>
              <a:t>99.999% Uptime</a:t>
            </a:r>
            <a:endParaRPr sz="2200" dirty="0">
              <a:solidFill>
                <a:schemeClr val="accent3">
                  <a:lumMod val="75000"/>
                </a:schemeClr>
              </a:solidFill>
              <a:effectLst>
                <a:glow rad="127000">
                  <a:schemeClr val="tx2">
                    <a:alpha val="50000"/>
                  </a:schemeClr>
                </a:glow>
              </a:effectLst>
              <a:latin typeface="Roboto Medium"/>
              <a:ea typeface="Open Sans" panose="020B0606030504020204" pitchFamily="34" charset="0"/>
              <a:cs typeface="Roboto Medium"/>
            </a:endParaRPr>
          </a:p>
        </p:txBody>
      </p:sp>
      <p:grpSp>
        <p:nvGrpSpPr>
          <p:cNvPr id="36" name="Group 35"/>
          <p:cNvGrpSpPr/>
          <p:nvPr/>
        </p:nvGrpSpPr>
        <p:grpSpPr>
          <a:xfrm>
            <a:off x="4187723" y="1339090"/>
            <a:ext cx="768554" cy="768554"/>
            <a:chOff x="4187723" y="1339090"/>
            <a:chExt cx="768554" cy="768554"/>
          </a:xfrm>
        </p:grpSpPr>
        <p:sp>
          <p:nvSpPr>
            <p:cNvPr id="31" name="Shape 261"/>
            <p:cNvSpPr/>
            <p:nvPr/>
          </p:nvSpPr>
          <p:spPr>
            <a:xfrm>
              <a:off x="4187723" y="1339090"/>
              <a:ext cx="768554" cy="768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9050" tIns="19050" rIns="19050" bIns="19050" anchor="ctr"/>
            <a:lstStyle/>
            <a:p>
              <a:pPr lvl="0"/>
              <a:endParaRPr sz="1500">
                <a:latin typeface="Roboto Thin"/>
                <a:cs typeface="Roboto Thin"/>
              </a:endParaRPr>
            </a:p>
          </p:txBody>
        </p:sp>
        <p:pic>
          <p:nvPicPr>
            <p:cNvPr id="2" name="Picture 1"/>
            <p:cNvPicPr>
              <a:picLocks noChangeAspect="1"/>
            </p:cNvPicPr>
            <p:nvPr/>
          </p:nvPicPr>
          <p:blipFill>
            <a:blip r:embed="rId3"/>
            <a:stretch>
              <a:fillRect/>
            </a:stretch>
          </p:blipFill>
          <p:spPr>
            <a:xfrm>
              <a:off x="4356488" y="1507410"/>
              <a:ext cx="432000" cy="432000"/>
            </a:xfrm>
            <a:prstGeom prst="rect">
              <a:avLst/>
            </a:prstGeom>
          </p:spPr>
        </p:pic>
      </p:grpSp>
      <p:grpSp>
        <p:nvGrpSpPr>
          <p:cNvPr id="37" name="Group 36"/>
          <p:cNvGrpSpPr/>
          <p:nvPr/>
        </p:nvGrpSpPr>
        <p:grpSpPr>
          <a:xfrm>
            <a:off x="1706670" y="2289771"/>
            <a:ext cx="476251" cy="476251"/>
            <a:chOff x="1706670" y="2289771"/>
            <a:chExt cx="476251" cy="476251"/>
          </a:xfrm>
        </p:grpSpPr>
        <p:sp>
          <p:nvSpPr>
            <p:cNvPr id="23" name="Shape 242"/>
            <p:cNvSpPr/>
            <p:nvPr/>
          </p:nvSpPr>
          <p:spPr>
            <a:xfrm>
              <a:off x="1706670" y="2289771"/>
              <a:ext cx="476251" cy="476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75000"/>
              </a:schemeClr>
            </a:solidFill>
            <a:ln w="12700">
              <a:miter lim="400000"/>
            </a:ln>
          </p:spPr>
          <p:txBody>
            <a:bodyPr lIns="19050" tIns="19050" rIns="19050" bIns="19050" anchor="ctr"/>
            <a:lstStyle/>
            <a:p>
              <a:pPr lvl="0"/>
              <a:endParaRPr sz="1500">
                <a:latin typeface="Roboto Thin"/>
                <a:cs typeface="Roboto Thin"/>
              </a:endParaRPr>
            </a:p>
          </p:txBody>
        </p:sp>
        <p:pic>
          <p:nvPicPr>
            <p:cNvPr id="3" name="Picture 2"/>
            <p:cNvPicPr>
              <a:picLocks noChangeAspect="1"/>
            </p:cNvPicPr>
            <p:nvPr/>
          </p:nvPicPr>
          <p:blipFill>
            <a:blip r:embed="rId4"/>
            <a:stretch>
              <a:fillRect/>
            </a:stretch>
          </p:blipFill>
          <p:spPr>
            <a:xfrm>
              <a:off x="1822731" y="2400155"/>
              <a:ext cx="252000" cy="252000"/>
            </a:xfrm>
            <a:prstGeom prst="rect">
              <a:avLst/>
            </a:prstGeom>
          </p:spPr>
        </p:pic>
      </p:grpSp>
      <p:grpSp>
        <p:nvGrpSpPr>
          <p:cNvPr id="38" name="Group 37"/>
          <p:cNvGrpSpPr/>
          <p:nvPr/>
        </p:nvGrpSpPr>
        <p:grpSpPr>
          <a:xfrm>
            <a:off x="4261057" y="2380809"/>
            <a:ext cx="621887" cy="621887"/>
            <a:chOff x="4261057" y="2380809"/>
            <a:chExt cx="621887" cy="621887"/>
          </a:xfrm>
        </p:grpSpPr>
        <p:sp>
          <p:nvSpPr>
            <p:cNvPr id="27" name="Shape 243"/>
            <p:cNvSpPr/>
            <p:nvPr/>
          </p:nvSpPr>
          <p:spPr>
            <a:xfrm>
              <a:off x="4261057" y="2380809"/>
              <a:ext cx="621887" cy="6218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9050" tIns="19050" rIns="19050" bIns="19050" anchor="ctr"/>
            <a:lstStyle/>
            <a:p>
              <a:pPr lvl="0"/>
              <a:endParaRPr sz="1500">
                <a:latin typeface="Roboto Thin"/>
                <a:cs typeface="Roboto Thin"/>
              </a:endParaRPr>
            </a:p>
          </p:txBody>
        </p:sp>
        <p:pic>
          <p:nvPicPr>
            <p:cNvPr id="33" name="Picture 32"/>
            <p:cNvPicPr>
              <a:picLocks noChangeAspect="1"/>
            </p:cNvPicPr>
            <p:nvPr/>
          </p:nvPicPr>
          <p:blipFill>
            <a:blip r:embed="rId5"/>
            <a:stretch>
              <a:fillRect/>
            </a:stretch>
          </p:blipFill>
          <p:spPr>
            <a:xfrm>
              <a:off x="4387922" y="2516251"/>
              <a:ext cx="360000" cy="360000"/>
            </a:xfrm>
            <a:prstGeom prst="rect">
              <a:avLst/>
            </a:prstGeom>
          </p:spPr>
        </p:pic>
      </p:grpSp>
      <p:grpSp>
        <p:nvGrpSpPr>
          <p:cNvPr id="39" name="Group 38"/>
          <p:cNvGrpSpPr/>
          <p:nvPr/>
        </p:nvGrpSpPr>
        <p:grpSpPr>
          <a:xfrm>
            <a:off x="6952595" y="2289771"/>
            <a:ext cx="476251" cy="476251"/>
            <a:chOff x="6952595" y="2289771"/>
            <a:chExt cx="476251" cy="476251"/>
          </a:xfrm>
        </p:grpSpPr>
        <p:sp>
          <p:nvSpPr>
            <p:cNvPr id="19" name="Shape 244"/>
            <p:cNvSpPr/>
            <p:nvPr/>
          </p:nvSpPr>
          <p:spPr>
            <a:xfrm>
              <a:off x="6952595" y="2289771"/>
              <a:ext cx="476251" cy="476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19050" tIns="19050" rIns="19050" bIns="19050" anchor="ctr"/>
            <a:lstStyle/>
            <a:p>
              <a:pPr lvl="0"/>
              <a:endParaRPr sz="1500">
                <a:latin typeface="Roboto Thin"/>
                <a:cs typeface="Roboto Thin"/>
              </a:endParaRPr>
            </a:p>
          </p:txBody>
        </p:sp>
        <p:pic>
          <p:nvPicPr>
            <p:cNvPr id="34" name="Picture 33"/>
            <p:cNvPicPr>
              <a:picLocks noChangeAspect="1"/>
            </p:cNvPicPr>
            <p:nvPr/>
          </p:nvPicPr>
          <p:blipFill>
            <a:blip r:embed="rId6"/>
            <a:stretch>
              <a:fillRect/>
            </a:stretch>
          </p:blipFill>
          <p:spPr>
            <a:xfrm>
              <a:off x="7066220" y="2396538"/>
              <a:ext cx="252000" cy="252000"/>
            </a:xfrm>
            <a:prstGeom prst="rect">
              <a:avLst/>
            </a:prstGeom>
          </p:spPr>
        </p:pic>
      </p:grpSp>
    </p:spTree>
    <p:extLst>
      <p:ext uri="{BB962C8B-B14F-4D97-AF65-F5344CB8AC3E}">
        <p14:creationId xmlns:p14="http://schemas.microsoft.com/office/powerpoint/2010/main" val="29895720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up)">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up)">
                                      <p:cBhvr>
                                        <p:cTn id="59" dur="5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build="p"/>
      <p:bldP spid="12" grpId="0" animBg="1"/>
      <p:bldP spid="13" grpId="0" animBg="1"/>
      <p:bldP spid="14" grpId="0" animBg="1"/>
      <p:bldP spid="15" grpId="0" animBg="1"/>
      <p:bldP spid="16" grpId="0" animBg="1"/>
      <p:bldP spid="17" grpId="0" animBg="1"/>
      <p:bldP spid="21" grpId="0" animBg="1"/>
      <p:bldP spid="25"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7994" y="0"/>
            <a:ext cx="9136006"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4CAF50"/>
            </a:solidFill>
            <a:ln w="63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3220650" cy="369332"/>
          </a:xfrm>
          <a:prstGeom prst="rect">
            <a:avLst/>
          </a:prstGeom>
          <a:noFill/>
          <a:ln>
            <a:noFill/>
          </a:ln>
        </p:spPr>
        <p:txBody>
          <a:bodyPr wrap="none" lIns="36000" tIns="0" rIns="36000" bIns="0" rtlCol="0">
            <a:spAutoFit/>
          </a:bodyPr>
          <a:lstStyle/>
          <a:p>
            <a:r>
              <a:rPr lang="en-US" sz="2400" dirty="0">
                <a:solidFill>
                  <a:srgbClr val="FFFFFF"/>
                </a:solidFill>
                <a:latin typeface="Roboto Thin"/>
                <a:cs typeface="Roboto Thin"/>
              </a:rPr>
              <a:t>Optimized Performance</a:t>
            </a:r>
          </a:p>
        </p:txBody>
      </p:sp>
      <p:sp>
        <p:nvSpPr>
          <p:cNvPr id="9" name="Text Placeholder 2"/>
          <p:cNvSpPr txBox="1">
            <a:spLocks/>
          </p:cNvSpPr>
          <p:nvPr/>
        </p:nvSpPr>
        <p:spPr>
          <a:xfrm>
            <a:off x="1660454" y="1093206"/>
            <a:ext cx="2032808" cy="246221"/>
          </a:xfrm>
          <a:prstGeom prst="rect">
            <a:avLst/>
          </a:prstGeom>
        </p:spPr>
        <p:txBody>
          <a:bodyPr wrap="none" lIns="0" tIns="0" rIns="0" bIns="0" anchor="ct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600" dirty="0" smtClean="0">
                <a:solidFill>
                  <a:schemeClr val="tx2"/>
                </a:solidFill>
                <a:effectLst>
                  <a:glow rad="381000">
                    <a:schemeClr val="tx1">
                      <a:alpha val="50000"/>
                    </a:schemeClr>
                  </a:glow>
                </a:effectLst>
                <a:latin typeface="Roboto Light"/>
                <a:cs typeface="Roboto Light"/>
              </a:rPr>
              <a:t>Hardware RAID Engine</a:t>
            </a:r>
            <a:endParaRPr lang="id-ID" sz="1600" dirty="0">
              <a:solidFill>
                <a:schemeClr val="tx2"/>
              </a:solidFill>
              <a:effectLst>
                <a:glow rad="381000">
                  <a:schemeClr val="tx1">
                    <a:alpha val="50000"/>
                  </a:schemeClr>
                </a:glow>
              </a:effectLst>
              <a:latin typeface="Roboto Light"/>
              <a:cs typeface="Roboto Light"/>
            </a:endParaRPr>
          </a:p>
        </p:txBody>
      </p:sp>
      <p:grpSp>
        <p:nvGrpSpPr>
          <p:cNvPr id="10" name="Group 9"/>
          <p:cNvGrpSpPr/>
          <p:nvPr/>
        </p:nvGrpSpPr>
        <p:grpSpPr>
          <a:xfrm>
            <a:off x="-289706" y="929469"/>
            <a:ext cx="9888594" cy="4318730"/>
            <a:chOff x="-386275" y="1239292"/>
            <a:chExt cx="13184792" cy="5758306"/>
          </a:xfrm>
        </p:grpSpPr>
        <p:sp>
          <p:nvSpPr>
            <p:cNvPr id="11" name="Shape 618"/>
            <p:cNvSpPr/>
            <p:nvPr/>
          </p:nvSpPr>
          <p:spPr>
            <a:xfrm flipH="1">
              <a:off x="-386275" y="1239292"/>
              <a:ext cx="13184792" cy="5758306"/>
            </a:xfrm>
            <a:custGeom>
              <a:avLst/>
              <a:gdLst/>
              <a:ahLst/>
              <a:cxnLst>
                <a:cxn ang="0">
                  <a:pos x="wd2" y="hd2"/>
                </a:cxn>
                <a:cxn ang="5400000">
                  <a:pos x="wd2" y="hd2"/>
                </a:cxn>
                <a:cxn ang="10800000">
                  <a:pos x="wd2" y="hd2"/>
                </a:cxn>
                <a:cxn ang="16200000">
                  <a:pos x="wd2" y="hd2"/>
                </a:cxn>
              </a:cxnLst>
              <a:rect l="0" t="0" r="r" b="b"/>
              <a:pathLst>
                <a:path w="21600" h="21600" extrusionOk="0">
                  <a:moveTo>
                    <a:pt x="20984" y="17"/>
                  </a:moveTo>
                  <a:lnTo>
                    <a:pt x="0" y="21590"/>
                  </a:lnTo>
                  <a:lnTo>
                    <a:pt x="7324" y="21600"/>
                  </a:lnTo>
                  <a:lnTo>
                    <a:pt x="21600" y="0"/>
                  </a:lnTo>
                  <a:lnTo>
                    <a:pt x="20984" y="17"/>
                  </a:lnTo>
                  <a:close/>
                </a:path>
              </a:pathLst>
            </a:custGeom>
            <a:solidFill>
              <a:schemeClr val="tx1">
                <a:alpha val="85000"/>
              </a:schemeClr>
            </a:solidFill>
            <a:ln w="12700">
              <a:miter lim="400000"/>
            </a:ln>
          </p:spPr>
          <p:txBody>
            <a:bodyPr lIns="25400" tIns="25400" rIns="25400" bIns="25400" anchor="ctr"/>
            <a:lstStyle/>
            <a:p>
              <a:pPr lvl="0"/>
              <a:endParaRPr sz="1500"/>
            </a:p>
          </p:txBody>
        </p:sp>
        <p:sp>
          <p:nvSpPr>
            <p:cNvPr id="12" name="Shape 622"/>
            <p:cNvSpPr/>
            <p:nvPr/>
          </p:nvSpPr>
          <p:spPr>
            <a:xfrm flipH="1" flipV="1">
              <a:off x="15794" y="1387726"/>
              <a:ext cx="10348207" cy="5506854"/>
            </a:xfrm>
            <a:prstGeom prst="line">
              <a:avLst/>
            </a:prstGeom>
            <a:ln w="50800">
              <a:solidFill>
                <a:srgbClr val="FFFFFF"/>
              </a:solidFill>
              <a:custDash>
                <a:ds d="600000" sp="600000"/>
              </a:custDash>
              <a:miter lim="400000"/>
            </a:ln>
          </p:spPr>
          <p:txBody>
            <a:bodyPr lIns="25400" tIns="25400" rIns="25400" bIns="25400" anchor="ctr"/>
            <a:lstStyle/>
            <a:p>
              <a:pPr defTabSz="171450">
                <a:defRPr sz="1200">
                  <a:solidFill>
                    <a:srgbClr val="000000"/>
                  </a:solidFill>
                  <a:latin typeface="Helvetica"/>
                  <a:ea typeface="Helvetica"/>
                  <a:cs typeface="Helvetica"/>
                  <a:sym typeface="Helvetica"/>
                </a:defRPr>
              </a:pPr>
              <a:endParaRPr sz="500"/>
            </a:p>
          </p:txBody>
        </p:sp>
      </p:grpSp>
      <p:sp>
        <p:nvSpPr>
          <p:cNvPr id="13" name="Shape 623"/>
          <p:cNvSpPr/>
          <p:nvPr/>
        </p:nvSpPr>
        <p:spPr>
          <a:xfrm flipV="1">
            <a:off x="1286063" y="1362176"/>
            <a:ext cx="1" cy="296382"/>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14" name="Shape 624"/>
          <p:cNvSpPr/>
          <p:nvPr/>
        </p:nvSpPr>
        <p:spPr>
          <a:xfrm>
            <a:off x="976513" y="909647"/>
            <a:ext cx="612041" cy="6120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4288" tIns="14288" rIns="14288" bIns="14288" anchor="ctr"/>
          <a:lstStyle/>
          <a:p>
            <a:pPr lvl="0"/>
            <a:endParaRPr sz="1500"/>
          </a:p>
        </p:txBody>
      </p:sp>
      <p:sp>
        <p:nvSpPr>
          <p:cNvPr id="15" name="Shape 627"/>
          <p:cNvSpPr/>
          <p:nvPr/>
        </p:nvSpPr>
        <p:spPr>
          <a:xfrm flipV="1">
            <a:off x="2356307" y="1914793"/>
            <a:ext cx="1" cy="296382"/>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16" name="Shape 628"/>
          <p:cNvSpPr/>
          <p:nvPr/>
        </p:nvSpPr>
        <p:spPr>
          <a:xfrm>
            <a:off x="2023490" y="1420620"/>
            <a:ext cx="665632" cy="6656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4288" tIns="14288" rIns="14288" bIns="14288" anchor="ctr"/>
          <a:lstStyle/>
          <a:p>
            <a:pPr lvl="0"/>
            <a:endParaRPr sz="1500"/>
          </a:p>
        </p:txBody>
      </p:sp>
      <p:sp>
        <p:nvSpPr>
          <p:cNvPr id="18" name="Shape 630"/>
          <p:cNvSpPr/>
          <p:nvPr/>
        </p:nvSpPr>
        <p:spPr>
          <a:xfrm>
            <a:off x="2759437" y="1638761"/>
            <a:ext cx="842278"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QSOE 2.0</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19" name="Shape 631"/>
          <p:cNvSpPr/>
          <p:nvPr/>
        </p:nvSpPr>
        <p:spPr>
          <a:xfrm flipV="1">
            <a:off x="3528382" y="2475402"/>
            <a:ext cx="1" cy="351198"/>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20" name="Shape 632"/>
          <p:cNvSpPr/>
          <p:nvPr/>
        </p:nvSpPr>
        <p:spPr>
          <a:xfrm>
            <a:off x="3175020" y="1972590"/>
            <a:ext cx="706724" cy="706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4288" tIns="14288" rIns="14288" bIns="14288" anchor="ctr"/>
          <a:lstStyle/>
          <a:p>
            <a:pPr lvl="0"/>
            <a:endParaRPr sz="1500"/>
          </a:p>
        </p:txBody>
      </p:sp>
      <p:sp>
        <p:nvSpPr>
          <p:cNvPr id="22" name="Shape 634"/>
          <p:cNvSpPr/>
          <p:nvPr/>
        </p:nvSpPr>
        <p:spPr>
          <a:xfrm>
            <a:off x="3961740" y="2205785"/>
            <a:ext cx="1235314"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VMware VAAI</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23" name="Shape 635"/>
          <p:cNvSpPr/>
          <p:nvPr/>
        </p:nvSpPr>
        <p:spPr>
          <a:xfrm flipV="1">
            <a:off x="4715897" y="3079819"/>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24" name="Shape 636"/>
          <p:cNvSpPr/>
          <p:nvPr/>
        </p:nvSpPr>
        <p:spPr>
          <a:xfrm>
            <a:off x="4329453" y="2532021"/>
            <a:ext cx="772886" cy="7728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14288" tIns="14288" rIns="14288" bIns="14288" anchor="ctr"/>
          <a:lstStyle/>
          <a:p>
            <a:pPr lvl="0"/>
            <a:endParaRPr sz="1500"/>
          </a:p>
        </p:txBody>
      </p:sp>
      <p:sp>
        <p:nvSpPr>
          <p:cNvPr id="26" name="Shape 638"/>
          <p:cNvSpPr/>
          <p:nvPr/>
        </p:nvSpPr>
        <p:spPr>
          <a:xfrm>
            <a:off x="5174910" y="2803788"/>
            <a:ext cx="1320874"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Microsoft ODX</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29" name="Shape 635"/>
          <p:cNvSpPr/>
          <p:nvPr/>
        </p:nvSpPr>
        <p:spPr>
          <a:xfrm flipV="1">
            <a:off x="5939440" y="3732539"/>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30" name="Shape 636"/>
          <p:cNvSpPr/>
          <p:nvPr/>
        </p:nvSpPr>
        <p:spPr>
          <a:xfrm>
            <a:off x="5527340" y="3146257"/>
            <a:ext cx="828000" cy="82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14288" tIns="14288" rIns="14288" bIns="14288" anchor="ctr"/>
          <a:lstStyle/>
          <a:p>
            <a:pPr lvl="0"/>
            <a:endParaRPr sz="1500"/>
          </a:p>
        </p:txBody>
      </p:sp>
      <p:sp>
        <p:nvSpPr>
          <p:cNvPr id="31" name="Shape 638"/>
          <p:cNvSpPr/>
          <p:nvPr/>
        </p:nvSpPr>
        <p:spPr>
          <a:xfrm>
            <a:off x="6398453" y="3456508"/>
            <a:ext cx="1161275"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SSD Caching</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32" name="Shape 635"/>
          <p:cNvSpPr/>
          <p:nvPr/>
        </p:nvSpPr>
        <p:spPr>
          <a:xfrm flipV="1">
            <a:off x="7356940" y="4489424"/>
            <a:ext cx="1" cy="387545"/>
          </a:xfrm>
          <a:prstGeom prst="line">
            <a:avLst/>
          </a:prstGeom>
          <a:ln w="12700">
            <a:solidFill>
              <a:srgbClr val="FFFFFF"/>
            </a:solidFill>
            <a:miter lim="400000"/>
            <a:headEnd type="triangle" len="sm"/>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33" name="Shape 636"/>
          <p:cNvSpPr/>
          <p:nvPr/>
        </p:nvSpPr>
        <p:spPr>
          <a:xfrm>
            <a:off x="6919184" y="3864658"/>
            <a:ext cx="863999" cy="863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14288" tIns="14288" rIns="14288" bIns="14288" anchor="ctr"/>
          <a:lstStyle/>
          <a:p>
            <a:pPr lvl="0"/>
            <a:endParaRPr sz="1500"/>
          </a:p>
        </p:txBody>
      </p:sp>
      <p:sp>
        <p:nvSpPr>
          <p:cNvPr id="34" name="Shape 638"/>
          <p:cNvSpPr/>
          <p:nvPr/>
        </p:nvSpPr>
        <p:spPr>
          <a:xfrm>
            <a:off x="7815953" y="4213393"/>
            <a:ext cx="1087637"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nSpc>
                <a:spcPct val="100000"/>
              </a:lnSpc>
              <a:defRPr sz="1800">
                <a:solidFill>
                  <a:srgbClr val="000000"/>
                </a:solidFill>
              </a:defRPr>
            </a:pPr>
            <a:r>
              <a:rPr lang="x-none" sz="1600" dirty="0" smtClean="0">
                <a:solidFill>
                  <a:schemeClr val="tx2"/>
                </a:solidFill>
                <a:effectLst>
                  <a:glow rad="381000">
                    <a:schemeClr val="tx1">
                      <a:alpha val="50000"/>
                    </a:schemeClr>
                  </a:glow>
                </a:effectLst>
                <a:latin typeface="Roboto Light"/>
                <a:ea typeface="Open Sans" panose="020B0606030504020204" pitchFamily="34" charset="0"/>
                <a:cs typeface="Roboto Light"/>
              </a:rPr>
              <a:t>Auto Tiering</a:t>
            </a:r>
            <a:endParaRPr sz="1600" dirty="0">
              <a:solidFill>
                <a:schemeClr val="tx2"/>
              </a:solidFill>
              <a:effectLst>
                <a:glow rad="381000">
                  <a:schemeClr val="tx1">
                    <a:alpha val="50000"/>
                  </a:schemeClr>
                </a:glow>
              </a:effectLst>
              <a:latin typeface="Roboto Light"/>
              <a:ea typeface="Open Sans" panose="020B0606030504020204" pitchFamily="34" charset="0"/>
              <a:cs typeface="Roboto Light"/>
            </a:endParaRPr>
          </a:p>
        </p:txBody>
      </p:sp>
      <p:sp>
        <p:nvSpPr>
          <p:cNvPr id="38" name="Freeform 20"/>
          <p:cNvSpPr>
            <a:spLocks/>
          </p:cNvSpPr>
          <p:nvPr/>
        </p:nvSpPr>
        <p:spPr bwMode="auto">
          <a:xfrm>
            <a:off x="4990115" y="842766"/>
            <a:ext cx="3826912"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36" name="Shape 638"/>
          <p:cNvSpPr/>
          <p:nvPr/>
        </p:nvSpPr>
        <p:spPr>
          <a:xfrm>
            <a:off x="5056859" y="961083"/>
            <a:ext cx="3506569"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x-none" sz="2000" dirty="0" smtClean="0">
                <a:solidFill>
                  <a:schemeClr val="tx2"/>
                </a:solidFill>
                <a:effectLst/>
                <a:latin typeface="Roboto Thin"/>
                <a:ea typeface="Open Sans" panose="020B0606030504020204" pitchFamily="34" charset="0"/>
                <a:cs typeface="Roboto Thin"/>
              </a:rPr>
              <a:t>Built for IO Critical Applications</a:t>
            </a:r>
          </a:p>
        </p:txBody>
      </p:sp>
      <p:sp>
        <p:nvSpPr>
          <p:cNvPr id="39" name="Freeform 20"/>
          <p:cNvSpPr>
            <a:spLocks/>
          </p:cNvSpPr>
          <p:nvPr/>
        </p:nvSpPr>
        <p:spPr bwMode="auto">
          <a:xfrm>
            <a:off x="5894493" y="1392851"/>
            <a:ext cx="2920998"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37" name="Shape 638"/>
          <p:cNvSpPr/>
          <p:nvPr/>
        </p:nvSpPr>
        <p:spPr>
          <a:xfrm>
            <a:off x="6190824" y="1511168"/>
            <a:ext cx="2371067"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x-none" sz="2000" dirty="0" smtClean="0">
                <a:solidFill>
                  <a:schemeClr val="tx2"/>
                </a:solidFill>
                <a:effectLst/>
                <a:latin typeface="Roboto Thin"/>
                <a:ea typeface="Open Sans" panose="020B0606030504020204" pitchFamily="34" charset="0"/>
                <a:cs typeface="Roboto Thin"/>
              </a:rPr>
              <a:t>Up to 1.5 Million IOPS</a:t>
            </a:r>
            <a:endParaRPr sz="2000" dirty="0">
              <a:solidFill>
                <a:schemeClr val="tx2"/>
              </a:solidFill>
              <a:effectLst/>
              <a:latin typeface="Roboto Thin"/>
              <a:ea typeface="Open Sans" panose="020B0606030504020204" pitchFamily="34" charset="0"/>
              <a:cs typeface="Roboto Thin"/>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4000"/>
                            </p:stCondLst>
                            <p:childTnLst>
                              <p:par>
                                <p:cTn id="55" presetID="42"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anim calcmode="lin" valueType="num">
                                      <p:cBhvr>
                                        <p:cTn id="58" dur="500" fill="hold"/>
                                        <p:tgtEl>
                                          <p:spTgt spid="24"/>
                                        </p:tgtEl>
                                        <p:attrNameLst>
                                          <p:attrName>ppt_x</p:attrName>
                                        </p:attrNameLst>
                                      </p:cBhvr>
                                      <p:tavLst>
                                        <p:tav tm="0">
                                          <p:val>
                                            <p:strVal val="#ppt_x"/>
                                          </p:val>
                                        </p:tav>
                                        <p:tav tm="100000">
                                          <p:val>
                                            <p:strVal val="#ppt_x"/>
                                          </p:val>
                                        </p:tav>
                                      </p:tavLst>
                                    </p:anim>
                                    <p:anim calcmode="lin" valueType="num">
                                      <p:cBhvr>
                                        <p:cTn id="59" dur="500" fill="hold"/>
                                        <p:tgtEl>
                                          <p:spTgt spid="24"/>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22" presetClass="entr" presetSubtype="1"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childTnLst>
                          </p:cTn>
                        </p:par>
                        <p:par>
                          <p:cTn id="67" fill="hold">
                            <p:stCondLst>
                              <p:cond delay="5000"/>
                            </p:stCondLst>
                            <p:childTnLst>
                              <p:par>
                                <p:cTn id="68" presetID="42"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anim calcmode="lin" valueType="num">
                                      <p:cBhvr>
                                        <p:cTn id="71" dur="500" fill="hold"/>
                                        <p:tgtEl>
                                          <p:spTgt spid="30"/>
                                        </p:tgtEl>
                                        <p:attrNameLst>
                                          <p:attrName>ppt_x</p:attrName>
                                        </p:attrNameLst>
                                      </p:cBhvr>
                                      <p:tavLst>
                                        <p:tav tm="0">
                                          <p:val>
                                            <p:strVal val="#ppt_x"/>
                                          </p:val>
                                        </p:tav>
                                        <p:tav tm="100000">
                                          <p:val>
                                            <p:strVal val="#ppt_x"/>
                                          </p:val>
                                        </p:tav>
                                      </p:tavLst>
                                    </p:anim>
                                    <p:anim calcmode="lin" valueType="num">
                                      <p:cBhvr>
                                        <p:cTn id="72" dur="500" fill="hold"/>
                                        <p:tgtEl>
                                          <p:spTgt spid="30"/>
                                        </p:tgtEl>
                                        <p:attrNameLst>
                                          <p:attrName>ppt_y</p:attrName>
                                        </p:attrNameLst>
                                      </p:cBhvr>
                                      <p:tavLst>
                                        <p:tav tm="0">
                                          <p:val>
                                            <p:strVal val="#ppt_y+.1"/>
                                          </p:val>
                                        </p:tav>
                                        <p:tav tm="100000">
                                          <p:val>
                                            <p:strVal val="#ppt_y"/>
                                          </p:val>
                                        </p:tav>
                                      </p:tavLst>
                                    </p:anim>
                                  </p:childTnLst>
                                </p:cTn>
                              </p:par>
                            </p:childTnLst>
                          </p:cTn>
                        </p:par>
                        <p:par>
                          <p:cTn id="73" fill="hold">
                            <p:stCondLst>
                              <p:cond delay="5500"/>
                            </p:stCondLst>
                            <p:childTnLst>
                              <p:par>
                                <p:cTn id="74" presetID="22" presetClass="entr" presetSubtype="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6000"/>
                            </p:stCondLst>
                            <p:childTnLst>
                              <p:par>
                                <p:cTn id="81" presetID="42"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anim calcmode="lin" valueType="num">
                                      <p:cBhvr>
                                        <p:cTn id="84" dur="500" fill="hold"/>
                                        <p:tgtEl>
                                          <p:spTgt spid="33"/>
                                        </p:tgtEl>
                                        <p:attrNameLst>
                                          <p:attrName>ppt_x</p:attrName>
                                        </p:attrNameLst>
                                      </p:cBhvr>
                                      <p:tavLst>
                                        <p:tav tm="0">
                                          <p:val>
                                            <p:strVal val="#ppt_x"/>
                                          </p:val>
                                        </p:tav>
                                        <p:tav tm="100000">
                                          <p:val>
                                            <p:strVal val="#ppt_x"/>
                                          </p:val>
                                        </p:tav>
                                      </p:tavLst>
                                    </p:anim>
                                    <p:anim calcmode="lin" valueType="num">
                                      <p:cBhvr>
                                        <p:cTn id="85" dur="500" fill="hold"/>
                                        <p:tgtEl>
                                          <p:spTgt spid="33"/>
                                        </p:tgtEl>
                                        <p:attrNameLst>
                                          <p:attrName>ppt_y</p:attrName>
                                        </p:attrNameLst>
                                      </p:cBhvr>
                                      <p:tavLst>
                                        <p:tav tm="0">
                                          <p:val>
                                            <p:strVal val="#ppt_y+.1"/>
                                          </p:val>
                                        </p:tav>
                                        <p:tav tm="100000">
                                          <p:val>
                                            <p:strVal val="#ppt_y"/>
                                          </p:val>
                                        </p:tav>
                                      </p:tavLst>
                                    </p:anim>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up)">
                                      <p:cBhvr>
                                        <p:cTn id="89" dur="500"/>
                                        <p:tgtEl>
                                          <p:spTgt spid="3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par>
                          <p:cTn id="93" fill="hold">
                            <p:stCondLst>
                              <p:cond delay="7000"/>
                            </p:stCondLst>
                            <p:childTnLst>
                              <p:par>
                                <p:cTn id="94" presetID="22" presetClass="entr" presetSubtype="8"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left)">
                                      <p:cBhvr>
                                        <p:cTn id="99" dur="500"/>
                                        <p:tgtEl>
                                          <p:spTgt spid="38"/>
                                        </p:tgtEl>
                                      </p:cBhvr>
                                    </p:animEffect>
                                  </p:childTnLst>
                                </p:cTn>
                              </p:par>
                            </p:childTnLst>
                          </p:cTn>
                        </p:par>
                        <p:par>
                          <p:cTn id="100" fill="hold">
                            <p:stCondLst>
                              <p:cond delay="7500"/>
                            </p:stCondLst>
                            <p:childTnLst>
                              <p:par>
                                <p:cTn id="101" presetID="22" presetClass="entr" presetSubtype="8"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left)">
                                      <p:cBhvr>
                                        <p:cTn id="103" dur="500"/>
                                        <p:tgtEl>
                                          <p:spTgt spid="3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left)">
                                      <p:cBhvr>
                                        <p:cTn id="10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P spid="13" grpId="0" animBg="1"/>
      <p:bldP spid="14" grpId="0" animBg="1"/>
      <p:bldP spid="15" grpId="0" animBg="1"/>
      <p:bldP spid="16" grpId="0" animBg="1"/>
      <p:bldP spid="18" grpId="0" animBg="1"/>
      <p:bldP spid="19" grpId="0" animBg="1"/>
      <p:bldP spid="20" grpId="0" animBg="1"/>
      <p:bldP spid="22" grpId="0" animBg="1"/>
      <p:bldP spid="23" grpId="0" animBg="1"/>
      <p:bldP spid="24" grpId="0" animBg="1"/>
      <p:bldP spid="26" grpId="0" animBg="1"/>
      <p:bldP spid="29" grpId="0" animBg="1"/>
      <p:bldP spid="30" grpId="0" animBg="1"/>
      <p:bldP spid="31" grpId="0" animBg="1"/>
      <p:bldP spid="32" grpId="0" animBg="1"/>
      <p:bldP spid="33" grpId="0" animBg="1"/>
      <p:bldP spid="34" grpId="0" animBg="1"/>
      <p:bldP spid="38" grpId="0" animBg="1"/>
      <p:bldP spid="36" grpId="0" animBg="1"/>
      <p:bldP spid="39" grpId="0" animBg="1"/>
      <p:bldP spid="3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jpeg"/>
          <p:cNvPicPr>
            <a:picLocks noChangeAspect="1"/>
          </p:cNvPicPr>
          <p:nvPr/>
        </p:nvPicPr>
        <p:blipFill>
          <a:blip r:embed="rId2" cstate="print">
            <a:alphaModFix amt="70000"/>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0"/>
            <a:ext cx="9136007" cy="5143500"/>
          </a:xfrm>
          <a:prstGeom prst="rect">
            <a:avLst/>
          </a:prstGeom>
        </p:spPr>
      </p:pic>
      <p:grpSp>
        <p:nvGrpSpPr>
          <p:cNvPr id="5" name="Group 4"/>
          <p:cNvGrpSpPr>
            <a:grpSpLocks noChangeAspect="1"/>
          </p:cNvGrpSpPr>
          <p:nvPr/>
        </p:nvGrpSpPr>
        <p:grpSpPr>
          <a:xfrm>
            <a:off x="6511" y="279850"/>
            <a:ext cx="8818467" cy="539999"/>
            <a:chOff x="-3814141" y="2723459"/>
            <a:chExt cx="7414466" cy="454025"/>
          </a:xfrm>
        </p:grpSpPr>
        <p:sp>
          <p:nvSpPr>
            <p:cNvPr id="6" name="Freeform 20"/>
            <p:cNvSpPr>
              <a:spLocks/>
            </p:cNvSpPr>
            <p:nvPr/>
          </p:nvSpPr>
          <p:spPr bwMode="auto">
            <a:xfrm>
              <a:off x="-865313" y="2723459"/>
              <a:ext cx="4465638" cy="454025"/>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0D909"/>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7" name="Rectangle 6"/>
            <p:cNvSpPr/>
            <p:nvPr/>
          </p:nvSpPr>
          <p:spPr>
            <a:xfrm>
              <a:off x="-3814141" y="2809203"/>
              <a:ext cx="7200000" cy="299121"/>
            </a:xfrm>
            <a:prstGeom prst="rect">
              <a:avLst/>
            </a:prstGeom>
            <a:solidFill>
              <a:srgbClr val="F0D909"/>
            </a:solidFill>
            <a:ln w="6350">
              <a:solidFill>
                <a:srgbClr val="F0D9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50143" y="359206"/>
            <a:ext cx="3443968" cy="369332"/>
          </a:xfrm>
          <a:prstGeom prst="rect">
            <a:avLst/>
          </a:prstGeom>
          <a:noFill/>
          <a:ln>
            <a:noFill/>
          </a:ln>
        </p:spPr>
        <p:txBody>
          <a:bodyPr wrap="none" lIns="36000" tIns="0" rIns="36000" bIns="0" rtlCol="0">
            <a:spAutoFit/>
          </a:bodyPr>
          <a:lstStyle/>
          <a:p>
            <a:r>
              <a:rPr lang="en-US" sz="2400" dirty="0">
                <a:solidFill>
                  <a:schemeClr val="tx2"/>
                </a:solidFill>
                <a:latin typeface="Roboto Thin"/>
                <a:cs typeface="Roboto Thin"/>
              </a:rPr>
              <a:t>More Capacity Expansion</a:t>
            </a:r>
          </a:p>
        </p:txBody>
      </p:sp>
      <p:sp>
        <p:nvSpPr>
          <p:cNvPr id="8" name="Text Placeholder 2"/>
          <p:cNvSpPr txBox="1">
            <a:spLocks/>
          </p:cNvSpPr>
          <p:nvPr/>
        </p:nvSpPr>
        <p:spPr>
          <a:xfrm>
            <a:off x="1017075" y="2636772"/>
            <a:ext cx="1472939" cy="3065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800" dirty="0" smtClean="0">
                <a:solidFill>
                  <a:schemeClr val="tx2"/>
                </a:solidFill>
                <a:latin typeface="Roboto Light"/>
                <a:cs typeface="Roboto Light"/>
              </a:rPr>
              <a:t>Maximized</a:t>
            </a:r>
            <a:endParaRPr lang="id-ID" sz="1800" dirty="0">
              <a:solidFill>
                <a:schemeClr val="tx2"/>
              </a:solidFill>
              <a:latin typeface="Roboto Light"/>
              <a:cs typeface="Roboto Light"/>
            </a:endParaRPr>
          </a:p>
        </p:txBody>
      </p:sp>
      <p:sp>
        <p:nvSpPr>
          <p:cNvPr id="9" name="Text Placeholder 3"/>
          <p:cNvSpPr txBox="1">
            <a:spLocks/>
          </p:cNvSpPr>
          <p:nvPr/>
        </p:nvSpPr>
        <p:spPr>
          <a:xfrm>
            <a:off x="1028825" y="3136994"/>
            <a:ext cx="1699836" cy="4294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d-ID" sz="1000" dirty="0" smtClean="0">
                <a:solidFill>
                  <a:schemeClr val="tx2"/>
                </a:solidFill>
                <a:latin typeface="Roboto Light"/>
                <a:cs typeface="Roboto Light"/>
              </a:rPr>
              <a:t>Maximum 450 HDD/SDD</a:t>
            </a:r>
            <a:endParaRPr lang="id-ID" sz="1000" dirty="0">
              <a:solidFill>
                <a:schemeClr val="tx2"/>
              </a:solidFill>
              <a:latin typeface="Roboto Light"/>
              <a:cs typeface="Roboto Light"/>
            </a:endParaRPr>
          </a:p>
        </p:txBody>
      </p:sp>
      <p:sp>
        <p:nvSpPr>
          <p:cNvPr id="10" name="Shape 11310"/>
          <p:cNvSpPr/>
          <p:nvPr/>
        </p:nvSpPr>
        <p:spPr>
          <a:xfrm>
            <a:off x="5334089" y="2198529"/>
            <a:ext cx="1197551" cy="1252136"/>
          </a:xfrm>
          <a:custGeom>
            <a:avLst/>
            <a:gdLst/>
            <a:ahLst/>
            <a:cxnLst>
              <a:cxn ang="0">
                <a:pos x="wd2" y="hd2"/>
              </a:cxn>
              <a:cxn ang="5400000">
                <a:pos x="wd2" y="hd2"/>
              </a:cxn>
              <a:cxn ang="10800000">
                <a:pos x="wd2" y="hd2"/>
              </a:cxn>
              <a:cxn ang="16200000">
                <a:pos x="wd2" y="hd2"/>
              </a:cxn>
            </a:cxnLst>
            <a:rect l="0" t="0" r="r" b="b"/>
            <a:pathLst>
              <a:path w="21600" h="21600" extrusionOk="0">
                <a:moveTo>
                  <a:pt x="5473" y="0"/>
                </a:moveTo>
                <a:lnTo>
                  <a:pt x="0" y="0"/>
                </a:lnTo>
                <a:lnTo>
                  <a:pt x="9794" y="21600"/>
                </a:lnTo>
                <a:lnTo>
                  <a:pt x="21600" y="21600"/>
                </a:lnTo>
                <a:lnTo>
                  <a:pt x="11806" y="0"/>
                </a:lnTo>
                <a:cubicBezTo>
                  <a:pt x="11806" y="0"/>
                  <a:pt x="5473" y="0"/>
                  <a:pt x="5473" y="0"/>
                </a:cubicBez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1" name="Shape 11311"/>
          <p:cNvSpPr/>
          <p:nvPr/>
        </p:nvSpPr>
        <p:spPr>
          <a:xfrm>
            <a:off x="4081034" y="2597228"/>
            <a:ext cx="1197559" cy="1252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2" name="Shape 11312"/>
          <p:cNvSpPr/>
          <p:nvPr/>
        </p:nvSpPr>
        <p:spPr>
          <a:xfrm>
            <a:off x="2823907" y="2999995"/>
            <a:ext cx="1197545" cy="12521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13" name="Shape 11313"/>
          <p:cNvSpPr/>
          <p:nvPr/>
        </p:nvSpPr>
        <p:spPr>
          <a:xfrm>
            <a:off x="4618057" y="2198527"/>
            <a:ext cx="1365399" cy="1651820"/>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solidFill>
            <a:schemeClr val="accent2"/>
          </a:solidFill>
          <a:ln w="12700">
            <a:miter lim="400000"/>
          </a:ln>
        </p:spPr>
        <p:txBody>
          <a:bodyPr lIns="14288" tIns="14288" rIns="14288" bIns="14288" anchor="ctr"/>
          <a:lstStyle/>
          <a:p>
            <a:endParaRPr sz="1500">
              <a:latin typeface="Roboto Light"/>
              <a:cs typeface="Roboto Light"/>
            </a:endParaRPr>
          </a:p>
        </p:txBody>
      </p:sp>
      <p:sp>
        <p:nvSpPr>
          <p:cNvPr id="14" name="Shape 11314"/>
          <p:cNvSpPr/>
          <p:nvPr/>
        </p:nvSpPr>
        <p:spPr>
          <a:xfrm>
            <a:off x="3365001" y="2597229"/>
            <a:ext cx="1365403" cy="1651816"/>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15" name="Shape 11315"/>
          <p:cNvSpPr/>
          <p:nvPr/>
        </p:nvSpPr>
        <p:spPr>
          <a:xfrm>
            <a:off x="1365305" y="2999996"/>
            <a:ext cx="2112041" cy="2398443"/>
          </a:xfrm>
          <a:custGeom>
            <a:avLst/>
            <a:gdLst/>
            <a:ahLst/>
            <a:cxnLst>
              <a:cxn ang="0">
                <a:pos x="wd2" y="hd2"/>
              </a:cxn>
              <a:cxn ang="5400000">
                <a:pos x="wd2" y="hd2"/>
              </a:cxn>
              <a:cxn ang="10800000">
                <a:pos x="wd2" y="hd2"/>
              </a:cxn>
              <a:cxn ang="16200000">
                <a:pos x="wd2" y="hd2"/>
              </a:cxn>
            </a:cxnLst>
            <a:rect l="0" t="0" r="r" b="b"/>
            <a:pathLst>
              <a:path w="21600" h="21600" extrusionOk="0">
                <a:moveTo>
                  <a:pt x="14906" y="0"/>
                </a:moveTo>
                <a:lnTo>
                  <a:pt x="0" y="21600"/>
                </a:lnTo>
                <a:lnTo>
                  <a:pt x="6694" y="21600"/>
                </a:lnTo>
                <a:lnTo>
                  <a:pt x="21600" y="0"/>
                </a:lnTo>
                <a:lnTo>
                  <a:pt x="14906" y="0"/>
                </a:lnTo>
                <a:close/>
              </a:path>
            </a:pathLst>
          </a:custGeom>
          <a:solidFill>
            <a:schemeClr val="accent1"/>
          </a:solidFill>
          <a:ln w="12700">
            <a:miter lim="400000"/>
          </a:ln>
        </p:spPr>
        <p:txBody>
          <a:bodyPr lIns="14288" tIns="14288" rIns="14288" bIns="14288" anchor="ctr"/>
          <a:lstStyle/>
          <a:p>
            <a:endParaRPr sz="1500">
              <a:latin typeface="Roboto Light"/>
              <a:cs typeface="Roboto Light"/>
            </a:endParaRPr>
          </a:p>
        </p:txBody>
      </p:sp>
      <p:sp>
        <p:nvSpPr>
          <p:cNvPr id="16" name="Shape 11316"/>
          <p:cNvSpPr/>
          <p:nvPr/>
        </p:nvSpPr>
        <p:spPr>
          <a:xfrm>
            <a:off x="5875184" y="837060"/>
            <a:ext cx="1893578" cy="2613087"/>
          </a:xfrm>
          <a:custGeom>
            <a:avLst/>
            <a:gdLst/>
            <a:ahLst/>
            <a:cxnLst>
              <a:cxn ang="0">
                <a:pos x="wd2" y="hd2"/>
              </a:cxn>
              <a:cxn ang="5400000">
                <a:pos x="wd2" y="hd2"/>
              </a:cxn>
              <a:cxn ang="10800000">
                <a:pos x="wd2" y="hd2"/>
              </a:cxn>
              <a:cxn ang="16200000">
                <a:pos x="wd2" y="hd2"/>
              </a:cxn>
            </a:cxnLst>
            <a:rect l="0" t="0" r="r" b="b"/>
            <a:pathLst>
              <a:path w="21600" h="21600" extrusionOk="0">
                <a:moveTo>
                  <a:pt x="21600" y="6058"/>
                </a:moveTo>
                <a:lnTo>
                  <a:pt x="17869" y="0"/>
                </a:lnTo>
                <a:lnTo>
                  <a:pt x="6889" y="6058"/>
                </a:lnTo>
                <a:lnTo>
                  <a:pt x="10511" y="6058"/>
                </a:lnTo>
                <a:lnTo>
                  <a:pt x="0" y="21600"/>
                </a:lnTo>
                <a:lnTo>
                  <a:pt x="7466" y="21600"/>
                </a:lnTo>
                <a:lnTo>
                  <a:pt x="17978" y="6058"/>
                </a:lnTo>
                <a:lnTo>
                  <a:pt x="21600" y="6058"/>
                </a:lnTo>
                <a:close/>
              </a:path>
            </a:pathLst>
          </a:custGeom>
          <a:solidFill>
            <a:schemeClr val="accent3"/>
          </a:solidFill>
          <a:ln w="12700">
            <a:miter lim="400000"/>
          </a:ln>
        </p:spPr>
        <p:txBody>
          <a:bodyPr lIns="14288" tIns="14288" rIns="14288" bIns="14288" anchor="ctr"/>
          <a:lstStyle/>
          <a:p>
            <a:endParaRPr sz="1500">
              <a:latin typeface="Roboto Light"/>
              <a:cs typeface="Roboto Light"/>
            </a:endParaRPr>
          </a:p>
        </p:txBody>
      </p:sp>
      <p:sp>
        <p:nvSpPr>
          <p:cNvPr id="17" name="Shape 11321"/>
          <p:cNvSpPr/>
          <p:nvPr/>
        </p:nvSpPr>
        <p:spPr>
          <a:xfrm>
            <a:off x="4696357" y="3866854"/>
            <a:ext cx="1607923" cy="3154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800" dirty="0" smtClean="0">
                <a:solidFill>
                  <a:schemeClr val="tx2"/>
                </a:solidFill>
                <a:latin typeface="Roboto Light"/>
                <a:ea typeface="Open Sans" panose="020B0606030504020204" pitchFamily="34" charset="0"/>
                <a:cs typeface="Roboto Light"/>
              </a:rPr>
              <a:t>Highly Scalable</a:t>
            </a:r>
            <a:endParaRPr sz="1800" dirty="0">
              <a:solidFill>
                <a:schemeClr val="tx2"/>
              </a:solidFill>
              <a:latin typeface="Roboto Light"/>
              <a:ea typeface="Open Sans" panose="020B0606030504020204" pitchFamily="34" charset="0"/>
              <a:cs typeface="Roboto Light"/>
            </a:endParaRPr>
          </a:p>
        </p:txBody>
      </p:sp>
      <p:sp>
        <p:nvSpPr>
          <p:cNvPr id="18" name="Shape 11322"/>
          <p:cNvSpPr/>
          <p:nvPr/>
        </p:nvSpPr>
        <p:spPr>
          <a:xfrm>
            <a:off x="4828599" y="4366179"/>
            <a:ext cx="1462344" cy="184345"/>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r">
              <a:lnSpc>
                <a:spcPct val="120000"/>
              </a:lnSpc>
              <a:spcBef>
                <a:spcPts val="2500"/>
              </a:spcBef>
              <a:defRPr sz="2000"/>
            </a:lvl1pPr>
          </a:lstStyle>
          <a:p>
            <a:pPr>
              <a:lnSpc>
                <a:spcPts val="1125"/>
              </a:lnSpc>
              <a:spcBef>
                <a:spcPts val="0"/>
              </a:spcBef>
            </a:pPr>
            <a:r>
              <a:rPr lang="x-none" sz="1000" dirty="0" smtClean="0">
                <a:solidFill>
                  <a:schemeClr val="tx2"/>
                </a:solidFill>
                <a:latin typeface="Roboto Light"/>
                <a:ea typeface="Open Sans" panose="020B0606030504020204" pitchFamily="34" charset="0"/>
                <a:cs typeface="Roboto Light"/>
              </a:rPr>
              <a:t>Up to 3.6 Petabyes (PB)</a:t>
            </a:r>
            <a:endParaRPr sz="1000" dirty="0">
              <a:solidFill>
                <a:schemeClr val="tx2"/>
              </a:solidFill>
              <a:latin typeface="Roboto Light"/>
              <a:ea typeface="Open Sans" panose="020B0606030504020204" pitchFamily="34" charset="0"/>
              <a:cs typeface="Roboto Light"/>
            </a:endParaRPr>
          </a:p>
        </p:txBody>
      </p:sp>
      <p:sp>
        <p:nvSpPr>
          <p:cNvPr id="19" name="Shape 11324"/>
          <p:cNvSpPr/>
          <p:nvPr/>
        </p:nvSpPr>
        <p:spPr>
          <a:xfrm>
            <a:off x="2397019" y="1773429"/>
            <a:ext cx="1607923" cy="361637"/>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lnSpc>
                <a:spcPct val="120000"/>
              </a:lnSpc>
              <a:defRPr sz="3500"/>
            </a:lvl1pPr>
          </a:lstStyle>
          <a:p>
            <a:r>
              <a:rPr lang="x-none" sz="1800" dirty="0" smtClean="0">
                <a:solidFill>
                  <a:schemeClr val="tx2"/>
                </a:solidFill>
                <a:latin typeface="Roboto Light"/>
                <a:ea typeface="Open Sans" panose="020B0606030504020204" pitchFamily="34" charset="0"/>
                <a:cs typeface="Roboto Light"/>
              </a:rPr>
              <a:t>Mix HDD/SSD </a:t>
            </a:r>
            <a:endParaRPr sz="1800" dirty="0">
              <a:solidFill>
                <a:schemeClr val="tx2"/>
              </a:solidFill>
              <a:latin typeface="Roboto Light"/>
              <a:ea typeface="Open Sans" panose="020B0606030504020204" pitchFamily="34" charset="0"/>
              <a:cs typeface="Roboto Light"/>
            </a:endParaRPr>
          </a:p>
        </p:txBody>
      </p:sp>
      <p:sp>
        <p:nvSpPr>
          <p:cNvPr id="20" name="Shape 11325"/>
          <p:cNvSpPr/>
          <p:nvPr/>
        </p:nvSpPr>
        <p:spPr>
          <a:xfrm>
            <a:off x="2393927" y="2308410"/>
            <a:ext cx="1799660" cy="328616"/>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l">
              <a:lnSpc>
                <a:spcPct val="120000"/>
              </a:lnSpc>
              <a:spcBef>
                <a:spcPts val="2500"/>
              </a:spcBef>
              <a:defRPr sz="2000"/>
            </a:lvl1pPr>
          </a:lstStyle>
          <a:p>
            <a:pPr>
              <a:lnSpc>
                <a:spcPts val="1125"/>
              </a:lnSpc>
              <a:spcBef>
                <a:spcPts val="0"/>
              </a:spcBef>
            </a:pPr>
            <a:r>
              <a:rPr lang="en-US" sz="1000" dirty="0" smtClean="0">
                <a:solidFill>
                  <a:schemeClr val="tx2"/>
                </a:solidFill>
                <a:latin typeface="Roboto Light"/>
                <a:ea typeface="Open Sans" panose="020B0606030504020204" pitchFamily="34" charset="0"/>
                <a:cs typeface="Roboto Light"/>
              </a:rPr>
              <a:t>12Gb </a:t>
            </a:r>
            <a:r>
              <a:rPr lang="en-US" sz="1000" dirty="0">
                <a:solidFill>
                  <a:schemeClr val="tx2"/>
                </a:solidFill>
                <a:latin typeface="Roboto Light"/>
                <a:ea typeface="Open Sans" panose="020B0606030504020204" pitchFamily="34" charset="0"/>
                <a:cs typeface="Roboto Light"/>
              </a:rPr>
              <a:t>SAS, NL SAS, SSD</a:t>
            </a:r>
          </a:p>
          <a:p>
            <a:pPr>
              <a:lnSpc>
                <a:spcPts val="1125"/>
              </a:lnSpc>
              <a:spcBef>
                <a:spcPts val="0"/>
              </a:spcBef>
            </a:pPr>
            <a:r>
              <a:rPr lang="en-US" sz="1000" dirty="0" smtClean="0">
                <a:solidFill>
                  <a:schemeClr val="tx2"/>
                </a:solidFill>
                <a:latin typeface="Roboto Light"/>
                <a:ea typeface="Open Sans" panose="020B0606030504020204" pitchFamily="34" charset="0"/>
                <a:cs typeface="Roboto Light"/>
              </a:rPr>
              <a:t>6Gb </a:t>
            </a:r>
            <a:r>
              <a:rPr lang="en-US" sz="1000" dirty="0">
                <a:solidFill>
                  <a:schemeClr val="tx2"/>
                </a:solidFill>
                <a:latin typeface="Roboto Light"/>
                <a:ea typeface="Open Sans" panose="020B0606030504020204" pitchFamily="34" charset="0"/>
                <a:cs typeface="Roboto Light"/>
              </a:rPr>
              <a:t>SAS, NL SAS, SATA*, SSD</a:t>
            </a:r>
          </a:p>
        </p:txBody>
      </p:sp>
      <p:sp>
        <p:nvSpPr>
          <p:cNvPr id="21" name="Shape 11327"/>
          <p:cNvSpPr/>
          <p:nvPr/>
        </p:nvSpPr>
        <p:spPr>
          <a:xfrm>
            <a:off x="6589240" y="3067159"/>
            <a:ext cx="1607923" cy="31547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r">
              <a:defRPr sz="3500"/>
            </a:lvl1pPr>
          </a:lstStyle>
          <a:p>
            <a:r>
              <a:rPr lang="x-none" sz="1800" dirty="0" smtClean="0">
                <a:solidFill>
                  <a:schemeClr val="tx2"/>
                </a:solidFill>
                <a:latin typeface="Roboto Light"/>
                <a:ea typeface="Open Sans" panose="020B0606030504020204" pitchFamily="34" charset="0"/>
                <a:cs typeface="Roboto Light"/>
              </a:rPr>
              <a:t>Mix Enclosure</a:t>
            </a:r>
            <a:endParaRPr sz="1800" dirty="0">
              <a:solidFill>
                <a:schemeClr val="tx2"/>
              </a:solidFill>
              <a:latin typeface="Roboto Light"/>
              <a:ea typeface="Open Sans" panose="020B0606030504020204" pitchFamily="34" charset="0"/>
              <a:cs typeface="Roboto Light"/>
            </a:endParaRPr>
          </a:p>
        </p:txBody>
      </p:sp>
      <p:sp>
        <p:nvSpPr>
          <p:cNvPr id="22" name="Shape 11328"/>
          <p:cNvSpPr/>
          <p:nvPr/>
        </p:nvSpPr>
        <p:spPr>
          <a:xfrm>
            <a:off x="6607886" y="3566482"/>
            <a:ext cx="1575938" cy="184345"/>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lvl1pPr algn="r">
              <a:lnSpc>
                <a:spcPct val="120000"/>
              </a:lnSpc>
              <a:spcBef>
                <a:spcPts val="2500"/>
              </a:spcBef>
              <a:defRPr sz="2000"/>
            </a:lvl1pPr>
          </a:lstStyle>
          <a:p>
            <a:pPr>
              <a:lnSpc>
                <a:spcPts val="1125"/>
              </a:lnSpc>
              <a:spcBef>
                <a:spcPts val="0"/>
              </a:spcBef>
            </a:pPr>
            <a:r>
              <a:rPr lang="hr-HR" sz="1000" dirty="0">
                <a:solidFill>
                  <a:schemeClr val="tx2"/>
                </a:solidFill>
                <a:latin typeface="Roboto Light"/>
                <a:ea typeface="Open Sans" panose="020B0606030504020204" pitchFamily="34" charset="0"/>
                <a:cs typeface="Roboto Light"/>
              </a:rPr>
              <a:t>2U26 | 2U12 | 3U16 | 4U24</a:t>
            </a:r>
            <a:endParaRPr sz="1000" dirty="0">
              <a:solidFill>
                <a:schemeClr val="tx2"/>
              </a:solidFill>
              <a:latin typeface="Roboto Light"/>
              <a:ea typeface="Open Sans" panose="020B0606030504020204" pitchFamily="34" charset="0"/>
              <a:cs typeface="Roboto Light"/>
            </a:endParaRPr>
          </a:p>
        </p:txBody>
      </p:sp>
      <p:grpSp>
        <p:nvGrpSpPr>
          <p:cNvPr id="23" name="Group 11331"/>
          <p:cNvGrpSpPr/>
          <p:nvPr/>
        </p:nvGrpSpPr>
        <p:grpSpPr>
          <a:xfrm>
            <a:off x="2858465" y="3064267"/>
            <a:ext cx="385259" cy="385259"/>
            <a:chOff x="0" y="0"/>
            <a:chExt cx="1027355" cy="1027355"/>
          </a:xfrm>
        </p:grpSpPr>
        <p:sp>
          <p:nvSpPr>
            <p:cNvPr id="24" name="Shape 11329"/>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25" name="Shape 11330"/>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1</a:t>
              </a:r>
            </a:p>
          </p:txBody>
        </p:sp>
      </p:grpSp>
      <p:grpSp>
        <p:nvGrpSpPr>
          <p:cNvPr id="26" name="Group 11334"/>
          <p:cNvGrpSpPr/>
          <p:nvPr/>
        </p:nvGrpSpPr>
        <p:grpSpPr>
          <a:xfrm>
            <a:off x="3597241" y="3793524"/>
            <a:ext cx="385259" cy="385259"/>
            <a:chOff x="0" y="0"/>
            <a:chExt cx="1027355" cy="1027355"/>
          </a:xfrm>
        </p:grpSpPr>
        <p:sp>
          <p:nvSpPr>
            <p:cNvPr id="27" name="Shape 11332"/>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28" name="Shape 11333"/>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2</a:t>
              </a:r>
            </a:p>
          </p:txBody>
        </p:sp>
      </p:grpSp>
      <p:grpSp>
        <p:nvGrpSpPr>
          <p:cNvPr id="29" name="Group 11337"/>
          <p:cNvGrpSpPr/>
          <p:nvPr/>
        </p:nvGrpSpPr>
        <p:grpSpPr>
          <a:xfrm>
            <a:off x="5361004" y="2271180"/>
            <a:ext cx="385259" cy="385259"/>
            <a:chOff x="0" y="0"/>
            <a:chExt cx="1027355" cy="1027355"/>
          </a:xfrm>
        </p:grpSpPr>
        <p:sp>
          <p:nvSpPr>
            <p:cNvPr id="30" name="Shape 11335"/>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31" name="Shape 11336"/>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3</a:t>
              </a:r>
            </a:p>
          </p:txBody>
        </p:sp>
      </p:grpSp>
      <p:grpSp>
        <p:nvGrpSpPr>
          <p:cNvPr id="32" name="Group 11340"/>
          <p:cNvGrpSpPr/>
          <p:nvPr/>
        </p:nvGrpSpPr>
        <p:grpSpPr>
          <a:xfrm>
            <a:off x="6132094" y="2978328"/>
            <a:ext cx="385259" cy="385259"/>
            <a:chOff x="0" y="0"/>
            <a:chExt cx="1027355" cy="1027355"/>
          </a:xfrm>
        </p:grpSpPr>
        <p:sp>
          <p:nvSpPr>
            <p:cNvPr id="33" name="Shape 11338"/>
            <p:cNvSpPr/>
            <p:nvPr/>
          </p:nvSpPr>
          <p:spPr>
            <a:xfrm>
              <a:off x="0" y="0"/>
              <a:ext cx="1027356" cy="1027356"/>
            </a:xfrm>
            <a:prstGeom prst="ellipse">
              <a:avLst/>
            </a:prstGeom>
            <a:solidFill>
              <a:srgbClr val="FFFFFF"/>
            </a:solidFill>
            <a:ln w="12700" cap="flat">
              <a:noFill/>
              <a:miter lim="400000"/>
            </a:ln>
            <a:effectLst/>
          </p:spPr>
          <p:txBody>
            <a:bodyPr wrap="square" lIns="19050" tIns="19050" rIns="19050" bIns="19050" numCol="1" anchor="ctr">
              <a:noAutofit/>
            </a:bodyPr>
            <a:lstStyle/>
            <a:p>
              <a:endParaRPr sz="1500">
                <a:solidFill>
                  <a:schemeClr val="tx1">
                    <a:lumMod val="65000"/>
                    <a:lumOff val="35000"/>
                  </a:schemeClr>
                </a:solidFill>
                <a:latin typeface="Roboto Light"/>
                <a:ea typeface="Open Sans" panose="020B0606030504020204" pitchFamily="34" charset="0"/>
                <a:cs typeface="Roboto Light"/>
              </a:endParaRPr>
            </a:p>
          </p:txBody>
        </p:sp>
        <p:sp>
          <p:nvSpPr>
            <p:cNvPr id="34" name="Shape 11339"/>
            <p:cNvSpPr/>
            <p:nvPr/>
          </p:nvSpPr>
          <p:spPr>
            <a:xfrm>
              <a:off x="334382" y="173777"/>
              <a:ext cx="358592" cy="6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nSpc>
                  <a:spcPct val="120000"/>
                </a:lnSpc>
                <a:defRPr sz="3500"/>
              </a:lvl1pPr>
            </a:lstStyle>
            <a:p>
              <a:pPr>
                <a:lnSpc>
                  <a:spcPct val="100000"/>
                </a:lnSpc>
              </a:pPr>
              <a:r>
                <a:rPr sz="1300" dirty="0">
                  <a:solidFill>
                    <a:schemeClr val="tx1">
                      <a:lumMod val="65000"/>
                      <a:lumOff val="35000"/>
                    </a:schemeClr>
                  </a:solidFill>
                  <a:latin typeface="Roboto Light"/>
                  <a:ea typeface="Open Sans" panose="020B0606030504020204" pitchFamily="34" charset="0"/>
                  <a:cs typeface="Roboto Light"/>
                </a:rPr>
                <a:t>4</a:t>
              </a:r>
            </a:p>
          </p:txBody>
        </p:sp>
      </p:grpSp>
      <p:grpSp>
        <p:nvGrpSpPr>
          <p:cNvPr id="35" name="Group 34"/>
          <p:cNvGrpSpPr/>
          <p:nvPr/>
        </p:nvGrpSpPr>
        <p:grpSpPr>
          <a:xfrm>
            <a:off x="2398852" y="2173647"/>
            <a:ext cx="3589820" cy="58906"/>
            <a:chOff x="3307444" y="2571272"/>
            <a:chExt cx="4786426" cy="78541"/>
          </a:xfrm>
        </p:grpSpPr>
        <p:sp>
          <p:nvSpPr>
            <p:cNvPr id="36" name="Shape 11323"/>
            <p:cNvSpPr/>
            <p:nvPr/>
          </p:nvSpPr>
          <p:spPr>
            <a:xfrm>
              <a:off x="3320190" y="2600707"/>
              <a:ext cx="4773680"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37" name="Shape 11341"/>
            <p:cNvSpPr/>
            <p:nvPr/>
          </p:nvSpPr>
          <p:spPr>
            <a:xfrm>
              <a:off x="3307444" y="2571272"/>
              <a:ext cx="78541" cy="78541"/>
            </a:xfrm>
            <a:prstGeom prst="ellipse">
              <a:avLst/>
            </a:prstGeom>
            <a:solidFill>
              <a:schemeClr val="accent1"/>
            </a:solidFill>
            <a:ln w="12700">
              <a:miter lim="400000"/>
            </a:ln>
          </p:spPr>
          <p:txBody>
            <a:bodyPr lIns="19050" tIns="19050" rIns="19050" bIns="19050" anchor="ctr"/>
            <a:lstStyle/>
            <a:p>
              <a:endParaRPr sz="1500">
                <a:latin typeface="Roboto Light"/>
                <a:cs typeface="Roboto Light"/>
              </a:endParaRPr>
            </a:p>
          </p:txBody>
        </p:sp>
      </p:grpSp>
      <p:grpSp>
        <p:nvGrpSpPr>
          <p:cNvPr id="38" name="Group 37"/>
          <p:cNvGrpSpPr/>
          <p:nvPr/>
        </p:nvGrpSpPr>
        <p:grpSpPr>
          <a:xfrm>
            <a:off x="1100782" y="2972587"/>
            <a:ext cx="2375898" cy="58906"/>
            <a:chOff x="1576684" y="3636525"/>
            <a:chExt cx="3167864" cy="78541"/>
          </a:xfrm>
        </p:grpSpPr>
        <p:sp>
          <p:nvSpPr>
            <p:cNvPr id="39" name="Shape 11317"/>
            <p:cNvSpPr/>
            <p:nvPr/>
          </p:nvSpPr>
          <p:spPr>
            <a:xfrm>
              <a:off x="1592407" y="3675796"/>
              <a:ext cx="3152141"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0" name="Shape 11342"/>
            <p:cNvSpPr/>
            <p:nvPr/>
          </p:nvSpPr>
          <p:spPr>
            <a:xfrm>
              <a:off x="1576684" y="3636525"/>
              <a:ext cx="78541" cy="78541"/>
            </a:xfrm>
            <a:prstGeom prst="ellipse">
              <a:avLst/>
            </a:prstGeom>
            <a:solidFill>
              <a:schemeClr val="accent4"/>
            </a:solidFill>
            <a:ln w="12700">
              <a:miter lim="400000"/>
            </a:ln>
          </p:spPr>
          <p:txBody>
            <a:bodyPr lIns="19050" tIns="19050" rIns="19050" bIns="19050" anchor="ctr"/>
            <a:lstStyle/>
            <a:p>
              <a:endParaRPr sz="1500">
                <a:latin typeface="Roboto Light"/>
                <a:cs typeface="Roboto Light"/>
              </a:endParaRPr>
            </a:p>
          </p:txBody>
        </p:sp>
      </p:grpSp>
      <p:grpSp>
        <p:nvGrpSpPr>
          <p:cNvPr id="41" name="Group 40"/>
          <p:cNvGrpSpPr/>
          <p:nvPr/>
        </p:nvGrpSpPr>
        <p:grpSpPr>
          <a:xfrm>
            <a:off x="5871373" y="3424343"/>
            <a:ext cx="2330993" cy="58906"/>
            <a:chOff x="7937472" y="4238866"/>
            <a:chExt cx="3107990" cy="78541"/>
          </a:xfrm>
        </p:grpSpPr>
        <p:sp>
          <p:nvSpPr>
            <p:cNvPr id="42" name="Shape 11326"/>
            <p:cNvSpPr/>
            <p:nvPr/>
          </p:nvSpPr>
          <p:spPr>
            <a:xfrm>
              <a:off x="7937472" y="4278136"/>
              <a:ext cx="3090384"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3" name="Shape 11343"/>
            <p:cNvSpPr/>
            <p:nvPr/>
          </p:nvSpPr>
          <p:spPr>
            <a:xfrm>
              <a:off x="10966921" y="4238866"/>
              <a:ext cx="78541" cy="78541"/>
            </a:xfrm>
            <a:prstGeom prst="ellipse">
              <a:avLst/>
            </a:prstGeom>
            <a:solidFill>
              <a:schemeClr val="accent3"/>
            </a:solidFill>
            <a:ln w="12700">
              <a:miter lim="400000"/>
            </a:ln>
          </p:spPr>
          <p:txBody>
            <a:bodyPr lIns="19050" tIns="19050" rIns="19050" bIns="19050" anchor="ctr"/>
            <a:lstStyle/>
            <a:p>
              <a:endParaRPr sz="1500">
                <a:latin typeface="Roboto Light"/>
                <a:cs typeface="Roboto Light"/>
              </a:endParaRPr>
            </a:p>
          </p:txBody>
        </p:sp>
      </p:grpSp>
      <p:grpSp>
        <p:nvGrpSpPr>
          <p:cNvPr id="44" name="Group 43"/>
          <p:cNvGrpSpPr/>
          <p:nvPr/>
        </p:nvGrpSpPr>
        <p:grpSpPr>
          <a:xfrm>
            <a:off x="3361803" y="4224039"/>
            <a:ext cx="2949467" cy="58906"/>
            <a:chOff x="4591378" y="5305128"/>
            <a:chExt cx="3932623" cy="78541"/>
          </a:xfrm>
        </p:grpSpPr>
        <p:sp>
          <p:nvSpPr>
            <p:cNvPr id="45" name="Shape 11320"/>
            <p:cNvSpPr/>
            <p:nvPr/>
          </p:nvSpPr>
          <p:spPr>
            <a:xfrm>
              <a:off x="4591378" y="5344398"/>
              <a:ext cx="3929401" cy="1"/>
            </a:xfrm>
            <a:prstGeom prst="line">
              <a:avLst/>
            </a:prstGeom>
            <a:ln w="12700">
              <a:solidFill>
                <a:srgbClr val="DCDEE0"/>
              </a:solidFill>
              <a:miter lim="400000"/>
            </a:ln>
          </p:spPr>
          <p:txBody>
            <a:bodyPr lIns="25400" tIns="25400" rIns="25400" bIns="25400" anchor="ctr"/>
            <a:lstStyle/>
            <a:p>
              <a:endParaRPr sz="1500">
                <a:latin typeface="Roboto Light"/>
                <a:cs typeface="Roboto Light"/>
              </a:endParaRPr>
            </a:p>
          </p:txBody>
        </p:sp>
        <p:sp>
          <p:nvSpPr>
            <p:cNvPr id="46" name="Shape 11344"/>
            <p:cNvSpPr/>
            <p:nvPr/>
          </p:nvSpPr>
          <p:spPr>
            <a:xfrm>
              <a:off x="8445460" y="5305128"/>
              <a:ext cx="78541" cy="78541"/>
            </a:xfrm>
            <a:prstGeom prst="ellipse">
              <a:avLst/>
            </a:prstGeom>
            <a:solidFill>
              <a:schemeClr val="accent2"/>
            </a:solidFill>
            <a:ln w="12700">
              <a:miter lim="400000"/>
            </a:ln>
          </p:spPr>
          <p:txBody>
            <a:bodyPr lIns="19050" tIns="19050" rIns="19050" bIns="19050" anchor="ctr"/>
            <a:lstStyle/>
            <a:p>
              <a:endParaRPr sz="1500">
                <a:latin typeface="Roboto Light"/>
                <a:cs typeface="Roboto Light"/>
              </a:endParaRPr>
            </a:p>
          </p:txBody>
        </p:sp>
      </p:grpSp>
      <p:sp>
        <p:nvSpPr>
          <p:cNvPr id="47" name="Freeform 20"/>
          <p:cNvSpPr>
            <a:spLocks/>
          </p:cNvSpPr>
          <p:nvPr/>
        </p:nvSpPr>
        <p:spPr bwMode="auto">
          <a:xfrm>
            <a:off x="0" y="839663"/>
            <a:ext cx="4055268" cy="539999"/>
          </a:xfrm>
          <a:custGeom>
            <a:avLst/>
            <a:gdLst>
              <a:gd name="T0" fmla="*/ 0 w 2813"/>
              <a:gd name="T1" fmla="*/ 52 h 286"/>
              <a:gd name="T2" fmla="*/ 2680 w 2813"/>
              <a:gd name="T3" fmla="*/ 52 h 286"/>
              <a:gd name="T4" fmla="*/ 2680 w 2813"/>
              <a:gd name="T5" fmla="*/ 0 h 286"/>
              <a:gd name="T6" fmla="*/ 2813 w 2813"/>
              <a:gd name="T7" fmla="*/ 143 h 286"/>
              <a:gd name="T8" fmla="*/ 2680 w 2813"/>
              <a:gd name="T9" fmla="*/ 286 h 286"/>
              <a:gd name="T10" fmla="*/ 2680 w 2813"/>
              <a:gd name="T11" fmla="*/ 244 h 286"/>
              <a:gd name="T12" fmla="*/ 0 w 2813"/>
              <a:gd name="T13" fmla="*/ 244 h 286"/>
              <a:gd name="T14" fmla="*/ 0 w 2813"/>
              <a:gd name="T15" fmla="*/ 52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3" h="286">
                <a:moveTo>
                  <a:pt x="0" y="52"/>
                </a:moveTo>
                <a:lnTo>
                  <a:pt x="2680" y="52"/>
                </a:lnTo>
                <a:lnTo>
                  <a:pt x="2680" y="0"/>
                </a:lnTo>
                <a:lnTo>
                  <a:pt x="2813" y="143"/>
                </a:lnTo>
                <a:lnTo>
                  <a:pt x="2680" y="286"/>
                </a:lnTo>
                <a:lnTo>
                  <a:pt x="2680" y="244"/>
                </a:lnTo>
                <a:lnTo>
                  <a:pt x="0" y="244"/>
                </a:lnTo>
                <a:lnTo>
                  <a:pt x="0" y="52"/>
                </a:lnTo>
                <a:close/>
              </a:path>
            </a:pathLst>
          </a:custGeom>
          <a:solidFill>
            <a:srgbClr val="F0D909"/>
          </a:solidFill>
          <a:ln>
            <a:noFill/>
          </a:ln>
        </p:spPr>
        <p:txBody>
          <a:bodyPr vert="horz" wrap="square" lIns="91440" tIns="45720" rIns="91440" bIns="45720" numCol="1" anchor="t" anchorCtr="0" compatLnSpc="1">
            <a:prstTxWarp prst="textNoShape">
              <a:avLst/>
            </a:prstTxWarp>
          </a:bodyPr>
          <a:lstStyle/>
          <a:p>
            <a:endParaRPr lang="en-US" dirty="0">
              <a:latin typeface="Roboto Light"/>
              <a:cs typeface="Roboto Light"/>
            </a:endParaRPr>
          </a:p>
        </p:txBody>
      </p:sp>
      <p:sp>
        <p:nvSpPr>
          <p:cNvPr id="48" name="Shape 638"/>
          <p:cNvSpPr/>
          <p:nvPr/>
        </p:nvSpPr>
        <p:spPr>
          <a:xfrm>
            <a:off x="287284" y="957980"/>
            <a:ext cx="3348899"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3500"/>
            </a:lvl1pPr>
          </a:lstStyle>
          <a:p>
            <a:pPr lvl="0" algn="r">
              <a:lnSpc>
                <a:spcPct val="100000"/>
              </a:lnSpc>
              <a:defRPr sz="1800">
                <a:solidFill>
                  <a:srgbClr val="000000"/>
                </a:solidFill>
              </a:defRPr>
            </a:pPr>
            <a:r>
              <a:rPr lang="en-US" sz="2000" dirty="0">
                <a:solidFill>
                  <a:schemeClr val="tx2"/>
                </a:solidFill>
                <a:effectLst/>
                <a:latin typeface="Roboto Light"/>
                <a:ea typeface="Open Sans" panose="020B0606030504020204" pitchFamily="34" charset="0"/>
                <a:cs typeface="Roboto Light"/>
              </a:rPr>
              <a:t>Beat Exponential Data Growth</a:t>
            </a:r>
            <a:endParaRPr lang="x-none" sz="2000" dirty="0" smtClean="0">
              <a:solidFill>
                <a:schemeClr val="tx2"/>
              </a:solidFill>
              <a:effectLst/>
              <a:latin typeface="Roboto Light"/>
              <a:ea typeface="Open Sans" panose="020B0606030504020204" pitchFamily="34" charset="0"/>
              <a:cs typeface="Roboto Light"/>
            </a:endParaRPr>
          </a:p>
        </p:txBody>
      </p:sp>
    </p:spTree>
    <p:extLst>
      <p:ext uri="{BB962C8B-B14F-4D97-AF65-F5344CB8AC3E}">
        <p14:creationId xmlns:p14="http://schemas.microsoft.com/office/powerpoint/2010/main" val="275878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300"/>
                                        <p:tgtEl>
                                          <p:spTgt spid="15"/>
                                        </p:tgtEl>
                                      </p:cBhvr>
                                    </p:animEffect>
                                  </p:childTnLst>
                                </p:cTn>
                              </p:par>
                            </p:childTnLst>
                          </p:cTn>
                        </p:par>
                        <p:par>
                          <p:cTn id="15" fill="hold">
                            <p:stCondLst>
                              <p:cond delay="8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300"/>
                                        <p:tgtEl>
                                          <p:spTgt spid="12"/>
                                        </p:tgtEl>
                                      </p:cBhvr>
                                    </p:animEffect>
                                  </p:childTnLst>
                                </p:cTn>
                              </p:par>
                            </p:childTnLst>
                          </p:cTn>
                        </p:par>
                        <p:par>
                          <p:cTn id="19" fill="hold">
                            <p:stCondLst>
                              <p:cond delay="1100"/>
                            </p:stCondLst>
                            <p:childTnLst>
                              <p:par>
                                <p:cTn id="20" presetID="2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300"/>
                                        <p:tgtEl>
                                          <p:spTgt spid="14"/>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300"/>
                                        <p:tgtEl>
                                          <p:spTgt spid="11"/>
                                        </p:tgtEl>
                                      </p:cBhvr>
                                    </p:animEffect>
                                  </p:childTnLst>
                                </p:cTn>
                              </p:par>
                            </p:childTnLst>
                          </p:cTn>
                        </p:par>
                        <p:par>
                          <p:cTn id="27" fill="hold">
                            <p:stCondLst>
                              <p:cond delay="1700"/>
                            </p:stCondLst>
                            <p:childTnLst>
                              <p:par>
                                <p:cTn id="28" presetID="2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300"/>
                                        <p:tgtEl>
                                          <p:spTgt spid="13"/>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300"/>
                                        <p:tgtEl>
                                          <p:spTgt spid="10"/>
                                        </p:tgtEl>
                                      </p:cBhvr>
                                    </p:animEffect>
                                  </p:childTnLst>
                                </p:cTn>
                              </p:par>
                            </p:childTnLst>
                          </p:cTn>
                        </p:par>
                        <p:par>
                          <p:cTn id="35" fill="hold">
                            <p:stCondLst>
                              <p:cond delay="2300"/>
                            </p:stCondLst>
                            <p:childTnLst>
                              <p:par>
                                <p:cTn id="36" presetID="2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300"/>
                                        <p:tgtEl>
                                          <p:spTgt spid="16"/>
                                        </p:tgtEl>
                                      </p:cBhvr>
                                    </p:animEffect>
                                  </p:childTnLst>
                                </p:cTn>
                              </p:par>
                            </p:childTnLst>
                          </p:cTn>
                        </p:par>
                        <p:par>
                          <p:cTn id="39" fill="hold">
                            <p:stCondLst>
                              <p:cond delay="2600"/>
                            </p:stCondLst>
                            <p:childTnLst>
                              <p:par>
                                <p:cTn id="40" presetID="53" presetClass="entr" presetSubtype="16"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p:cTn id="5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9">
                                            <p:txEl>
                                              <p:pRg st="0" end="0"/>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par>
                          <p:cTn id="60" fill="hold">
                            <p:stCondLst>
                              <p:cond delay="3100"/>
                            </p:stCondLst>
                            <p:childTnLst>
                              <p:par>
                                <p:cTn id="61" presetID="5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53" presetClass="entr" presetSubtype="16"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ppt_w</p:attrName>
                                        </p:attrNameLst>
                                      </p:cBhvr>
                                      <p:tavLst>
                                        <p:tav tm="0">
                                          <p:val>
                                            <p:fltVal val="0"/>
                                          </p:val>
                                        </p:tav>
                                        <p:tav tm="100000">
                                          <p:val>
                                            <p:strVal val="#ppt_w"/>
                                          </p:val>
                                        </p:tav>
                                      </p:tavLst>
                                    </p:anim>
                                    <p:anim calcmode="lin" valueType="num">
                                      <p:cBhvr>
                                        <p:cTn id="79" dur="500" fill="hold"/>
                                        <p:tgtEl>
                                          <p:spTgt spid="26"/>
                                        </p:tgtEl>
                                        <p:attrNameLst>
                                          <p:attrName>ppt_h</p:attrName>
                                        </p:attrNameLst>
                                      </p:cBhvr>
                                      <p:tavLst>
                                        <p:tav tm="0">
                                          <p:val>
                                            <p:fltVal val="0"/>
                                          </p:val>
                                        </p:tav>
                                        <p:tav tm="100000">
                                          <p:val>
                                            <p:strVal val="#ppt_h"/>
                                          </p:val>
                                        </p:tav>
                                      </p:tavLst>
                                    </p:anim>
                                    <p:animEffect transition="in" filter="fade">
                                      <p:cBhvr>
                                        <p:cTn id="80" dur="500"/>
                                        <p:tgtEl>
                                          <p:spTgt spid="26"/>
                                        </p:tgtEl>
                                      </p:cBhvr>
                                    </p:animEffect>
                                  </p:childTnLst>
                                </p:cTn>
                              </p:par>
                            </p:childTnLst>
                          </p:cTn>
                        </p:par>
                        <p:par>
                          <p:cTn id="81" fill="hold">
                            <p:stCondLst>
                              <p:cond delay="3600"/>
                            </p:stCondLst>
                            <p:childTnLst>
                              <p:par>
                                <p:cTn id="82" presetID="53" presetClass="entr" presetSubtype="16"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par>
                                <p:cTn id="87" presetID="53" presetClass="entr" presetSubtype="16"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p:cTn id="89" dur="500" fill="hold"/>
                                        <p:tgtEl>
                                          <p:spTgt spid="35"/>
                                        </p:tgtEl>
                                        <p:attrNameLst>
                                          <p:attrName>ppt_w</p:attrName>
                                        </p:attrNameLst>
                                      </p:cBhvr>
                                      <p:tavLst>
                                        <p:tav tm="0">
                                          <p:val>
                                            <p:fltVal val="0"/>
                                          </p:val>
                                        </p:tav>
                                        <p:tav tm="100000">
                                          <p:val>
                                            <p:strVal val="#ppt_w"/>
                                          </p:val>
                                        </p:tav>
                                      </p:tavLst>
                                    </p:anim>
                                    <p:anim calcmode="lin" valueType="num">
                                      <p:cBhvr>
                                        <p:cTn id="90" dur="500" fill="hold"/>
                                        <p:tgtEl>
                                          <p:spTgt spid="35"/>
                                        </p:tgtEl>
                                        <p:attrNameLst>
                                          <p:attrName>ppt_h</p:attrName>
                                        </p:attrNameLst>
                                      </p:cBhvr>
                                      <p:tavLst>
                                        <p:tav tm="0">
                                          <p:val>
                                            <p:fltVal val="0"/>
                                          </p:val>
                                        </p:tav>
                                        <p:tav tm="100000">
                                          <p:val>
                                            <p:strVal val="#ppt_h"/>
                                          </p:val>
                                        </p:tav>
                                      </p:tavLst>
                                    </p:anim>
                                    <p:animEffect transition="in" filter="fade">
                                      <p:cBhvr>
                                        <p:cTn id="91" dur="500"/>
                                        <p:tgtEl>
                                          <p:spTgt spid="3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par>
                                <p:cTn id="97" presetID="53" presetClass="entr" presetSubtype="16"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 fill="hold"/>
                                        <p:tgtEl>
                                          <p:spTgt spid="29"/>
                                        </p:tgtEl>
                                        <p:attrNameLst>
                                          <p:attrName>ppt_w</p:attrName>
                                        </p:attrNameLst>
                                      </p:cBhvr>
                                      <p:tavLst>
                                        <p:tav tm="0">
                                          <p:val>
                                            <p:fltVal val="0"/>
                                          </p:val>
                                        </p:tav>
                                        <p:tav tm="100000">
                                          <p:val>
                                            <p:strVal val="#ppt_w"/>
                                          </p:val>
                                        </p:tav>
                                      </p:tavLst>
                                    </p:anim>
                                    <p:anim calcmode="lin" valueType="num">
                                      <p:cBhvr>
                                        <p:cTn id="100" dur="500" fill="hold"/>
                                        <p:tgtEl>
                                          <p:spTgt spid="29"/>
                                        </p:tgtEl>
                                        <p:attrNameLst>
                                          <p:attrName>ppt_h</p:attrName>
                                        </p:attrNameLst>
                                      </p:cBhvr>
                                      <p:tavLst>
                                        <p:tav tm="0">
                                          <p:val>
                                            <p:fltVal val="0"/>
                                          </p:val>
                                        </p:tav>
                                        <p:tav tm="100000">
                                          <p:val>
                                            <p:strVal val="#ppt_h"/>
                                          </p:val>
                                        </p:tav>
                                      </p:tavLst>
                                    </p:anim>
                                    <p:animEffect transition="in" filter="fade">
                                      <p:cBhvr>
                                        <p:cTn id="101" dur="500"/>
                                        <p:tgtEl>
                                          <p:spTgt spid="29"/>
                                        </p:tgtEl>
                                      </p:cBhvr>
                                    </p:animEffect>
                                  </p:childTnLst>
                                </p:cTn>
                              </p:par>
                            </p:childTnLst>
                          </p:cTn>
                        </p:par>
                        <p:par>
                          <p:cTn id="102" fill="hold">
                            <p:stCondLst>
                              <p:cond delay="4100"/>
                            </p:stCondLst>
                            <p:childTnLst>
                              <p:par>
                                <p:cTn id="103" presetID="53" presetClass="entr" presetSubtype="16"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fltVal val="0"/>
                                          </p:val>
                                        </p:tav>
                                        <p:tav tm="100000">
                                          <p:val>
                                            <p:strVal val="#ppt_h"/>
                                          </p:val>
                                        </p:tav>
                                      </p:tavLst>
                                    </p:anim>
                                    <p:animEffect transition="in" filter="fade">
                                      <p:cBhvr>
                                        <p:cTn id="107" dur="500"/>
                                        <p:tgtEl>
                                          <p:spTgt spid="21"/>
                                        </p:tgtEl>
                                      </p:cBhvr>
                                    </p:animEffect>
                                  </p:childTnLst>
                                </p:cTn>
                              </p:par>
                              <p:par>
                                <p:cTn id="108" presetID="53" presetClass="entr" presetSubtype="16"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 calcmode="lin" valueType="num">
                                      <p:cBhvr>
                                        <p:cTn id="110" dur="500" fill="hold"/>
                                        <p:tgtEl>
                                          <p:spTgt spid="41"/>
                                        </p:tgtEl>
                                        <p:attrNameLst>
                                          <p:attrName>ppt_w</p:attrName>
                                        </p:attrNameLst>
                                      </p:cBhvr>
                                      <p:tavLst>
                                        <p:tav tm="0">
                                          <p:val>
                                            <p:fltVal val="0"/>
                                          </p:val>
                                        </p:tav>
                                        <p:tav tm="100000">
                                          <p:val>
                                            <p:strVal val="#ppt_w"/>
                                          </p:val>
                                        </p:tav>
                                      </p:tavLst>
                                    </p:anim>
                                    <p:anim calcmode="lin" valueType="num">
                                      <p:cBhvr>
                                        <p:cTn id="111" dur="500" fill="hold"/>
                                        <p:tgtEl>
                                          <p:spTgt spid="41"/>
                                        </p:tgtEl>
                                        <p:attrNameLst>
                                          <p:attrName>ppt_h</p:attrName>
                                        </p:attrNameLst>
                                      </p:cBhvr>
                                      <p:tavLst>
                                        <p:tav tm="0">
                                          <p:val>
                                            <p:fltVal val="0"/>
                                          </p:val>
                                        </p:tav>
                                        <p:tav tm="100000">
                                          <p:val>
                                            <p:strVal val="#ppt_h"/>
                                          </p:val>
                                        </p:tav>
                                      </p:tavLst>
                                    </p:anim>
                                    <p:animEffect transition="in" filter="fade">
                                      <p:cBhvr>
                                        <p:cTn id="112" dur="500"/>
                                        <p:tgtEl>
                                          <p:spTgt spid="41"/>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par>
                                <p:cTn id="118" presetID="53" presetClass="entr" presetSubtype="16"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fltVal val="0"/>
                                          </p:val>
                                        </p:tav>
                                        <p:tav tm="100000">
                                          <p:val>
                                            <p:strVal val="#ppt_w"/>
                                          </p:val>
                                        </p:tav>
                                      </p:tavLst>
                                    </p:anim>
                                    <p:anim calcmode="lin" valueType="num">
                                      <p:cBhvr>
                                        <p:cTn id="121" dur="500" fill="hold"/>
                                        <p:tgtEl>
                                          <p:spTgt spid="32"/>
                                        </p:tgtEl>
                                        <p:attrNameLst>
                                          <p:attrName>ppt_h</p:attrName>
                                        </p:attrNameLst>
                                      </p:cBhvr>
                                      <p:tavLst>
                                        <p:tav tm="0">
                                          <p:val>
                                            <p:fltVal val="0"/>
                                          </p:val>
                                        </p:tav>
                                        <p:tav tm="100000">
                                          <p:val>
                                            <p:strVal val="#ppt_h"/>
                                          </p:val>
                                        </p:tav>
                                      </p:tavLst>
                                    </p:anim>
                                    <p:animEffect transition="in" filter="fade">
                                      <p:cBhvr>
                                        <p:cTn id="122" dur="500"/>
                                        <p:tgtEl>
                                          <p:spTgt spid="32"/>
                                        </p:tgtEl>
                                      </p:cBhvr>
                                    </p:animEffect>
                                  </p:childTnLst>
                                </p:cTn>
                              </p:par>
                            </p:childTnLst>
                          </p:cTn>
                        </p:par>
                        <p:par>
                          <p:cTn id="123" fill="hold">
                            <p:stCondLst>
                              <p:cond delay="4600"/>
                            </p:stCondLst>
                            <p:childTnLst>
                              <p:par>
                                <p:cTn id="124" presetID="22" presetClass="entr" presetSubtype="8" fill="hold" grpId="0"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wipe(left)">
                                      <p:cBhvr>
                                        <p:cTn id="126" dur="500"/>
                                        <p:tgtEl>
                                          <p:spTgt spid="48"/>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wipe(left)">
                                      <p:cBhvr>
                                        <p:cTn id="1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9" grpId="0" build="p"/>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sz="3200" dirty="0" smtClean="0">
                <a:latin typeface="Roboto Light"/>
                <a:cs typeface="Roboto Light"/>
              </a:rPr>
              <a:t>XCubeSAN Specifications</a:t>
            </a:r>
            <a:endParaRPr lang="en-US" sz="3200" dirty="0">
              <a:latin typeface="Roboto Light"/>
              <a:cs typeface="Roboto Light"/>
            </a:endParaRPr>
          </a:p>
        </p:txBody>
      </p:sp>
      <p:graphicFrame>
        <p:nvGraphicFramePr>
          <p:cNvPr id="19" name="Table 18"/>
          <p:cNvGraphicFramePr>
            <a:graphicFrameLocks noGrp="1"/>
          </p:cNvGraphicFramePr>
          <p:nvPr>
            <p:extLst>
              <p:ext uri="{D42A27DB-BD31-4B8C-83A1-F6EECF244321}">
                <p14:modId xmlns:p14="http://schemas.microsoft.com/office/powerpoint/2010/main" val="456470649"/>
              </p:ext>
            </p:extLst>
          </p:nvPr>
        </p:nvGraphicFramePr>
        <p:xfrm>
          <a:off x="250825" y="1077486"/>
          <a:ext cx="8631237" cy="3811587"/>
        </p:xfrm>
        <a:graphic>
          <a:graphicData uri="http://schemas.openxmlformats.org/drawingml/2006/table">
            <a:tbl>
              <a:tblPr firstRow="1" bandRow="1">
                <a:tableStyleId>{2D5ABB26-0587-4C30-8999-92F81FD0307C}</a:tableStyleId>
              </a:tblPr>
              <a:tblGrid>
                <a:gridCol w="2877079"/>
                <a:gridCol w="2877079"/>
                <a:gridCol w="2877079"/>
              </a:tblGrid>
              <a:tr h="544816">
                <a:tc>
                  <a:txBody>
                    <a:bodyPr/>
                    <a:lstStyle/>
                    <a:p>
                      <a:pPr algn="r"/>
                      <a:endParaRPr lang="en-US" sz="900" dirty="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c>
                  <a:txBody>
                    <a:bodyPr/>
                    <a:lstStyle/>
                    <a:p>
                      <a:pPr algn="r"/>
                      <a:endParaRPr lang="en-US" sz="900" dirty="0" smtClean="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c>
                  <a:txBody>
                    <a:bodyPr/>
                    <a:lstStyle/>
                    <a:p>
                      <a:pPr algn="r"/>
                      <a:endParaRPr lang="en-US" sz="900" dirty="0" smtClean="0">
                        <a:solidFill>
                          <a:srgbClr val="818181"/>
                        </a:solidFill>
                        <a:effectLst/>
                        <a:latin typeface="Roboto Light"/>
                        <a:ea typeface="Open Sans Light" pitchFamily="34" charset="0"/>
                        <a:cs typeface="Roboto Light"/>
                      </a:endParaRPr>
                    </a:p>
                  </a:txBody>
                  <a:tcPr marL="0" marR="0" marT="0" marB="0" anchor="ctr">
                    <a:lnB w="6350" cap="flat" cmpd="sng" algn="ctr">
                      <a:solidFill>
                        <a:srgbClr val="888888">
                          <a:lumMod val="60000"/>
                          <a:lumOff val="40000"/>
                        </a:srgbClr>
                      </a:solidFill>
                      <a:prstDash val="solid"/>
                      <a:round/>
                      <a:headEnd type="none" w="med" len="med"/>
                      <a:tailEnd type="none" w="med" len="med"/>
                    </a:lnB>
                    <a:noFill/>
                  </a:tcPr>
                </a:tc>
              </a:tr>
              <a:tr h="373952">
                <a:tc>
                  <a:txBody>
                    <a:bodyPr/>
                    <a:lstStyle/>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smtClean="0">
                        <a:solidFill>
                          <a:srgbClr val="818181"/>
                        </a:solidFill>
                        <a:effectLst/>
                        <a:latin typeface="Roboto Light"/>
                        <a:ea typeface="Open Sans Light" pitchFamily="34" charset="0"/>
                        <a:cs typeface="Roboto Light"/>
                      </a:endParaRPr>
                    </a:p>
                    <a:p>
                      <a:pPr algn="ctr"/>
                      <a:endParaRPr lang="en-US" sz="900" dirty="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dirty="0" smtClean="0">
                        <a:solidFill>
                          <a:srgbClr val="818181"/>
                        </a:solidFill>
                        <a:effectLst/>
                        <a:latin typeface="Roboto Light"/>
                        <a:ea typeface="Open Sans Light" pitchFamily="34" charset="0"/>
                        <a:cs typeface="Roboto Light"/>
                      </a:endParaRPr>
                    </a:p>
                  </a:txBody>
                  <a:tcPr marT="0" marB="0"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380176">
                <a:tc>
                  <a:txBody>
                    <a:bodyPr/>
                    <a:lstStyle/>
                    <a:p>
                      <a:pPr algn="ctr"/>
                      <a:r>
                        <a:rPr lang="en-US" sz="900" baseline="0" dirty="0" smtClean="0">
                          <a:solidFill>
                            <a:schemeClr val="tx1"/>
                          </a:solidFill>
                          <a:effectLst/>
                          <a:latin typeface="Roboto Light"/>
                          <a:ea typeface="Open Sans Light" pitchFamily="34" charset="0"/>
                          <a:cs typeface="Roboto Light"/>
                        </a:rPr>
                        <a:t>LFF: 2U12, 3U16, 4U24; SFF: 2U26</a:t>
                      </a:r>
                      <a:endParaRPr lang="en-US" sz="900" dirty="0">
                        <a:solidFill>
                          <a:schemeClr val="tx1"/>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900" baseline="0" dirty="0" smtClean="0">
                          <a:solidFill>
                            <a:srgbClr val="4A4A4A"/>
                          </a:solidFill>
                          <a:effectLst/>
                          <a:latin typeface="Roboto Light"/>
                          <a:ea typeface="Open Sans Light" pitchFamily="34" charset="0"/>
                          <a:cs typeface="Roboto Light"/>
                        </a:rPr>
                        <a:t>LFF: 2U12, 3U16, 4U24; SFF: 2U26</a:t>
                      </a:r>
                      <a:endParaRPr lang="en-US" sz="900" dirty="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aseline="0" dirty="0" smtClean="0">
                          <a:solidFill>
                            <a:srgbClr val="4A4A4A"/>
                          </a:solidFill>
                          <a:effectLst/>
                          <a:latin typeface="Roboto Light"/>
                          <a:ea typeface="Open Sans Light" pitchFamily="34" charset="0"/>
                          <a:cs typeface="Roboto Light"/>
                        </a:rPr>
                        <a:t>LFF: 2U12, 3U16, 4U24; SFF: 2U26</a:t>
                      </a:r>
                      <a:endParaRPr lang="en-US" sz="900" dirty="0" smtClean="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388265">
                <a:tc>
                  <a:txBody>
                    <a:bodyPr/>
                    <a:lstStyle/>
                    <a:p>
                      <a:pPr algn="l"/>
                      <a:r>
                        <a:rPr lang="en-US" sz="900" dirty="0" smtClean="0">
                          <a:solidFill>
                            <a:srgbClr val="4A4A4A"/>
                          </a:solidFill>
                          <a:effectLst/>
                          <a:latin typeface="Roboto Light"/>
                          <a:ea typeface="Open Sans Light" pitchFamily="34" charset="0"/>
                          <a:cs typeface="Roboto Light"/>
                        </a:rPr>
                        <a:t>                     Max 450 HDD</a:t>
                      </a:r>
                      <a:endParaRPr lang="en-US" sz="900" dirty="0">
                        <a:solidFill>
                          <a:srgbClr val="4A4A4A"/>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4A4A4A"/>
                          </a:solidFill>
                          <a:effectLst/>
                          <a:latin typeface="Roboto Light"/>
                          <a:ea typeface="Open Sans Light" pitchFamily="34" charset="0"/>
                          <a:cs typeface="Roboto Light"/>
                        </a:rPr>
                        <a:t>                     Max 450 HDD</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4A4A4A"/>
                          </a:solidFill>
                          <a:effectLst/>
                          <a:latin typeface="Roboto Light"/>
                          <a:ea typeface="Open Sans Light" pitchFamily="34" charset="0"/>
                          <a:cs typeface="Roboto Light"/>
                        </a:rPr>
                        <a:t>                    Max 450 HDD</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04443">
                <a:tc>
                  <a:txBody>
                    <a:bodyPr/>
                    <a:lstStyle/>
                    <a:p>
                      <a:pPr algn="ctr"/>
                      <a:r>
                        <a:rPr lang="en-US" sz="1000" b="0" dirty="0" smtClean="0">
                          <a:solidFill>
                            <a:schemeClr val="accent2">
                              <a:lumMod val="75000"/>
                            </a:schemeClr>
                          </a:solidFill>
                          <a:effectLst/>
                          <a:latin typeface="Roboto Light"/>
                          <a:ea typeface="Open Sans Light" pitchFamily="34" charset="0"/>
                          <a:cs typeface="Roboto Light"/>
                        </a:rPr>
                        <a:t>2+ Million IOPS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chemeClr val="accent3">
                              <a:lumMod val="75000"/>
                            </a:schemeClr>
                          </a:solidFill>
                          <a:effectLst/>
                          <a:latin typeface="Roboto Light"/>
                          <a:ea typeface="Open Sans Light" pitchFamily="34" charset="0"/>
                          <a:cs typeface="Roboto Light"/>
                        </a:rPr>
                        <a:t>1.5 Million IOPS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chemeClr val="accent4">
                              <a:lumMod val="75000"/>
                            </a:schemeClr>
                          </a:solidFill>
                          <a:effectLst/>
                          <a:latin typeface="Roboto Light"/>
                          <a:ea typeface="Open Sans Light" pitchFamily="34" charset="0"/>
                          <a:cs typeface="Roboto Light"/>
                        </a:rPr>
                        <a:t>800K IOPS | 10000MB/s</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31636">
                <a:tc>
                  <a:txBody>
                    <a:bodyPr/>
                    <a:lstStyle/>
                    <a:p>
                      <a:pPr algn="ctr"/>
                      <a:r>
                        <a:rPr lang="en-US" sz="1000" b="0" dirty="0" smtClean="0">
                          <a:solidFill>
                            <a:srgbClr val="39833C"/>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699832"/>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A3B11F"/>
                          </a:solidFill>
                          <a:effectLst/>
                          <a:latin typeface="Roboto Light"/>
                          <a:ea typeface="Open Sans Light" pitchFamily="34" charset="0"/>
                          <a:cs typeface="Roboto Light"/>
                        </a:rPr>
                        <a:t>IO Efficiency*</a:t>
                      </a:r>
                    </a:p>
                    <a:p>
                      <a:pPr algn="ctr"/>
                      <a:r>
                        <a:rPr lang="en-US" sz="900" dirty="0" smtClean="0">
                          <a:solidFill>
                            <a:srgbClr val="4A4A4A"/>
                          </a:solidFill>
                          <a:effectLst/>
                          <a:latin typeface="Roboto Light"/>
                          <a:ea typeface="Open Sans Light" pitchFamily="34" charset="0"/>
                          <a:cs typeface="Roboto Light"/>
                        </a:rPr>
                        <a:t>Auto-Tiering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SSD Caching</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431636">
                <a:tc>
                  <a:txBody>
                    <a:bodyPr/>
                    <a:lstStyle/>
                    <a:p>
                      <a:pPr algn="ctr"/>
                      <a:r>
                        <a:rPr lang="en-US" sz="1000" b="0" dirty="0" smtClean="0">
                          <a:solidFill>
                            <a:srgbClr val="39833C"/>
                          </a:solidFill>
                          <a:effectLst/>
                          <a:latin typeface="Roboto Light"/>
                          <a:ea typeface="Open Sans Light" pitchFamily="34" charset="0"/>
                          <a:cs typeface="Roboto Light"/>
                        </a:rPr>
                        <a:t>Security</a:t>
                      </a:r>
                    </a:p>
                    <a:p>
                      <a:pPr algn="ctr"/>
                      <a:r>
                        <a:rPr lang="en-US" sz="900" dirty="0" smtClean="0">
                          <a:solidFill>
                            <a:srgbClr val="4A4A4A"/>
                          </a:solidFill>
                          <a:effectLst/>
                          <a:latin typeface="Roboto Light"/>
                          <a:ea typeface="Open Sans Light" pitchFamily="34" charset="0"/>
                          <a:cs typeface="Roboto Light"/>
                        </a:rPr>
                        <a:t>iSCSI Force Field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SED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699832"/>
                          </a:solidFill>
                          <a:effectLst/>
                          <a:latin typeface="Roboto Light"/>
                          <a:ea typeface="Open Sans Light" pitchFamily="34" charset="0"/>
                          <a:cs typeface="Roboto Light"/>
                        </a:rPr>
                        <a:t>Security</a:t>
                      </a:r>
                    </a:p>
                    <a:p>
                      <a:pPr algn="ctr"/>
                      <a:r>
                        <a:rPr lang="en-US" sz="900" dirty="0" smtClean="0">
                          <a:solidFill>
                            <a:srgbClr val="4A4A4A"/>
                          </a:solidFill>
                          <a:effectLst/>
                          <a:latin typeface="Roboto Light"/>
                          <a:ea typeface="Open Sans Light" pitchFamily="34" charset="0"/>
                          <a:cs typeface="Roboto Light"/>
                        </a:rPr>
                        <a:t>iSCSI Force Field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SED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c>
                  <a:txBody>
                    <a:bodyPr/>
                    <a:lstStyle/>
                    <a:p>
                      <a:pPr algn="ctr"/>
                      <a:r>
                        <a:rPr lang="en-US" sz="1000" b="0" dirty="0" smtClean="0">
                          <a:solidFill>
                            <a:srgbClr val="A3B11F"/>
                          </a:solidFill>
                          <a:effectLst/>
                          <a:latin typeface="Roboto Light"/>
                          <a:ea typeface="Open Sans Light" pitchFamily="34" charset="0"/>
                          <a:cs typeface="Roboto Light"/>
                        </a:rPr>
                        <a:t>Security</a:t>
                      </a:r>
                    </a:p>
                    <a:p>
                      <a:pPr algn="ctr"/>
                      <a:r>
                        <a:rPr lang="en-US" sz="900" dirty="0" smtClean="0">
                          <a:solidFill>
                            <a:schemeClr val="tx1"/>
                          </a:solidFill>
                          <a:effectLst/>
                          <a:latin typeface="Roboto Light"/>
                          <a:ea typeface="Open Sans Light" pitchFamily="34" charset="0"/>
                          <a:cs typeface="Roboto Light"/>
                        </a:rPr>
                        <a:t>iSCSI Force Field </a:t>
                      </a:r>
                      <a:r>
                        <a:rPr lang="en-US" sz="900" baseline="0" dirty="0" smtClean="0">
                          <a:solidFill>
                            <a:schemeClr val="tx1"/>
                          </a:solidFill>
                          <a:effectLst/>
                          <a:latin typeface="Roboto Light"/>
                          <a:ea typeface="Open Sans Light" pitchFamily="34" charset="0"/>
                          <a:cs typeface="Roboto Light"/>
                        </a:rPr>
                        <a:t>|</a:t>
                      </a:r>
                      <a:r>
                        <a:rPr lang="en-US" sz="900" dirty="0" smtClean="0">
                          <a:solidFill>
                            <a:schemeClr val="tx1"/>
                          </a:solidFill>
                          <a:effectLst/>
                          <a:latin typeface="Roboto Light"/>
                          <a:ea typeface="Open Sans Light" pitchFamily="34" charset="0"/>
                          <a:cs typeface="Roboto Light"/>
                        </a:rPr>
                        <a:t> SED</a:t>
                      </a:r>
                      <a:r>
                        <a:rPr lang="en-US" sz="900" dirty="0" smtClean="0">
                          <a:solidFill>
                            <a:srgbClr val="4A4A4A"/>
                          </a:solidFill>
                          <a:effectLst/>
                          <a:latin typeface="Roboto Light"/>
                          <a:ea typeface="Open Sans Light" pitchFamily="34" charset="0"/>
                          <a:cs typeface="Roboto Light"/>
                        </a:rPr>
                        <a: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ISE</a:t>
                      </a:r>
                      <a:endParaRPr lang="en-US" sz="900" dirty="0" smtClean="0">
                        <a:solidFill>
                          <a:schemeClr val="tx1"/>
                        </a:solidFill>
                        <a:effectLst/>
                        <a:latin typeface="Roboto Light"/>
                        <a:ea typeface="Open Sans Light" pitchFamily="34" charset="0"/>
                        <a:cs typeface="Roboto Light"/>
                      </a:endParaRPr>
                    </a:p>
                  </a:txBody>
                  <a:tcPr anchor="ctr">
                    <a:lnT w="6350" cap="flat" cmpd="sng" algn="ctr">
                      <a:solidFill>
                        <a:srgbClr val="888888">
                          <a:lumMod val="60000"/>
                          <a:lumOff val="40000"/>
                        </a:srgbClr>
                      </a:solidFill>
                      <a:prstDash val="solid"/>
                      <a:round/>
                      <a:headEnd type="none" w="med" len="med"/>
                      <a:tailEnd type="none" w="med" len="med"/>
                    </a:lnT>
                    <a:lnB w="6350" cap="flat" cmpd="sng" algn="ctr">
                      <a:solidFill>
                        <a:srgbClr val="888888">
                          <a:lumMod val="60000"/>
                          <a:lumOff val="40000"/>
                        </a:srgbClr>
                      </a:solidFill>
                      <a:prstDash val="solid"/>
                      <a:round/>
                      <a:headEnd type="none" w="med" len="med"/>
                      <a:tailEnd type="none" w="med" len="med"/>
                    </a:lnB>
                    <a:noFill/>
                  </a:tcPr>
                </a:tc>
              </a:tr>
              <a:tr h="544816">
                <a:tc>
                  <a:txBody>
                    <a:bodyPr/>
                    <a:lstStyle/>
                    <a:p>
                      <a:pPr algn="ctr"/>
                      <a:r>
                        <a:rPr lang="en-US" sz="1000" b="0" dirty="0" smtClean="0">
                          <a:solidFill>
                            <a:srgbClr val="39833C"/>
                          </a:solidFill>
                          <a:effectLst/>
                          <a:latin typeface="Roboto Light"/>
                          <a:ea typeface="Open Sans Light" pitchFamily="34" charset="0"/>
                          <a:cs typeface="Roboto Light"/>
                        </a:rPr>
                        <a:t>Data Protections &amp;</a:t>
                      </a:r>
                      <a:r>
                        <a:rPr lang="en-US" sz="1000" b="0" baseline="0" dirty="0" smtClean="0">
                          <a:solidFill>
                            <a:srgbClr val="39833C"/>
                          </a:solidFill>
                          <a:effectLst/>
                          <a:latin typeface="Roboto Light"/>
                          <a:ea typeface="Open Sans Light" pitchFamily="34" charset="0"/>
                          <a:cs typeface="Roboto Light"/>
                        </a:rPr>
                        <a:t> Efficiency</a:t>
                      </a:r>
                      <a:endParaRPr lang="en-US" sz="1000" b="0" dirty="0" smtClean="0">
                        <a:solidFill>
                          <a:srgbClr val="39833C"/>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c>
                  <a:txBody>
                    <a:bodyPr/>
                    <a:lstStyle/>
                    <a:p>
                      <a:pPr algn="ctr"/>
                      <a:r>
                        <a:rPr lang="en-US" sz="1000" b="0" dirty="0" smtClean="0">
                          <a:solidFill>
                            <a:srgbClr val="699832"/>
                          </a:solidFill>
                          <a:effectLst/>
                          <a:latin typeface="Roboto Light"/>
                          <a:ea typeface="Open Sans Light" pitchFamily="34" charset="0"/>
                          <a:cs typeface="Roboto Light"/>
                        </a:rPr>
                        <a:t>Data Protections &amp;</a:t>
                      </a:r>
                      <a:r>
                        <a:rPr lang="en-US" sz="1000" b="0" baseline="0" dirty="0" smtClean="0">
                          <a:solidFill>
                            <a:srgbClr val="699832"/>
                          </a:solidFill>
                          <a:effectLst/>
                          <a:latin typeface="Roboto Light"/>
                          <a:ea typeface="Open Sans Light" pitchFamily="34" charset="0"/>
                          <a:cs typeface="Roboto Light"/>
                        </a:rPr>
                        <a:t> Efficiency</a:t>
                      </a:r>
                      <a:endParaRPr lang="en-US" sz="1000" b="0" dirty="0" smtClean="0">
                        <a:solidFill>
                          <a:srgbClr val="699832"/>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c>
                  <a:txBody>
                    <a:bodyPr/>
                    <a:lstStyle/>
                    <a:p>
                      <a:pPr algn="ctr"/>
                      <a:r>
                        <a:rPr lang="en-US" sz="1000" b="0" dirty="0" smtClean="0">
                          <a:solidFill>
                            <a:srgbClr val="A3B11F"/>
                          </a:solidFill>
                          <a:effectLst/>
                          <a:latin typeface="Roboto Light"/>
                          <a:ea typeface="Open Sans Light" pitchFamily="34" charset="0"/>
                          <a:cs typeface="Roboto Light"/>
                        </a:rPr>
                        <a:t>Data Protections &amp;</a:t>
                      </a:r>
                      <a:r>
                        <a:rPr lang="en-US" sz="1000" b="0" baseline="0" dirty="0" smtClean="0">
                          <a:solidFill>
                            <a:srgbClr val="A3B11F"/>
                          </a:solidFill>
                          <a:effectLst/>
                          <a:latin typeface="Roboto Light"/>
                          <a:ea typeface="Open Sans Light" pitchFamily="34" charset="0"/>
                          <a:cs typeface="Roboto Light"/>
                        </a:rPr>
                        <a:t> Efficiency</a:t>
                      </a:r>
                      <a:endParaRPr lang="en-US" sz="1000" b="0" dirty="0" smtClean="0">
                        <a:solidFill>
                          <a:srgbClr val="A3B11F"/>
                        </a:solidFill>
                        <a:effectLst/>
                        <a:latin typeface="Roboto Light"/>
                        <a:ea typeface="Open Sans Light" pitchFamily="34" charset="0"/>
                        <a:cs typeface="Roboto Light"/>
                      </a:endParaRPr>
                    </a:p>
                    <a:p>
                      <a:pPr algn="ctr"/>
                      <a:r>
                        <a:rPr lang="en-US" sz="900" dirty="0" smtClean="0">
                          <a:solidFill>
                            <a:srgbClr val="4A4A4A"/>
                          </a:solidFill>
                          <a:effectLst/>
                          <a:latin typeface="Roboto Light"/>
                          <a:ea typeface="Open Sans Light" pitchFamily="34" charset="0"/>
                          <a:cs typeface="Roboto Light"/>
                        </a:rPr>
                        <a:t>Snapshot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Clone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Replication | SRM*</a:t>
                      </a:r>
                    </a:p>
                    <a:p>
                      <a:pPr algn="ctr"/>
                      <a:r>
                        <a:rPr lang="en-US" sz="900" dirty="0" smtClean="0">
                          <a:solidFill>
                            <a:srgbClr val="4A4A4A"/>
                          </a:solidFill>
                          <a:effectLst/>
                          <a:latin typeface="Roboto Light"/>
                          <a:ea typeface="Open Sans Light" pitchFamily="34" charset="0"/>
                          <a:cs typeface="Roboto Light"/>
                        </a:rPr>
                        <a:t>Thin Provisioning </a:t>
                      </a:r>
                      <a:r>
                        <a:rPr lang="en-US" sz="900" baseline="0" dirty="0" smtClean="0">
                          <a:solidFill>
                            <a:srgbClr val="4A4A4A"/>
                          </a:solidFill>
                          <a:effectLst/>
                          <a:latin typeface="Roboto Light"/>
                          <a:ea typeface="Open Sans Light" pitchFamily="34" charset="0"/>
                          <a:cs typeface="Roboto Light"/>
                        </a:rPr>
                        <a:t>|</a:t>
                      </a:r>
                      <a:r>
                        <a:rPr lang="en-US" sz="900" dirty="0" smtClean="0">
                          <a:solidFill>
                            <a:srgbClr val="4A4A4A"/>
                          </a:solidFill>
                          <a:effectLst/>
                          <a:latin typeface="Roboto Light"/>
                          <a:ea typeface="Open Sans Light" pitchFamily="34" charset="0"/>
                          <a:cs typeface="Roboto Light"/>
                        </a:rPr>
                        <a:t> Fast Rebuild</a:t>
                      </a:r>
                    </a:p>
                  </a:txBody>
                  <a:tcPr anchor="ctr">
                    <a:lnT w="6350" cap="flat" cmpd="sng" algn="ctr">
                      <a:solidFill>
                        <a:srgbClr val="888888">
                          <a:lumMod val="60000"/>
                          <a:lumOff val="40000"/>
                        </a:srgbClr>
                      </a:solidFill>
                      <a:prstDash val="solid"/>
                      <a:round/>
                      <a:headEnd type="none" w="med" len="med"/>
                      <a:tailEnd type="none" w="med" len="med"/>
                    </a:lnT>
                    <a:noFill/>
                  </a:tcPr>
                </a:tc>
              </a:tr>
            </a:tbl>
          </a:graphicData>
        </a:graphic>
      </p:graphicFrame>
      <p:grpSp>
        <p:nvGrpSpPr>
          <p:cNvPr id="5" name="Group 4"/>
          <p:cNvGrpSpPr/>
          <p:nvPr/>
        </p:nvGrpSpPr>
        <p:grpSpPr>
          <a:xfrm>
            <a:off x="597443" y="1043813"/>
            <a:ext cx="8539161" cy="568164"/>
            <a:chOff x="616304" y="1100396"/>
            <a:chExt cx="8539161" cy="568164"/>
          </a:xfrm>
        </p:grpSpPr>
        <p:sp>
          <p:nvSpPr>
            <p:cNvPr id="26" name="TextBox 25"/>
            <p:cNvSpPr txBox="1"/>
            <p:nvPr/>
          </p:nvSpPr>
          <p:spPr>
            <a:xfrm>
              <a:off x="1213410" y="1102978"/>
              <a:ext cx="2232000" cy="561265"/>
            </a:xfrm>
            <a:prstGeom prst="rect">
              <a:avLst/>
            </a:prstGeom>
            <a:noFill/>
            <a:ln>
              <a:noFill/>
            </a:ln>
          </p:spPr>
          <p:txBody>
            <a:bodyPr wrap="square" rtlCol="0">
              <a:spAutoFit/>
            </a:bodyPr>
            <a:lstStyle/>
            <a:p>
              <a:pPr>
                <a:lnSpc>
                  <a:spcPts val="1400"/>
                </a:lnSpc>
              </a:pPr>
              <a:r>
                <a:rPr lang="en-US" sz="1000" dirty="0">
                  <a:solidFill>
                    <a:srgbClr val="4A4A4A"/>
                  </a:solidFill>
                  <a:latin typeface="Roboto Light"/>
                  <a:ea typeface="Open Sans Light" pitchFamily="34" charset="0"/>
                  <a:cs typeface="Roboto Light"/>
                </a:rPr>
                <a:t>Intel® </a:t>
              </a:r>
              <a:r>
                <a:rPr lang="en-US" sz="1000" dirty="0" smtClean="0">
                  <a:solidFill>
                    <a:srgbClr val="4A4A4A"/>
                  </a:solidFill>
                  <a:latin typeface="Roboto Light"/>
                  <a:ea typeface="Open Sans Light" pitchFamily="34" charset="0"/>
                  <a:cs typeface="Roboto Light"/>
                </a:rPr>
                <a:t>D-1500 8 Cores</a:t>
              </a:r>
            </a:p>
            <a:p>
              <a:pPr>
                <a:lnSpc>
                  <a:spcPts val="1100"/>
                </a:lnSpc>
              </a:pPr>
              <a:r>
                <a:rPr lang="en-US" sz="800" dirty="0" smtClean="0">
                  <a:solidFill>
                    <a:schemeClr val="bg2"/>
                  </a:solidFill>
                  <a:latin typeface="Roboto Light"/>
                  <a:ea typeface="Open Sans Light" pitchFamily="34" charset="0"/>
                  <a:cs typeface="Roboto Light"/>
                </a:rPr>
                <a:t>8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pic>
          <p:nvPicPr>
            <p:cNvPr id="4" name="Picture 3"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04" y="1140560"/>
              <a:ext cx="720000" cy="528000"/>
            </a:xfrm>
            <a:prstGeom prst="rect">
              <a:avLst/>
            </a:prstGeom>
          </p:spPr>
        </p:pic>
        <p:sp>
          <p:nvSpPr>
            <p:cNvPr id="29" name="TextBox 28"/>
            <p:cNvSpPr txBox="1"/>
            <p:nvPr/>
          </p:nvSpPr>
          <p:spPr>
            <a:xfrm>
              <a:off x="4059448" y="1101687"/>
              <a:ext cx="2232000" cy="561265"/>
            </a:xfrm>
            <a:prstGeom prst="rect">
              <a:avLst/>
            </a:prstGeom>
            <a:noFill/>
            <a:ln>
              <a:noFill/>
            </a:ln>
          </p:spPr>
          <p:txBody>
            <a:bodyPr wrap="square" rtlCol="0">
              <a:spAutoFit/>
            </a:bodyPr>
            <a:lstStyle/>
            <a:p>
              <a:pPr>
                <a:lnSpc>
                  <a:spcPts val="1400"/>
                </a:lnSpc>
              </a:pPr>
              <a:r>
                <a:rPr lang="en-US" sz="1000" dirty="0" smtClean="0">
                  <a:solidFill>
                    <a:srgbClr val="4A4A4A"/>
                  </a:solidFill>
                  <a:latin typeface="Roboto Light"/>
                  <a:ea typeface="Open Sans Light" pitchFamily="34" charset="0"/>
                  <a:cs typeface="Roboto Light"/>
                </a:rPr>
                <a:t>Intel</a:t>
              </a:r>
              <a:r>
                <a:rPr lang="en-US" sz="1000" dirty="0">
                  <a:solidFill>
                    <a:srgbClr val="4A4A4A"/>
                  </a:solidFill>
                  <a:latin typeface="Roboto Light"/>
                  <a:ea typeface="Open Sans Light" pitchFamily="34" charset="0"/>
                  <a:cs typeface="Roboto Light"/>
                </a:rPr>
                <a:t>®</a:t>
              </a:r>
              <a:r>
                <a:rPr lang="en-US" sz="1000" dirty="0" smtClean="0">
                  <a:solidFill>
                    <a:srgbClr val="4A4A4A"/>
                  </a:solidFill>
                  <a:latin typeface="Roboto Light"/>
                  <a:ea typeface="Open Sans Light" pitchFamily="34" charset="0"/>
                  <a:cs typeface="Roboto Light"/>
                </a:rPr>
                <a:t> D-1500 4 Cores</a:t>
              </a:r>
            </a:p>
            <a:p>
              <a:pPr>
                <a:lnSpc>
                  <a:spcPts val="1100"/>
                </a:lnSpc>
              </a:pPr>
              <a:r>
                <a:rPr lang="en-US" sz="800" dirty="0" smtClean="0">
                  <a:solidFill>
                    <a:schemeClr val="bg2"/>
                  </a:solidFill>
                  <a:latin typeface="Roboto Light"/>
                  <a:ea typeface="Open Sans Light" pitchFamily="34" charset="0"/>
                  <a:cs typeface="Roboto Light"/>
                </a:rPr>
                <a:t>8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sp>
          <p:nvSpPr>
            <p:cNvPr id="32" name="TextBox 31"/>
            <p:cNvSpPr txBox="1"/>
            <p:nvPr/>
          </p:nvSpPr>
          <p:spPr>
            <a:xfrm>
              <a:off x="6923465" y="1100396"/>
              <a:ext cx="2232000" cy="561265"/>
            </a:xfrm>
            <a:prstGeom prst="rect">
              <a:avLst/>
            </a:prstGeom>
            <a:noFill/>
            <a:ln>
              <a:noFill/>
            </a:ln>
          </p:spPr>
          <p:txBody>
            <a:bodyPr wrap="square" rtlCol="0">
              <a:spAutoFit/>
            </a:bodyPr>
            <a:lstStyle/>
            <a:p>
              <a:pPr>
                <a:lnSpc>
                  <a:spcPts val="1400"/>
                </a:lnSpc>
              </a:pPr>
              <a:r>
                <a:rPr lang="en-US" sz="1000" dirty="0" smtClean="0">
                  <a:solidFill>
                    <a:srgbClr val="4A4A4A"/>
                  </a:solidFill>
                  <a:latin typeface="Roboto Light"/>
                  <a:ea typeface="Open Sans Light" pitchFamily="34" charset="0"/>
                  <a:cs typeface="Roboto Light"/>
                </a:rPr>
                <a:t>Intel</a:t>
              </a:r>
              <a:r>
                <a:rPr lang="en-US" sz="1000" dirty="0">
                  <a:solidFill>
                    <a:srgbClr val="4A4A4A"/>
                  </a:solidFill>
                  <a:latin typeface="Roboto Light"/>
                  <a:ea typeface="Open Sans Light" pitchFamily="34" charset="0"/>
                  <a:cs typeface="Roboto Light"/>
                </a:rPr>
                <a:t>®</a:t>
              </a:r>
              <a:r>
                <a:rPr lang="en-US" sz="1000" dirty="0" smtClean="0">
                  <a:solidFill>
                    <a:srgbClr val="4A4A4A"/>
                  </a:solidFill>
                  <a:latin typeface="Roboto Light"/>
                  <a:ea typeface="Open Sans Light" pitchFamily="34" charset="0"/>
                  <a:cs typeface="Roboto Light"/>
                </a:rPr>
                <a:t> D1500 4 Cores</a:t>
              </a:r>
            </a:p>
            <a:p>
              <a:pPr>
                <a:lnSpc>
                  <a:spcPts val="1100"/>
                </a:lnSpc>
              </a:pPr>
              <a:r>
                <a:rPr lang="en-US" sz="800" dirty="0" smtClean="0">
                  <a:solidFill>
                    <a:schemeClr val="bg2"/>
                  </a:solidFill>
                  <a:latin typeface="Roboto Light"/>
                  <a:ea typeface="Open Sans Light" pitchFamily="34" charset="0"/>
                  <a:cs typeface="Roboto Light"/>
                </a:rPr>
                <a:t>4 to 128GB DDR4 Memory </a:t>
              </a:r>
            </a:p>
            <a:p>
              <a:pPr>
                <a:lnSpc>
                  <a:spcPts val="1100"/>
                </a:lnSpc>
              </a:pPr>
              <a:r>
                <a:rPr lang="en-US" sz="800" dirty="0" smtClean="0">
                  <a:solidFill>
                    <a:schemeClr val="bg2"/>
                  </a:solidFill>
                  <a:latin typeface="Roboto Light"/>
                  <a:ea typeface="Open Sans Light" pitchFamily="34" charset="0"/>
                  <a:cs typeface="Roboto Light"/>
                </a:rPr>
                <a:t>Per Controller</a:t>
              </a:r>
            </a:p>
          </p:txBody>
        </p:sp>
        <p:pic>
          <p:nvPicPr>
            <p:cNvPr id="20" name="Picture 19"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455" y="1138054"/>
              <a:ext cx="720000" cy="528000"/>
            </a:xfrm>
            <a:prstGeom prst="rect">
              <a:avLst/>
            </a:prstGeom>
          </p:spPr>
        </p:pic>
        <p:pic>
          <p:nvPicPr>
            <p:cNvPr id="21" name="Picture 20" descr="prev_CP2233_13183789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305" y="1139856"/>
              <a:ext cx="720000" cy="528000"/>
            </a:xfrm>
            <a:prstGeom prst="rect">
              <a:avLst/>
            </a:prstGeom>
          </p:spPr>
        </p:pic>
      </p:grpSp>
      <p:grpSp>
        <p:nvGrpSpPr>
          <p:cNvPr id="6" name="Group 5"/>
          <p:cNvGrpSpPr/>
          <p:nvPr/>
        </p:nvGrpSpPr>
        <p:grpSpPr>
          <a:xfrm>
            <a:off x="258859" y="1603306"/>
            <a:ext cx="8606185" cy="690833"/>
            <a:chOff x="258859" y="1603306"/>
            <a:chExt cx="8606185" cy="690833"/>
          </a:xfrm>
        </p:grpSpPr>
        <p:sp>
          <p:nvSpPr>
            <p:cNvPr id="34" name="TextBox 33"/>
            <p:cNvSpPr txBox="1"/>
            <p:nvPr/>
          </p:nvSpPr>
          <p:spPr>
            <a:xfrm>
              <a:off x="258859" y="1605883"/>
              <a:ext cx="2865341" cy="688256"/>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smtClean="0">
                  <a:solidFill>
                    <a:srgbClr val="888888"/>
                  </a:solidFill>
                  <a:latin typeface="Roboto Light"/>
                  <a:ea typeface="Open Sans Light" pitchFamily="34" charset="0"/>
                  <a:cs typeface="Roboto Light"/>
                </a:rPr>
                <a:t>Host Card Options: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p>
          </p:txBody>
        </p:sp>
        <p:sp>
          <p:nvSpPr>
            <p:cNvPr id="17" name="TextBox 16"/>
            <p:cNvSpPr txBox="1"/>
            <p:nvPr/>
          </p:nvSpPr>
          <p:spPr>
            <a:xfrm>
              <a:off x="3121196" y="1604594"/>
              <a:ext cx="2865341" cy="685691"/>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a:solidFill>
                    <a:srgbClr val="888888"/>
                  </a:solidFill>
                  <a:latin typeface="Roboto Light"/>
                  <a:ea typeface="Open Sans Light" pitchFamily="34" charset="0"/>
                  <a:cs typeface="Roboto Light"/>
                </a:rPr>
                <a:t>Host Card Options</a:t>
              </a:r>
              <a:r>
                <a:rPr lang="en-US" sz="900" dirty="0" smtClean="0">
                  <a:solidFill>
                    <a:srgbClr val="888888"/>
                  </a:solidFill>
                  <a:latin typeface="Roboto Light"/>
                  <a:ea typeface="Open Sans Light" pitchFamily="34" charset="0"/>
                  <a:cs typeface="Roboto Light"/>
                </a:rPr>
                <a:t>: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endParaRPr lang="en-US" sz="900" dirty="0">
                <a:latin typeface="Roboto Light"/>
                <a:ea typeface="Open Sans Light" pitchFamily="34" charset="0"/>
                <a:cs typeface="Roboto Light"/>
              </a:endParaRPr>
            </a:p>
          </p:txBody>
        </p:sp>
        <p:sp>
          <p:nvSpPr>
            <p:cNvPr id="18" name="TextBox 17"/>
            <p:cNvSpPr txBox="1"/>
            <p:nvPr/>
          </p:nvSpPr>
          <p:spPr>
            <a:xfrm>
              <a:off x="5999703" y="1603306"/>
              <a:ext cx="2865341" cy="685691"/>
            </a:xfrm>
            <a:prstGeom prst="rect">
              <a:avLst/>
            </a:prstGeom>
            <a:noFill/>
            <a:ln>
              <a:noFill/>
            </a:ln>
          </p:spPr>
          <p:txBody>
            <a:bodyPr wrap="square" lIns="36000" tIns="36000" rIns="36000" bIns="36000" rtlCol="0">
              <a:spAutoFit/>
            </a:bodyPr>
            <a:lstStyle/>
            <a:p>
              <a:pPr algn="ctr">
                <a:lnSpc>
                  <a:spcPts val="1200"/>
                </a:lnSpc>
              </a:pPr>
              <a:r>
                <a:rPr lang="en-US" sz="900" dirty="0" smtClean="0">
                  <a:solidFill>
                    <a:srgbClr val="888888"/>
                  </a:solidFill>
                  <a:latin typeface="Roboto Light"/>
                  <a:ea typeface="Open Sans Light" pitchFamily="34" charset="0"/>
                  <a:cs typeface="Roboto Light"/>
                </a:rPr>
                <a:t>Default Per Controller: </a:t>
              </a:r>
            </a:p>
            <a:p>
              <a:pPr algn="ctr">
                <a:lnSpc>
                  <a:spcPts val="1200"/>
                </a:lnSpc>
              </a:pPr>
              <a:r>
                <a:rPr lang="en-US" sz="900" dirty="0" smtClean="0">
                  <a:latin typeface="Roboto Light"/>
                  <a:ea typeface="Open Sans Light" pitchFamily="34" charset="0"/>
                  <a:cs typeface="Roboto Light"/>
                </a:rPr>
                <a:t>2x 10GbE </a:t>
              </a:r>
              <a:r>
                <a:rPr lang="en-US" sz="900" dirty="0">
                  <a:latin typeface="Roboto Light"/>
                  <a:ea typeface="Open Sans Light" pitchFamily="34" charset="0"/>
                  <a:cs typeface="Roboto Light"/>
                </a:rPr>
                <a:t>iSCSI </a:t>
              </a:r>
              <a:r>
                <a:rPr lang="en-US" sz="900" dirty="0" smtClean="0">
                  <a:latin typeface="Roboto Light"/>
                  <a:ea typeface="Open Sans Light" pitchFamily="34" charset="0"/>
                  <a:cs typeface="Roboto Light"/>
                </a:rPr>
                <a:t>(BASE-T)</a:t>
              </a:r>
              <a:endParaRPr lang="en-US" sz="900" dirty="0">
                <a:latin typeface="Roboto Light"/>
                <a:ea typeface="Open Sans Light" pitchFamily="34" charset="0"/>
                <a:cs typeface="Roboto Light"/>
              </a:endParaRPr>
            </a:p>
            <a:p>
              <a:pPr algn="ctr">
                <a:lnSpc>
                  <a:spcPts val="1200"/>
                </a:lnSpc>
              </a:pPr>
              <a:r>
                <a:rPr lang="en-US" sz="900" dirty="0">
                  <a:solidFill>
                    <a:srgbClr val="888888"/>
                  </a:solidFill>
                  <a:latin typeface="Roboto Light"/>
                  <a:ea typeface="Open Sans Light" pitchFamily="34" charset="0"/>
                  <a:cs typeface="Roboto Light"/>
                </a:rPr>
                <a:t>Host Card Options</a:t>
              </a:r>
              <a:r>
                <a:rPr lang="en-US" sz="900" dirty="0" smtClean="0">
                  <a:solidFill>
                    <a:srgbClr val="888888"/>
                  </a:solidFill>
                  <a:latin typeface="Roboto Light"/>
                  <a:ea typeface="Open Sans Light" pitchFamily="34" charset="0"/>
                  <a:cs typeface="Roboto Light"/>
                </a:rPr>
                <a:t>: </a:t>
              </a:r>
              <a:r>
                <a:rPr lang="en-US" sz="900" dirty="0" smtClean="0">
                  <a:latin typeface="Roboto Light"/>
                  <a:ea typeface="Open Sans Light" pitchFamily="34" charset="0"/>
                  <a:cs typeface="Roboto Light"/>
                </a:rPr>
                <a:t>4 or 8 Ports</a:t>
              </a:r>
            </a:p>
            <a:p>
              <a:pPr algn="ctr">
                <a:lnSpc>
                  <a:spcPts val="1200"/>
                </a:lnSpc>
              </a:pPr>
              <a:r>
                <a:rPr lang="en-US" sz="900" dirty="0" smtClean="0">
                  <a:latin typeface="Roboto Light"/>
                  <a:ea typeface="Open Sans Light" pitchFamily="34" charset="0"/>
                  <a:cs typeface="Roboto Light"/>
                </a:rPr>
                <a:t>10GbE iSCSI | 1GbE iSCSI</a:t>
              </a:r>
              <a:r>
                <a:rPr lang="en-US" sz="900" dirty="0">
                  <a:latin typeface="Roboto Light"/>
                  <a:ea typeface="Open Sans Light" pitchFamily="34" charset="0"/>
                  <a:cs typeface="Roboto Light"/>
                </a:rPr>
                <a:t> </a:t>
              </a:r>
              <a:r>
                <a:rPr lang="en-US" sz="900" dirty="0" smtClean="0">
                  <a:latin typeface="Roboto Light"/>
                  <a:ea typeface="Open Sans Light" pitchFamily="34" charset="0"/>
                  <a:cs typeface="Roboto Light"/>
                </a:rPr>
                <a:t>| 16Gb </a:t>
              </a:r>
              <a:r>
                <a:rPr lang="en-US" sz="900" dirty="0">
                  <a:latin typeface="Roboto Light"/>
                  <a:ea typeface="Open Sans Light" pitchFamily="34" charset="0"/>
                  <a:cs typeface="Roboto Light"/>
                </a:rPr>
                <a:t>FC | 12Gb </a:t>
              </a:r>
              <a:r>
                <a:rPr lang="en-US" sz="900" dirty="0" smtClean="0">
                  <a:latin typeface="Roboto Light"/>
                  <a:ea typeface="Open Sans Light" pitchFamily="34" charset="0"/>
                  <a:cs typeface="Roboto Light"/>
                </a:rPr>
                <a:t>SAS*</a:t>
              </a:r>
              <a:endParaRPr lang="en-US" sz="900" dirty="0">
                <a:latin typeface="Roboto Light"/>
                <a:ea typeface="Open Sans Light" pitchFamily="34" charset="0"/>
                <a:cs typeface="Roboto Light"/>
              </a:endParaRPr>
            </a:p>
          </p:txBody>
        </p:sp>
      </p:grpSp>
      <p:grpSp>
        <p:nvGrpSpPr>
          <p:cNvPr id="3" name="Group 2"/>
          <p:cNvGrpSpPr/>
          <p:nvPr/>
        </p:nvGrpSpPr>
        <p:grpSpPr>
          <a:xfrm>
            <a:off x="1860538" y="2759881"/>
            <a:ext cx="6342404" cy="253288"/>
            <a:chOff x="1860538" y="2841612"/>
            <a:chExt cx="6342404" cy="253288"/>
          </a:xfrm>
        </p:grpSpPr>
        <p:sp>
          <p:nvSpPr>
            <p:cNvPr id="2" name="Rounded Rectangle 1"/>
            <p:cNvSpPr/>
            <p:nvPr/>
          </p:nvSpPr>
          <p:spPr>
            <a:xfrm>
              <a:off x="1860538" y="2842900"/>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sp>
          <p:nvSpPr>
            <p:cNvPr id="24" name="Rounded Rectangle 23"/>
            <p:cNvSpPr/>
            <p:nvPr/>
          </p:nvSpPr>
          <p:spPr>
            <a:xfrm>
              <a:off x="4730959" y="2841612"/>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sp>
          <p:nvSpPr>
            <p:cNvPr id="25" name="Rounded Rectangle 24"/>
            <p:cNvSpPr/>
            <p:nvPr/>
          </p:nvSpPr>
          <p:spPr>
            <a:xfrm>
              <a:off x="7626942" y="2841612"/>
              <a:ext cx="576000" cy="252000"/>
            </a:xfrm>
            <a:prstGeom prst="roundRect">
              <a:avLst/>
            </a:prstGeom>
            <a:noFill/>
            <a:ln w="6350" cmpd="sng">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smtClean="0">
                  <a:solidFill>
                    <a:schemeClr val="tx1"/>
                  </a:solidFill>
                  <a:latin typeface="Roboto Light"/>
                  <a:cs typeface="Roboto Light"/>
                </a:rPr>
                <a:t>3.6PB</a:t>
              </a:r>
              <a:endParaRPr lang="en-US" sz="900" dirty="0">
                <a:solidFill>
                  <a:schemeClr val="tx1"/>
                </a:solidFill>
                <a:latin typeface="Roboto Light"/>
                <a:cs typeface="Roboto Light"/>
              </a:endParaRPr>
            </a:p>
          </p:txBody>
        </p:sp>
      </p:grpSp>
      <p:sp>
        <p:nvSpPr>
          <p:cNvPr id="22" name="Text Placeholder 7"/>
          <p:cNvSpPr txBox="1">
            <a:spLocks/>
          </p:cNvSpPr>
          <p:nvPr/>
        </p:nvSpPr>
        <p:spPr>
          <a:xfrm>
            <a:off x="250825" y="767006"/>
            <a:ext cx="2871787" cy="306050"/>
          </a:xfrm>
          <a:prstGeom prst="rect">
            <a:avLst/>
          </a:prstGeom>
        </p:spPr>
        <p:txBody>
          <a:bodyPr lIns="0" tIns="0" r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smtClean="0">
                <a:solidFill>
                  <a:schemeClr val="accent2"/>
                </a:solidFill>
                <a:latin typeface="Roboto Light"/>
                <a:cs typeface="Roboto Light"/>
              </a:rPr>
              <a:t>XCubeSAN XS7200</a:t>
            </a:r>
            <a:endParaRPr lang="en-US" sz="1800" dirty="0">
              <a:solidFill>
                <a:schemeClr val="accent2"/>
              </a:solidFill>
              <a:latin typeface="Roboto Light"/>
              <a:cs typeface="Roboto Light"/>
            </a:endParaRPr>
          </a:p>
        </p:txBody>
      </p:sp>
      <p:sp>
        <p:nvSpPr>
          <p:cNvPr id="23" name="Text Placeholder 7"/>
          <p:cNvSpPr txBox="1">
            <a:spLocks/>
          </p:cNvSpPr>
          <p:nvPr/>
        </p:nvSpPr>
        <p:spPr>
          <a:xfrm>
            <a:off x="3141569" y="767005"/>
            <a:ext cx="2868706" cy="304761"/>
          </a:xfrm>
          <a:prstGeom prst="rect">
            <a:avLst/>
          </a:prstGeom>
        </p:spPr>
        <p:txBody>
          <a:bodyPr lIns="0" t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a:solidFill>
                  <a:schemeClr val="accent3"/>
                </a:solidFill>
                <a:latin typeface="Roboto Light"/>
                <a:cs typeface="Roboto Light"/>
              </a:rPr>
              <a:t>XCubeSAN </a:t>
            </a:r>
            <a:r>
              <a:rPr lang="en-US" sz="1800" dirty="0" smtClean="0">
                <a:solidFill>
                  <a:schemeClr val="accent3"/>
                </a:solidFill>
                <a:latin typeface="Roboto Light"/>
                <a:cs typeface="Roboto Light"/>
              </a:rPr>
              <a:t>XS5200</a:t>
            </a:r>
            <a:endParaRPr lang="en-US" sz="1800" dirty="0">
              <a:solidFill>
                <a:schemeClr val="accent3"/>
              </a:solidFill>
              <a:latin typeface="Roboto Light"/>
              <a:cs typeface="Roboto Light"/>
            </a:endParaRPr>
          </a:p>
        </p:txBody>
      </p:sp>
      <p:sp>
        <p:nvSpPr>
          <p:cNvPr id="27" name="Text Placeholder 7"/>
          <p:cNvSpPr txBox="1">
            <a:spLocks/>
          </p:cNvSpPr>
          <p:nvPr/>
        </p:nvSpPr>
        <p:spPr>
          <a:xfrm>
            <a:off x="6010275" y="773293"/>
            <a:ext cx="2863850" cy="298474"/>
          </a:xfrm>
          <a:prstGeom prst="rect">
            <a:avLst/>
          </a:prstGeom>
        </p:spPr>
        <p:txBody>
          <a:bodyPr lIns="0" tIns="0" bIns="0"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600"/>
              </a:lnSpc>
              <a:buNone/>
            </a:pPr>
            <a:r>
              <a:rPr lang="en-US" sz="1800" dirty="0">
                <a:solidFill>
                  <a:schemeClr val="accent4"/>
                </a:solidFill>
                <a:latin typeface="Roboto Light"/>
                <a:cs typeface="Roboto Light"/>
              </a:rPr>
              <a:t>XCubeSAN </a:t>
            </a:r>
            <a:r>
              <a:rPr lang="en-US" sz="1800" dirty="0" smtClean="0">
                <a:solidFill>
                  <a:schemeClr val="accent4"/>
                </a:solidFill>
                <a:latin typeface="Roboto Light"/>
                <a:cs typeface="Roboto Light"/>
              </a:rPr>
              <a:t>XS3200</a:t>
            </a:r>
            <a:endParaRPr lang="en-US" sz="1800" dirty="0">
              <a:solidFill>
                <a:schemeClr val="accent4"/>
              </a:solidFill>
              <a:latin typeface="Roboto Light"/>
              <a:cs typeface="Roboto Light"/>
            </a:endParaRPr>
          </a:p>
        </p:txBody>
      </p:sp>
      <p:sp>
        <p:nvSpPr>
          <p:cNvPr id="28" name="TextBox 27"/>
          <p:cNvSpPr txBox="1"/>
          <p:nvPr/>
        </p:nvSpPr>
        <p:spPr>
          <a:xfrm>
            <a:off x="7460343" y="280988"/>
            <a:ext cx="1434420" cy="453970"/>
          </a:xfrm>
          <a:prstGeom prst="rect">
            <a:avLst/>
          </a:prstGeom>
          <a:noFill/>
          <a:ln>
            <a:noFill/>
          </a:ln>
        </p:spPr>
        <p:txBody>
          <a:bodyPr wrap="square" lIns="36000" tIns="0" rIns="36000" bIns="0" rtlCol="0" anchor="t" anchorCtr="0">
            <a:spAutoFit/>
          </a:bodyPr>
          <a:lstStyle/>
          <a:p>
            <a:pPr algn="r">
              <a:lnSpc>
                <a:spcPts val="1200"/>
              </a:lnSpc>
            </a:pPr>
            <a:r>
              <a:rPr lang="en-US" sz="700" dirty="0" smtClean="0">
                <a:solidFill>
                  <a:schemeClr val="bg2"/>
                </a:solidFill>
                <a:latin typeface="Roboto Light"/>
                <a:ea typeface="Open Sans Light" pitchFamily="34" charset="0"/>
                <a:cs typeface="Roboto Light"/>
              </a:rPr>
              <a:t>IO Efficiency*: Optional.</a:t>
            </a:r>
          </a:p>
          <a:p>
            <a:pPr algn="r">
              <a:lnSpc>
                <a:spcPts val="1200"/>
              </a:lnSpc>
            </a:pPr>
            <a:r>
              <a:rPr lang="en-US" sz="700" dirty="0" smtClean="0">
                <a:solidFill>
                  <a:schemeClr val="bg2"/>
                </a:solidFill>
                <a:latin typeface="Roboto Light"/>
                <a:ea typeface="Open Sans Light" pitchFamily="34" charset="0"/>
                <a:cs typeface="Roboto Light"/>
              </a:rPr>
              <a:t>12Gb SAS*: Available in Q3, 2016.</a:t>
            </a:r>
          </a:p>
          <a:p>
            <a:pPr algn="r">
              <a:lnSpc>
                <a:spcPts val="1200"/>
              </a:lnSpc>
            </a:pPr>
            <a:r>
              <a:rPr lang="en-US" sz="700" dirty="0" smtClean="0">
                <a:solidFill>
                  <a:schemeClr val="bg2"/>
                </a:solidFill>
                <a:latin typeface="Roboto Light"/>
                <a:ea typeface="Open Sans Light" pitchFamily="34" charset="0"/>
                <a:cs typeface="Roboto Light"/>
              </a:rPr>
              <a:t>SRM*: Available in Q3, 2016.</a:t>
            </a:r>
          </a:p>
        </p:txBody>
      </p:sp>
    </p:spTree>
    <p:extLst>
      <p:ext uri="{BB962C8B-B14F-4D97-AF65-F5344CB8AC3E}">
        <p14:creationId xmlns:p14="http://schemas.microsoft.com/office/powerpoint/2010/main" val="32144343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3999" cy="51435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a:spLocks noChangeArrowheads="1"/>
          </p:cNvSpPr>
          <p:nvPr/>
        </p:nvSpPr>
        <p:spPr bwMode="auto">
          <a:xfrm>
            <a:off x="0" y="1733550"/>
            <a:ext cx="9144000" cy="1575593"/>
          </a:xfrm>
          <a:prstGeom prst="rect">
            <a:avLst/>
          </a:prstGeom>
          <a:gradFill flip="none" rotWithShape="1">
            <a:gsLst>
              <a:gs pos="0">
                <a:srgbClr val="1DA6AE"/>
              </a:gs>
              <a:gs pos="100000">
                <a:srgbClr val="84E048"/>
              </a:gs>
            </a:gsLst>
            <a:lin ang="0" scaled="1"/>
            <a:tileRect/>
          </a:gradFill>
          <a:ln w="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6600" dirty="0" smtClean="0">
                <a:solidFill>
                  <a:schemeClr val="bg1"/>
                </a:solidFill>
                <a:latin typeface="Roboto Thin"/>
                <a:ea typeface="Open Sans Light" pitchFamily="34" charset="0"/>
                <a:cs typeface="Roboto Thin"/>
              </a:rPr>
              <a:t>Thank You</a:t>
            </a:r>
          </a:p>
          <a:p>
            <a:pPr algn="ctr"/>
            <a:r>
              <a:rPr lang="en-US" sz="1400" dirty="0" smtClean="0">
                <a:solidFill>
                  <a:schemeClr val="bg1"/>
                </a:solidFill>
                <a:latin typeface="Roboto Thin"/>
                <a:ea typeface="Open Sans Light" pitchFamily="34" charset="0"/>
                <a:cs typeface="Roboto Thin"/>
              </a:rPr>
              <a:t>          www.QSAN.com         +886-2-77202118          Sales @ QSAN.com</a:t>
            </a:r>
          </a:p>
        </p:txBody>
      </p:sp>
      <p:grpSp>
        <p:nvGrpSpPr>
          <p:cNvPr id="8" name="Group 7"/>
          <p:cNvGrpSpPr/>
          <p:nvPr/>
        </p:nvGrpSpPr>
        <p:grpSpPr>
          <a:xfrm>
            <a:off x="2005061" y="2921970"/>
            <a:ext cx="3711704" cy="222287"/>
            <a:chOff x="2011348" y="2921970"/>
            <a:chExt cx="3711704" cy="222287"/>
          </a:xfrm>
        </p:grpSpPr>
        <p:pic>
          <p:nvPicPr>
            <p:cNvPr id="5" name="Picture 4"/>
            <p:cNvPicPr>
              <a:picLocks noChangeAspect="1"/>
            </p:cNvPicPr>
            <p:nvPr/>
          </p:nvPicPr>
          <p:blipFill>
            <a:blip r:embed="rId2"/>
            <a:stretch>
              <a:fillRect/>
            </a:stretch>
          </p:blipFill>
          <p:spPr>
            <a:xfrm flipH="1">
              <a:off x="3715756" y="2921970"/>
              <a:ext cx="206910" cy="216000"/>
            </a:xfrm>
            <a:prstGeom prst="rect">
              <a:avLst/>
            </a:prstGeom>
          </p:spPr>
        </p:pic>
        <p:pic>
          <p:nvPicPr>
            <p:cNvPr id="6" name="Picture 5"/>
            <p:cNvPicPr>
              <a:picLocks noChangeAspect="1"/>
            </p:cNvPicPr>
            <p:nvPr/>
          </p:nvPicPr>
          <p:blipFill>
            <a:blip r:embed="rId3"/>
            <a:stretch>
              <a:fillRect/>
            </a:stretch>
          </p:blipFill>
          <p:spPr>
            <a:xfrm>
              <a:off x="5507052" y="2928257"/>
              <a:ext cx="216000" cy="216000"/>
            </a:xfrm>
            <a:prstGeom prst="rect">
              <a:avLst/>
            </a:prstGeom>
          </p:spPr>
        </p:pic>
        <p:pic>
          <p:nvPicPr>
            <p:cNvPr id="7" name="Picture 6"/>
            <p:cNvPicPr>
              <a:picLocks noChangeAspect="1"/>
            </p:cNvPicPr>
            <p:nvPr/>
          </p:nvPicPr>
          <p:blipFill>
            <a:blip r:embed="rId4"/>
            <a:stretch>
              <a:fillRect/>
            </a:stretch>
          </p:blipFill>
          <p:spPr>
            <a:xfrm>
              <a:off x="2011348" y="2921970"/>
              <a:ext cx="216000" cy="216000"/>
            </a:xfrm>
            <a:prstGeom prst="rect">
              <a:avLst/>
            </a:prstGeom>
          </p:spPr>
        </p:pic>
      </p:grpSp>
    </p:spTree>
    <p:extLst>
      <p:ext uri="{BB962C8B-B14F-4D97-AF65-F5344CB8AC3E}">
        <p14:creationId xmlns:p14="http://schemas.microsoft.com/office/powerpoint/2010/main" val="23913894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443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7" y="0"/>
            <a:ext cx="9136006" cy="5143500"/>
          </a:xfrm>
          <a:prstGeom prst="rect">
            <a:avLst/>
          </a:prstGeom>
        </p:spPr>
      </p:pic>
      <p:sp>
        <p:nvSpPr>
          <p:cNvPr id="3" name="Rectangle 2"/>
          <p:cNvSpPr/>
          <p:nvPr/>
        </p:nvSpPr>
        <p:spPr>
          <a:xfrm>
            <a:off x="0" y="0"/>
            <a:ext cx="9144000" cy="5143500"/>
          </a:xfrm>
          <a:prstGeom prst="rect">
            <a:avLst/>
          </a:prstGeom>
          <a:gradFill flip="none" rotWithShape="1">
            <a:gsLst>
              <a:gs pos="0">
                <a:srgbClr val="1DA6AE">
                  <a:alpha val="85000"/>
                </a:srgbClr>
              </a:gs>
              <a:gs pos="100000">
                <a:srgbClr val="84E048">
                  <a:alpha val="85000"/>
                </a:srgbClr>
              </a:gs>
            </a:gsLst>
            <a:lin ang="16200000" scaled="0"/>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91267" y="1842072"/>
            <a:ext cx="5765395" cy="1452284"/>
          </a:xfrm>
          <a:solidFill>
            <a:schemeClr val="tx1">
              <a:lumMod val="75000"/>
              <a:alpha val="80000"/>
            </a:schemeClr>
          </a:solidFill>
        </p:spPr>
        <p:txBody>
          <a:bodyPr lIns="0" tIns="0" rIns="0" bIns="0" anchor="ctr"/>
          <a:lstStyle/>
          <a:p>
            <a:r>
              <a:rPr lang="en-US" dirty="0" smtClean="0">
                <a:latin typeface="Roboto Thin"/>
                <a:cs typeface="Roboto Thin"/>
              </a:rPr>
              <a:t>Backup Slides</a:t>
            </a:r>
            <a:endParaRPr lang="en-US" dirty="0">
              <a:latin typeface="Roboto Thin"/>
              <a:cs typeface="Roboto Thin"/>
            </a:endParaRPr>
          </a:p>
        </p:txBody>
      </p:sp>
    </p:spTree>
    <p:extLst>
      <p:ext uri="{BB962C8B-B14F-4D97-AF65-F5344CB8AC3E}">
        <p14:creationId xmlns:p14="http://schemas.microsoft.com/office/powerpoint/2010/main" val="20801587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6006" cy="5143500"/>
          </a:xfrm>
          <a:prstGeom prst="rect">
            <a:avLst/>
          </a:prstGeom>
        </p:spPr>
      </p:pic>
      <p:sp>
        <p:nvSpPr>
          <p:cNvPr id="19" name="Rectangle 18"/>
          <p:cNvSpPr/>
          <p:nvPr/>
        </p:nvSpPr>
        <p:spPr>
          <a:xfrm>
            <a:off x="0" y="-4925"/>
            <a:ext cx="3886200" cy="2205353"/>
          </a:xfrm>
          <a:prstGeom prst="rect">
            <a:avLst/>
          </a:prstGeom>
          <a:solidFill>
            <a:srgbClr val="FFDE0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a:cs typeface="Roboto Light"/>
            </a:endParaRPr>
          </a:p>
        </p:txBody>
      </p:sp>
      <p:sp>
        <p:nvSpPr>
          <p:cNvPr id="20" name="Text Box 7"/>
          <p:cNvSpPr txBox="1">
            <a:spLocks noChangeArrowheads="1"/>
          </p:cNvSpPr>
          <p:nvPr/>
        </p:nvSpPr>
        <p:spPr bwMode="auto">
          <a:xfrm>
            <a:off x="997126" y="210745"/>
            <a:ext cx="2246769" cy="600164"/>
          </a:xfrm>
          <a:prstGeom prst="rect">
            <a:avLst/>
          </a:prstGeom>
          <a:noFill/>
          <a:ln w="9525">
            <a:noFill/>
            <a:miter lim="800000"/>
            <a:headEnd/>
            <a:tailEnd/>
          </a:ln>
        </p:spPr>
        <p:txBody>
          <a:bodyPr wrap="none" lIns="45720" tIns="22860" rIns="45720" bIns="22860">
            <a:spAutoFit/>
          </a:bodyPr>
          <a:lstStyle/>
          <a:p>
            <a:pPr defTabSz="1088232"/>
            <a:r>
              <a:rPr lang="en-CA" sz="3600" spc="-150" dirty="0" smtClean="0">
                <a:solidFill>
                  <a:schemeClr val="bg1"/>
                </a:solidFill>
                <a:latin typeface="Roboto Thin"/>
                <a:ea typeface="Open Sans Light" pitchFamily="34" charset="0"/>
                <a:cs typeface="Roboto Thin"/>
              </a:rPr>
              <a:t>Surveillance</a:t>
            </a:r>
            <a:endParaRPr lang="en-CA" sz="3600" spc="-150" dirty="0">
              <a:solidFill>
                <a:schemeClr val="bg1"/>
              </a:solidFill>
              <a:latin typeface="Roboto Thin"/>
              <a:ea typeface="Open Sans Light" pitchFamily="34" charset="0"/>
              <a:cs typeface="Roboto Thin"/>
            </a:endParaRPr>
          </a:p>
        </p:txBody>
      </p:sp>
      <p:sp>
        <p:nvSpPr>
          <p:cNvPr id="21" name="Rectangle 20"/>
          <p:cNvSpPr/>
          <p:nvPr/>
        </p:nvSpPr>
        <p:spPr>
          <a:xfrm>
            <a:off x="381000" y="838246"/>
            <a:ext cx="3510800" cy="1048364"/>
          </a:xfrm>
          <a:prstGeom prst="rect">
            <a:avLst/>
          </a:prstGeom>
        </p:spPr>
        <p:txBody>
          <a:bodyPr wrap="square">
            <a:spAutoFit/>
          </a:bodyPr>
          <a:lstStyle/>
          <a:p>
            <a:pPr>
              <a:lnSpc>
                <a:spcPct val="150000"/>
              </a:lnSpc>
            </a:pPr>
            <a:r>
              <a:rPr lang="en-US" sz="1050" dirty="0">
                <a:solidFill>
                  <a:schemeClr val="bg1"/>
                </a:solidFill>
                <a:latin typeface="Roboto Medium"/>
                <a:ea typeface="Open Sans" pitchFamily="34" charset="0"/>
                <a:cs typeface="Roboto Medium"/>
              </a:rPr>
              <a:t>Large-Scale </a:t>
            </a:r>
            <a:r>
              <a:rPr lang="en-US" sz="1050" dirty="0" smtClean="0">
                <a:solidFill>
                  <a:schemeClr val="bg1"/>
                </a:solidFill>
                <a:latin typeface="Roboto Medium"/>
                <a:ea typeface="Open Sans" pitchFamily="34" charset="0"/>
                <a:cs typeface="Roboto Medium"/>
              </a:rPr>
              <a:t>Surveillance</a:t>
            </a:r>
          </a:p>
          <a:p>
            <a:pPr>
              <a:lnSpc>
                <a:spcPct val="150000"/>
              </a:lnSpc>
            </a:pPr>
            <a:r>
              <a:rPr lang="en-US" sz="1050" dirty="0" smtClean="0">
                <a:solidFill>
                  <a:schemeClr val="bg1"/>
                </a:solidFill>
                <a:latin typeface="Roboto Medium"/>
                <a:ea typeface="Open Sans" pitchFamily="34" charset="0"/>
                <a:cs typeface="Roboto Medium"/>
              </a:rPr>
              <a:t>Up to 1500 HD Cameras</a:t>
            </a:r>
            <a:endParaRPr lang="en-US" sz="1050" dirty="0">
              <a:solidFill>
                <a:schemeClr val="bg1"/>
              </a:solidFill>
              <a:latin typeface="Roboto Medium"/>
              <a:ea typeface="Open Sans" pitchFamily="34" charset="0"/>
              <a:cs typeface="Roboto Medium"/>
            </a:endParaRPr>
          </a:p>
          <a:p>
            <a:pPr>
              <a:lnSpc>
                <a:spcPct val="150000"/>
              </a:lnSpc>
            </a:pPr>
            <a:r>
              <a:rPr lang="en-US" sz="1050" dirty="0">
                <a:solidFill>
                  <a:schemeClr val="bg1"/>
                </a:solidFill>
                <a:latin typeface="Roboto Medium"/>
                <a:ea typeface="Open Sans" pitchFamily="34" charset="0"/>
                <a:cs typeface="Roboto Medium"/>
              </a:rPr>
              <a:t>Direct to iSCSI Recording</a:t>
            </a:r>
          </a:p>
          <a:p>
            <a:pPr>
              <a:lnSpc>
                <a:spcPct val="150000"/>
              </a:lnSpc>
            </a:pPr>
            <a:r>
              <a:rPr lang="en-US" sz="1050" dirty="0">
                <a:solidFill>
                  <a:schemeClr val="bg1"/>
                </a:solidFill>
                <a:latin typeface="Roboto Medium"/>
                <a:ea typeface="Open Sans" pitchFamily="34" charset="0"/>
                <a:cs typeface="Roboto Medium"/>
              </a:rPr>
              <a:t>Performance and Scalability</a:t>
            </a:r>
          </a:p>
        </p:txBody>
      </p:sp>
      <p:pic>
        <p:nvPicPr>
          <p:cNvPr id="2" name="Picture 1"/>
          <p:cNvPicPr>
            <a:picLocks noChangeAspect="1"/>
          </p:cNvPicPr>
          <p:nvPr/>
        </p:nvPicPr>
        <p:blipFill>
          <a:blip r:embed="rId3"/>
          <a:stretch>
            <a:fillRect/>
          </a:stretch>
        </p:blipFill>
        <p:spPr>
          <a:xfrm>
            <a:off x="452107" y="268867"/>
            <a:ext cx="540000" cy="540000"/>
          </a:xfrm>
          <a:prstGeom prst="rect">
            <a:avLst/>
          </a:prstGeom>
        </p:spPr>
      </p:pic>
    </p:spTree>
    <p:extLst>
      <p:ext uri="{BB962C8B-B14F-4D97-AF65-F5344CB8AC3E}">
        <p14:creationId xmlns:p14="http://schemas.microsoft.com/office/powerpoint/2010/main" val="34918862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5342580"/>
              </p:ext>
            </p:extLst>
          </p:nvPr>
        </p:nvGraphicFramePr>
        <p:xfrm>
          <a:off x="247651" y="965200"/>
          <a:ext cx="5184522" cy="800026"/>
        </p:xfrm>
        <a:graphic>
          <a:graphicData uri="http://schemas.openxmlformats.org/drawingml/2006/table">
            <a:tbl>
              <a:tblPr firstRow="1" bandRow="1">
                <a:tableStyleId>{2D5ABB26-0587-4C30-8999-92F81FD0307C}</a:tableStyleId>
              </a:tblPr>
              <a:tblGrid>
                <a:gridCol w="741818"/>
                <a:gridCol w="613777"/>
                <a:gridCol w="2980150"/>
                <a:gridCol w="848777"/>
              </a:tblGrid>
              <a:tr h="270826">
                <a:tc>
                  <a:txBody>
                    <a:bodyPr/>
                    <a:lstStyle/>
                    <a:p>
                      <a:pPr algn="l"/>
                      <a:r>
                        <a:rPr lang="en-US" sz="1000" dirty="0" smtClean="0">
                          <a:solidFill>
                            <a:schemeClr val="tx1"/>
                          </a:solidFill>
                          <a:effectLst/>
                          <a:latin typeface="Roboto Thin"/>
                          <a:ea typeface="Open Sans Light" pitchFamily="34" charset="0"/>
                          <a:cs typeface="Roboto Thin"/>
                        </a:rPr>
                        <a:t>2016.5.13</a:t>
                      </a:r>
                      <a:endParaRPr lang="en-US" sz="1000" dirty="0">
                        <a:solidFill>
                          <a:schemeClr val="tx1"/>
                        </a:solidFill>
                        <a:effectLst/>
                        <a:latin typeface="Roboto Thin"/>
                        <a:ea typeface="Open Sans Light" pitchFamily="34" charset="0"/>
                        <a:cs typeface="Roboto Thin"/>
                      </a:endParaRPr>
                    </a:p>
                  </a:txBody>
                  <a:tcPr marL="36000" marR="36000" marT="36000" marB="36000" anchor="ctr">
                    <a:lnL w="12700" cap="flat" cmpd="sng" algn="ctr">
                      <a:noFill/>
                      <a:prstDash val="solid"/>
                      <a:round/>
                      <a:headEnd type="none" w="med" len="med"/>
                      <a:tailEnd type="none" w="med" len="med"/>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0.9</a:t>
                      </a:r>
                      <a:endParaRPr lang="en-US" sz="1000" dirty="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Draft</a:t>
                      </a: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Nicole Yang</a:t>
                      </a:r>
                    </a:p>
                  </a:txBody>
                  <a:tcPr marL="36000" marR="36000" marT="36000" marB="36000" anchor="ctr">
                    <a:lnL>
                      <a:noFill/>
                    </a:lnL>
                    <a:lnR w="12700" cap="flat" cmpd="sng" algn="ctr">
                      <a:no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70826">
                <a:tc>
                  <a:txBody>
                    <a:bodyPr/>
                    <a:lstStyle/>
                    <a:p>
                      <a:pPr algn="l"/>
                      <a:r>
                        <a:rPr lang="en-US" sz="1000" dirty="0" smtClean="0">
                          <a:solidFill>
                            <a:schemeClr val="tx1"/>
                          </a:solidFill>
                          <a:effectLst/>
                          <a:latin typeface="Roboto Thin"/>
                          <a:ea typeface="Open Sans Light" pitchFamily="34" charset="0"/>
                          <a:cs typeface="Roboto Thin"/>
                        </a:rPr>
                        <a:t>2016.5.18</a:t>
                      </a:r>
                      <a:endParaRPr lang="en-US" sz="1000" dirty="0">
                        <a:solidFill>
                          <a:schemeClr val="tx1"/>
                        </a:solidFill>
                        <a:effectLst/>
                        <a:latin typeface="Roboto Thin"/>
                        <a:ea typeface="Open Sans Light" pitchFamily="34" charset="0"/>
                        <a:cs typeface="Roboto Thin"/>
                      </a:endParaRPr>
                    </a:p>
                  </a:txBody>
                  <a:tcPr marL="36000" marR="36000" marT="36000" marB="36000" anchor="ctr">
                    <a:lnL w="12700" cap="flat" cmpd="sng" algn="ctr">
                      <a:noFill/>
                      <a:prstDash val="solid"/>
                      <a:round/>
                      <a:headEnd type="none" w="med" len="med"/>
                      <a:tailEnd type="none" w="med" len="med"/>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1.0</a:t>
                      </a:r>
                      <a:endParaRPr lang="en-US" sz="1000" dirty="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Version</a:t>
                      </a:r>
                      <a:r>
                        <a:rPr lang="en-US" sz="1000" baseline="0" dirty="0" smtClean="0">
                          <a:solidFill>
                            <a:schemeClr val="tx1"/>
                          </a:solidFill>
                          <a:effectLst/>
                          <a:latin typeface="Roboto Thin"/>
                          <a:ea typeface="Open Sans Light" pitchFamily="34" charset="0"/>
                          <a:cs typeface="Roboto Thin"/>
                        </a:rPr>
                        <a:t> 1.0</a:t>
                      </a:r>
                      <a:endParaRPr lang="en-US" sz="1000" dirty="0" smtClean="0">
                        <a:solidFill>
                          <a:schemeClr val="tx1"/>
                        </a:solidFill>
                        <a:effectLst/>
                        <a:latin typeface="Roboto Thin"/>
                        <a:ea typeface="Open Sans Light" pitchFamily="34" charset="0"/>
                        <a:cs typeface="Roboto Thin"/>
                      </a:endParaRPr>
                    </a:p>
                    <a:p>
                      <a:pPr algn="l"/>
                      <a:r>
                        <a:rPr lang="en-US" sz="1000" dirty="0" smtClean="0">
                          <a:solidFill>
                            <a:schemeClr val="tx1"/>
                          </a:solidFill>
                          <a:effectLst/>
                          <a:latin typeface="Roboto Thin"/>
                          <a:ea typeface="Open Sans Light" pitchFamily="34" charset="0"/>
                          <a:cs typeface="Roboto Thin"/>
                        </a:rPr>
                        <a:t>Add</a:t>
                      </a:r>
                      <a:r>
                        <a:rPr lang="en-US" sz="1000" baseline="0" dirty="0" smtClean="0">
                          <a:solidFill>
                            <a:schemeClr val="tx1"/>
                          </a:solidFill>
                          <a:effectLst/>
                          <a:latin typeface="Roboto Thin"/>
                          <a:ea typeface="Open Sans Light" pitchFamily="34" charset="0"/>
                          <a:cs typeface="Roboto Thin"/>
                        </a:rPr>
                        <a:t> the performance slide</a:t>
                      </a:r>
                    </a:p>
                    <a:p>
                      <a:pPr algn="l"/>
                      <a:r>
                        <a:rPr lang="en-US" sz="1000" baseline="0" dirty="0" smtClean="0">
                          <a:solidFill>
                            <a:schemeClr val="tx1"/>
                          </a:solidFill>
                          <a:effectLst/>
                          <a:latin typeface="Roboto Thin"/>
                          <a:ea typeface="Open Sans Light" pitchFamily="34" charset="0"/>
                          <a:cs typeface="Roboto Thin"/>
                        </a:rPr>
                        <a:t>Update SRM &amp; CLI schedule</a:t>
                      </a:r>
                      <a:endParaRPr lang="en-US" sz="1000" dirty="0" smtClean="0">
                        <a:solidFill>
                          <a:schemeClr val="tx1"/>
                        </a:solidFill>
                        <a:effectLst/>
                        <a:latin typeface="Roboto Thin"/>
                        <a:ea typeface="Open Sans Light" pitchFamily="34" charset="0"/>
                        <a:cs typeface="Roboto Thin"/>
                      </a:endParaRPr>
                    </a:p>
                  </a:txBody>
                  <a:tcPr marL="36000" marR="36000" marT="36000" marB="36000" anchor="ctr">
                    <a:lnL>
                      <a:noFill/>
                    </a:lnL>
                    <a:lnR>
                      <a:noFill/>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smtClean="0">
                          <a:solidFill>
                            <a:schemeClr val="tx1"/>
                          </a:solidFill>
                          <a:effectLst/>
                          <a:latin typeface="Roboto Thin"/>
                          <a:ea typeface="Open Sans Light" pitchFamily="34" charset="0"/>
                          <a:cs typeface="Roboto Thin"/>
                        </a:rPr>
                        <a:t>Nicole Yang</a:t>
                      </a:r>
                    </a:p>
                  </a:txBody>
                  <a:tcPr marL="36000" marR="36000" marT="36000" marB="36000" anchor="ctr">
                    <a:lnL>
                      <a:noFill/>
                    </a:lnL>
                    <a:lnR w="12700" cap="flat" cmpd="sng" algn="ctr">
                      <a:noFill/>
                      <a:prstDash val="solid"/>
                      <a:round/>
                      <a:headEnd type="none" w="med" len="med"/>
                      <a:tailEnd type="none" w="med" len="med"/>
                    </a:lnR>
                    <a:lnT w="3175" cap="flat" cmpd="sng" algn="ctr">
                      <a:solidFill>
                        <a:srgbClr val="FFFFFF">
                          <a:lumMod val="75000"/>
                        </a:srgbClr>
                      </a:solidFill>
                      <a:prstDash val="solid"/>
                      <a:round/>
                      <a:headEnd type="none" w="med" len="med"/>
                      <a:tailEnd type="none" w="med" len="med"/>
                    </a:lnT>
                    <a:lnB w="31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itle 3"/>
          <p:cNvSpPr>
            <a:spLocks noGrp="1"/>
          </p:cNvSpPr>
          <p:nvPr>
            <p:ph type="title"/>
          </p:nvPr>
        </p:nvSpPr>
        <p:spPr>
          <a:prstGeom prst="rect">
            <a:avLst/>
          </a:prstGeom>
        </p:spPr>
        <p:txBody>
          <a:bodyPr/>
          <a:lstStyle/>
          <a:p>
            <a:r>
              <a:rPr lang="en-US" dirty="0" smtClean="0">
                <a:latin typeface="Roboto Thin"/>
                <a:cs typeface="Roboto Thin"/>
              </a:rPr>
              <a:t>History</a:t>
            </a:r>
            <a:endParaRPr lang="en-US" dirty="0">
              <a:latin typeface="Roboto Thin"/>
              <a:cs typeface="Roboto Thin"/>
            </a:endParaRPr>
          </a:p>
        </p:txBody>
      </p:sp>
    </p:spTree>
    <p:extLst>
      <p:ext uri="{BB962C8B-B14F-4D97-AF65-F5344CB8AC3E}">
        <p14:creationId xmlns:p14="http://schemas.microsoft.com/office/powerpoint/2010/main" val="41168226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QSAN-120219f">
      <a:dk1>
        <a:srgbClr val="4A4A4A"/>
      </a:dk1>
      <a:lt1>
        <a:srgbClr val="FFFFFF"/>
      </a:lt1>
      <a:dk2>
        <a:srgbClr val="FFFFFF"/>
      </a:dk2>
      <a:lt2>
        <a:srgbClr val="888888"/>
      </a:lt2>
      <a:accent1>
        <a:srgbClr val="00BCD4"/>
      </a:accent1>
      <a:accent2>
        <a:srgbClr val="4CAF50"/>
      </a:accent2>
      <a:accent3>
        <a:srgbClr val="8BC34A"/>
      </a:accent3>
      <a:accent4>
        <a:srgbClr val="CDDC39"/>
      </a:accent4>
      <a:accent5>
        <a:srgbClr val="FFEB3B"/>
      </a:accent5>
      <a:accent6>
        <a:srgbClr val="FFC107"/>
      </a:accent6>
      <a:hlink>
        <a:srgbClr val="2196F3"/>
      </a:hlink>
      <a:folHlink>
        <a:srgbClr val="1976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cmpd="sng">
          <a:gradFill flip="none" rotWithShape="1">
            <a:gsLst>
              <a:gs pos="0">
                <a:schemeClr val="accent1"/>
              </a:gs>
              <a:gs pos="20000">
                <a:schemeClr val="accent2"/>
              </a:gs>
              <a:gs pos="40000">
                <a:schemeClr val="accent3"/>
              </a:gs>
              <a:gs pos="60000">
                <a:schemeClr val="accent4"/>
              </a:gs>
              <a:gs pos="80000">
                <a:schemeClr val="accent5"/>
              </a:gs>
              <a:gs pos="100000">
                <a:schemeClr val="accent6"/>
              </a:gs>
            </a:gsLst>
            <a:lin ang="0" scaled="1"/>
            <a:tileRect/>
          </a:gra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lIns="36000" tIns="0" rIns="36000" bIns="0"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800" b="0" i="0" dirty="0" smtClean="0">
            <a:solidFill>
              <a:srgbClr val="888888"/>
            </a:solidFill>
            <a:effectLst/>
            <a:latin typeface="Roboto Light"/>
            <a:cs typeface="Roboto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92036</TotalTime>
  <Words>4324</Words>
  <Application>Microsoft Macintosh PowerPoint</Application>
  <PresentationFormat>On-screen Show (16:9)</PresentationFormat>
  <Paragraphs>1333</Paragraphs>
  <Slides>84</Slides>
  <Notes>13</Notes>
  <HiddenSlides>1</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XCubeSAN XS5200 Introduction</vt:lpstr>
      <vt:lpstr>PowerPoint Presentation</vt:lpstr>
      <vt:lpstr>Table of Contents</vt:lpstr>
      <vt:lpstr>XCubeSAN Storage Systems</vt:lpstr>
      <vt:lpstr>PowerPoint Presentation</vt:lpstr>
      <vt:lpstr>XCubeSAN Highlights</vt:lpstr>
      <vt:lpstr>Marketing Positioning </vt:lpstr>
      <vt:lpstr>XCubeSAN Specifications</vt:lpstr>
      <vt:lpstr>XCubeSAN Controller Options</vt:lpstr>
      <vt:lpstr>XCubeDAS Storage Systems</vt:lpstr>
      <vt:lpstr>PowerPoint Presentation</vt:lpstr>
      <vt:lpstr>XCubeDAS Specifications</vt:lpstr>
      <vt:lpstr>XCubeDAS Controller Options</vt:lpstr>
      <vt:lpstr>Table of Contents</vt:lpstr>
      <vt:lpstr>IT Challenges Nowadays </vt:lpstr>
      <vt:lpstr>XCubeSAN Series Answers the Challenges</vt:lpstr>
      <vt:lpstr>Table of Contents</vt:lpstr>
      <vt:lpstr>PowerPoint Presentation</vt:lpstr>
      <vt:lpstr>System Enclosure</vt:lpstr>
      <vt:lpstr>Storage Controller</vt:lpstr>
      <vt:lpstr>Host Ports</vt:lpstr>
      <vt:lpstr>Memory Protections</vt:lpstr>
      <vt:lpstr>Modular Design</vt:lpstr>
      <vt:lpstr>HDD/SSD Compatibility</vt:lpstr>
      <vt:lpstr>Enclosure Expansion</vt:lpstr>
      <vt:lpstr>Firmware Structure</vt:lpstr>
      <vt:lpstr>SystemWise Installation</vt:lpstr>
      <vt:lpstr>High Availability SystemWise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Complete Feature Sets</vt:lpstr>
      <vt:lpstr>PowerPoint Presentation</vt:lpstr>
      <vt:lpstr>PowerPoint Presentation</vt:lpstr>
      <vt:lpstr>QTiering Configuration &amp; Cost Comparisons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Dangerous to Go Alone. Take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Table of Contents</vt:lpstr>
      <vt:lpstr>XCubeSAN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XCubeSAN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History</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Nicole Yang</cp:lastModifiedBy>
  <cp:revision>3299</cp:revision>
  <dcterms:created xsi:type="dcterms:W3CDTF">2014-05-13T03:19:54Z</dcterms:created>
  <dcterms:modified xsi:type="dcterms:W3CDTF">2016-05-18T09:18:06Z</dcterms:modified>
</cp:coreProperties>
</file>