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575" r:id="rId2"/>
    <p:sldId id="601" r:id="rId3"/>
    <p:sldId id="604" r:id="rId4"/>
    <p:sldId id="608" r:id="rId5"/>
    <p:sldId id="606" r:id="rId6"/>
    <p:sldId id="610" r:id="rId7"/>
    <p:sldId id="612" r:id="rId8"/>
    <p:sldId id="613" r:id="rId9"/>
    <p:sldId id="614" r:id="rId10"/>
    <p:sldId id="616" r:id="rId11"/>
    <p:sldId id="547" r:id="rId12"/>
  </p:sldIdLst>
  <p:sldSz cx="9144000" cy="5143500" type="screen16x9"/>
  <p:notesSz cx="6858000" cy="9144000"/>
  <p:defaultTextStyle>
    <a:defPPr>
      <a:defRPr lang="ko-KR"/>
    </a:defPPr>
    <a:lvl1pPr marL="0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85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79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69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158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953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736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520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305" algn="l" defTabSz="685579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8" autoAdjust="0"/>
    <p:restoredTop sz="98905" autoAdjust="0"/>
  </p:normalViewPr>
  <p:slideViewPr>
    <p:cSldViewPr snapToGrid="0">
      <p:cViewPr varScale="1">
        <p:scale>
          <a:sx n="141" d="100"/>
          <a:sy n="141" d="100"/>
        </p:scale>
        <p:origin x="55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BE7C8-EF34-4B4C-B003-B993BFE0A43E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F411C-B765-45A1-8812-FC69B58F6F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24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21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647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471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294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121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940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760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581" algn="l" defTabSz="685647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831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149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45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299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541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360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5843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ko-KR" altLang="en-US" b="0" baseline="0" dirty="0" smtClean="0">
                <a:solidFill>
                  <a:srgbClr val="FF0000"/>
                </a:solidFill>
              </a:rPr>
              <a:t>추후 업데이트 예정</a:t>
            </a:r>
            <a:endParaRPr lang="en-US" altLang="ko-KR" b="0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BF45F-73E2-4FD1-9473-E4BD6D02C69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42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0"/>
          <p:cNvSpPr>
            <a:spLocks noGrp="1"/>
          </p:cNvSpPr>
          <p:nvPr>
            <p:ph type="title" hasCustomPrompt="1"/>
          </p:nvPr>
        </p:nvSpPr>
        <p:spPr>
          <a:xfrm>
            <a:off x="282577" y="795830"/>
            <a:ext cx="8091488" cy="184308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4400" b="1" i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Title (Arial / Bold / 56pt / RGB 255,255,255)</a:t>
            </a:r>
            <a:endParaRPr lang="en-US" altLang="ko-KR" dirty="0"/>
          </a:p>
        </p:txBody>
      </p:sp>
      <p:sp>
        <p:nvSpPr>
          <p:cNvPr id="7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282575" y="3005799"/>
            <a:ext cx="8092800" cy="358726"/>
          </a:xfrm>
          <a:prstGeom prst="rect">
            <a:avLst/>
          </a:prstGeom>
          <a:ln w="0">
            <a:noFill/>
          </a:ln>
        </p:spPr>
        <p:txBody>
          <a:bodyPr anchor="t">
            <a:normAutofit/>
          </a:bodyPr>
          <a:lstStyle>
            <a:lvl1pPr algn="l">
              <a:buNone/>
              <a:defRPr sz="200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 smtClean="0"/>
              <a:t>Month Day, 2015 l Speaker’s name (Arial / 20pt / RGB 255,255,255)</a:t>
            </a:r>
          </a:p>
        </p:txBody>
      </p:sp>
    </p:spTree>
    <p:extLst>
      <p:ext uri="{BB962C8B-B14F-4D97-AF65-F5344CB8AC3E}">
        <p14:creationId xmlns:p14="http://schemas.microsoft.com/office/powerpoint/2010/main" val="2713886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 hasCustomPrompt="1"/>
          </p:nvPr>
        </p:nvSpPr>
        <p:spPr>
          <a:xfrm>
            <a:off x="276863" y="72257"/>
            <a:ext cx="8509953" cy="857393"/>
          </a:xfrm>
        </p:spPr>
        <p:txBody>
          <a:bodyPr>
            <a:normAutofit/>
          </a:bodyPr>
          <a:lstStyle>
            <a:lvl1pPr algn="l">
              <a:defRPr sz="4500" b="1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altLang="ko-KR" dirty="0" smtClean="0"/>
              <a:t>Arial / Bold / 45pt</a:t>
            </a:r>
            <a:endParaRPr lang="ko-KR" altLang="en-US" dirty="0"/>
          </a:p>
        </p:txBody>
      </p:sp>
      <p:sp>
        <p:nvSpPr>
          <p:cNvPr id="8" name="TextBox 7"/>
          <p:cNvSpPr txBox="1"/>
          <p:nvPr userDrawn="1"/>
        </p:nvSpPr>
        <p:spPr bwMode="gray">
          <a:xfrm>
            <a:off x="4301384" y="4846456"/>
            <a:ext cx="541242" cy="253913"/>
          </a:xfrm>
          <a:prstGeom prst="rect">
            <a:avLst/>
          </a:prstGeom>
          <a:noFill/>
        </p:spPr>
        <p:txBody>
          <a:bodyPr wrap="none" lIns="68561" tIns="34289" rIns="68561" bIns="34289" rtlCol="0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fld id="{F445441D-5648-4C4E-924F-9D5109CAF161}" type="slidenum">
              <a:rPr lang="en-US" sz="1200">
                <a:solidFill>
                  <a:prstClr val="white">
                    <a:lumMod val="75000"/>
                  </a:prstClr>
                </a:solidFill>
              </a:rPr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dirty="0">
                <a:solidFill>
                  <a:prstClr val="white">
                    <a:lumMod val="75000"/>
                  </a:prstClr>
                </a:solidFill>
              </a:rPr>
              <a:t>/18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276860" y="1184033"/>
            <a:ext cx="8510400" cy="3622431"/>
          </a:xfrm>
        </p:spPr>
        <p:txBody>
          <a:bodyPr>
            <a:normAutofit/>
          </a:bodyPr>
          <a:lstStyle>
            <a:lvl1pPr marL="363412" indent="-363412">
              <a:buFont typeface="+mj-lt"/>
              <a:buAutoNum type="arabicPeriod"/>
              <a:defRPr sz="2000" b="1" i="0" baseline="0">
                <a:latin typeface="+mn-lt"/>
              </a:defRPr>
            </a:lvl1pPr>
            <a:lvl2pPr marL="810933" indent="-353888">
              <a:buFont typeface="+mj-lt"/>
              <a:buAutoNum type="arabicParenR"/>
              <a:defRPr sz="1800" baseline="0">
                <a:latin typeface="+mn-lt"/>
              </a:defRPr>
            </a:lvl2pPr>
            <a:lvl3pPr marL="983914" indent="-172982" latinLnBrk="0">
              <a:buFont typeface="Arial" pitchFamily="34" charset="0"/>
              <a:buChar char="-"/>
              <a:defRPr sz="1600" baseline="0">
                <a:latin typeface="+mn-lt"/>
              </a:defRPr>
            </a:lvl3pPr>
          </a:lstStyle>
          <a:p>
            <a:pPr lvl="0"/>
            <a:r>
              <a:rPr lang="en-US" altLang="ko-KR" dirty="0" smtClean="0"/>
              <a:t>Index 1 : Arial / Bold / 20pt / RGB 0,0,0</a:t>
            </a:r>
          </a:p>
          <a:p>
            <a:pPr lvl="1"/>
            <a:r>
              <a:rPr lang="en-US" altLang="ko-KR" dirty="0" smtClean="0"/>
              <a:t>Index 1-1 : Arial / Regular / 18pt / RGB 0,0,0</a:t>
            </a:r>
          </a:p>
          <a:p>
            <a:pPr lvl="2"/>
            <a:r>
              <a:rPr lang="en-US" altLang="ko-KR" dirty="0" smtClean="0"/>
              <a:t>Index 1-1-1 : Arial / Regular / 16pt / RGB 0,0,0</a:t>
            </a:r>
          </a:p>
          <a:p>
            <a:pPr lvl="2"/>
            <a:r>
              <a:rPr lang="en-US" altLang="ko-KR" dirty="0" smtClean="0"/>
              <a:t>Index 1-1-2 :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7628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109857" y="7075"/>
            <a:ext cx="7558488" cy="374095"/>
          </a:xfrm>
        </p:spPr>
        <p:txBody>
          <a:bodyPr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altLang="ko-KR" dirty="0" smtClean="0"/>
              <a:t>Arial / Bold / 25pt / RGB 255,255,255</a:t>
            </a:r>
          </a:p>
        </p:txBody>
      </p:sp>
      <p:sp>
        <p:nvSpPr>
          <p:cNvPr id="9" name="TextBox 8"/>
          <p:cNvSpPr txBox="1"/>
          <p:nvPr userDrawn="1"/>
        </p:nvSpPr>
        <p:spPr bwMode="gray">
          <a:xfrm>
            <a:off x="4408394" y="4846456"/>
            <a:ext cx="327241" cy="253913"/>
          </a:xfrm>
          <a:prstGeom prst="rect">
            <a:avLst/>
          </a:prstGeom>
          <a:noFill/>
        </p:spPr>
        <p:txBody>
          <a:bodyPr wrap="none" lIns="68561" tIns="34289" rIns="68561" bIns="34289" rtlCol="0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fld id="{F445441D-5648-4C4E-924F-9D5109CAF161}" type="slidenum">
              <a:rPr lang="en-US" sz="1200" smtClean="0">
                <a:solidFill>
                  <a:prstClr val="white">
                    <a:lumMod val="75000"/>
                  </a:prstClr>
                </a:solidFill>
              </a:rPr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0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109855" y="511972"/>
            <a:ext cx="8920800" cy="4298156"/>
          </a:xfrm>
        </p:spPr>
        <p:txBody>
          <a:bodyPr>
            <a:normAutofit/>
          </a:bodyPr>
          <a:lstStyle>
            <a:lvl1pPr marL="263441" indent="-263441">
              <a:buFontTx/>
              <a:buBlip>
                <a:blip r:embed="rId3"/>
              </a:buBlip>
              <a:defRPr sz="1800" b="1" baseline="0">
                <a:solidFill>
                  <a:schemeClr val="tx1"/>
                </a:solidFill>
                <a:latin typeface="+mn-lt"/>
              </a:defRPr>
            </a:lvl1pPr>
            <a:lvl2pPr marL="536386" indent="-180913">
              <a:buFont typeface="Arial" pitchFamily="34" charset="0"/>
              <a:buChar char="•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715711" marR="0" indent="-179326" algn="l" defTabSz="91408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-"/>
              <a:tabLst/>
              <a:defRPr sz="1400" baseline="0">
                <a:solidFill>
                  <a:schemeClr val="tx1"/>
                </a:solidFill>
                <a:latin typeface="Arial" pitchFamily="34" charset="0"/>
              </a:defRPr>
            </a:lvl3pPr>
            <a:lvl4pPr marL="798233" indent="-260266">
              <a:defRPr sz="1600" baseline="0">
                <a:latin typeface="+mn-lt"/>
              </a:defRPr>
            </a:lvl4pPr>
          </a:lstStyle>
          <a:p>
            <a:pPr lvl="0"/>
            <a:r>
              <a:rPr lang="en-US" altLang="ko-KR" dirty="0" smtClean="0"/>
              <a:t>Arial / Bold / 20pt / RGB 0,0,0</a:t>
            </a:r>
          </a:p>
          <a:p>
            <a:pPr lvl="1"/>
            <a:r>
              <a:rPr lang="en-US" altLang="ko-KR" dirty="0" smtClean="0"/>
              <a:t>Arial / Regular / 18pt / RGB 0,0,0</a:t>
            </a:r>
          </a:p>
          <a:p>
            <a:pPr lvl="2"/>
            <a:r>
              <a:rPr lang="en-US" altLang="ko-KR" dirty="0" smtClean="0"/>
              <a:t>Arial / Regular / 16pt / RGB 0,0,0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02614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109857" y="7075"/>
            <a:ext cx="7558488" cy="374095"/>
          </a:xfrm>
        </p:spPr>
        <p:txBody>
          <a:bodyPr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altLang="ko-KR" dirty="0" smtClean="0"/>
              <a:t>Arial / Bold / 25pt / RGB 255,255,255</a:t>
            </a:r>
          </a:p>
        </p:txBody>
      </p:sp>
      <p:sp>
        <p:nvSpPr>
          <p:cNvPr id="9" name="TextBox 8"/>
          <p:cNvSpPr txBox="1"/>
          <p:nvPr userDrawn="1"/>
        </p:nvSpPr>
        <p:spPr bwMode="gray">
          <a:xfrm>
            <a:off x="4408394" y="4846456"/>
            <a:ext cx="327241" cy="253913"/>
          </a:xfrm>
          <a:prstGeom prst="rect">
            <a:avLst/>
          </a:prstGeom>
          <a:noFill/>
        </p:spPr>
        <p:txBody>
          <a:bodyPr wrap="none" lIns="68561" tIns="34289" rIns="68561" bIns="34289" rtlCol="0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fld id="{F445441D-5648-4C4E-924F-9D5109CAF161}" type="slidenum">
              <a:rPr lang="en-US" sz="1200" smtClean="0">
                <a:solidFill>
                  <a:prstClr val="white">
                    <a:lumMod val="75000"/>
                  </a:prstClr>
                </a:solidFill>
              </a:rPr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0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109855" y="511972"/>
            <a:ext cx="8920800" cy="4298156"/>
          </a:xfrm>
        </p:spPr>
        <p:txBody>
          <a:bodyPr>
            <a:normAutofit/>
          </a:bodyPr>
          <a:lstStyle>
            <a:lvl1pPr marL="263441" indent="-263441">
              <a:buFontTx/>
              <a:buBlip>
                <a:blip r:embed="rId3"/>
              </a:buBlip>
              <a:defRPr sz="1800" b="1" baseline="0">
                <a:solidFill>
                  <a:schemeClr val="tx1"/>
                </a:solidFill>
                <a:latin typeface="+mn-lt"/>
              </a:defRPr>
            </a:lvl1pPr>
            <a:lvl2pPr marL="536386" indent="-180913">
              <a:buFont typeface="Arial" pitchFamily="34" charset="0"/>
              <a:buChar char="•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715711" marR="0" indent="-179326" algn="l" defTabSz="91408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-"/>
              <a:tabLst/>
              <a:defRPr sz="1400" baseline="0">
                <a:solidFill>
                  <a:schemeClr val="tx1"/>
                </a:solidFill>
                <a:latin typeface="Arial" pitchFamily="34" charset="0"/>
              </a:defRPr>
            </a:lvl3pPr>
            <a:lvl4pPr marL="798233" indent="-260266">
              <a:defRPr sz="1600" baseline="0">
                <a:latin typeface="+mn-lt"/>
              </a:defRPr>
            </a:lvl4pPr>
          </a:lstStyle>
          <a:p>
            <a:pPr lvl="0"/>
            <a:r>
              <a:rPr lang="en-US" altLang="ko-KR" dirty="0" smtClean="0"/>
              <a:t>Arial / Bold / 20pt / RGB 0,0,0</a:t>
            </a:r>
          </a:p>
          <a:p>
            <a:pPr lvl="1"/>
            <a:r>
              <a:rPr lang="en-US" altLang="ko-KR" dirty="0" smtClean="0"/>
              <a:t>Arial / Regular / 18pt / RGB 0,0,0</a:t>
            </a:r>
          </a:p>
          <a:p>
            <a:pPr lvl="2"/>
            <a:r>
              <a:rPr lang="en-US" altLang="ko-KR" dirty="0" smtClean="0"/>
              <a:t>Arial / Regular / 16pt / RGB 0,0,0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6182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623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0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5" y="205979"/>
            <a:ext cx="8224887" cy="856047"/>
          </a:xfrm>
          <a:prstGeom prst="rect">
            <a:avLst/>
          </a:prstGeom>
        </p:spPr>
        <p:txBody>
          <a:bodyPr vert="horz" lIns="68561" tIns="34289" rIns="68561" bIns="34289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5" y="1200153"/>
            <a:ext cx="8224887" cy="3389710"/>
          </a:xfrm>
          <a:prstGeom prst="rect">
            <a:avLst/>
          </a:prstGeom>
        </p:spPr>
        <p:txBody>
          <a:bodyPr vert="horz" lIns="68561" tIns="34289" rIns="68561" bIns="34289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1" y="4767267"/>
            <a:ext cx="2132378" cy="273460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500CE1F-02B0-4CC4-A681-23CD1D7A312A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2025-10-31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9" y="4767267"/>
            <a:ext cx="2893943" cy="273460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1" y="4767267"/>
            <a:ext cx="2132378" cy="273460"/>
          </a:xfrm>
          <a:prstGeom prst="rect">
            <a:avLst/>
          </a:prstGeom>
        </p:spPr>
        <p:txBody>
          <a:bodyPr vert="horz" lIns="68561" tIns="34289" rIns="68561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78B7380-ACEE-40BE-9D2C-22B5CEEDDA7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4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4" r:id="rId5"/>
    <p:sldLayoutId id="2147483669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085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776" indent="-342776" algn="l" defTabSz="91408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97" indent="-285652" algn="l" defTabSz="914085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02" indent="-228516" algn="l" defTabSz="914085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40" indent="-228516" algn="l" defTabSz="914085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85" indent="-228516" algn="l" defTabSz="914085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18" indent="-228516" algn="l" defTabSz="91408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64" indent="-228516" algn="l" defTabSz="91408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03" indent="-228516" algn="l" defTabSz="91408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42" indent="-228516" algn="l" defTabSz="91408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4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5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4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9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02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36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80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20" algn="l" defTabSz="9140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Firmware Change Notification for General SED PM893/897</a:t>
            </a:r>
            <a:endParaRPr lang="ko-KR" altLang="en-US" sz="4000" dirty="0">
              <a:solidFill>
                <a:srgbClr val="FFFF00"/>
              </a:solidFill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282575" y="3005798"/>
            <a:ext cx="8092800" cy="671121"/>
          </a:xfrm>
        </p:spPr>
        <p:txBody>
          <a:bodyPr>
            <a:noAutofit/>
          </a:bodyPr>
          <a:lstStyle/>
          <a:p>
            <a:r>
              <a:rPr lang="en-US" altLang="ko-KR" sz="1600" smtClean="0"/>
              <a:t>2025.Oct</a:t>
            </a:r>
            <a:endParaRPr lang="en-US" altLang="ko-KR" sz="1600" dirty="0" smtClean="0"/>
          </a:p>
          <a:p>
            <a:r>
              <a:rPr lang="en-US" altLang="ko-KR" sz="1600" dirty="0" smtClean="0"/>
              <a:t>Samsung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68085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latinLnBrk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Device has not responded to COMREST or sync-escape exception in less than 1sec causing drive removal from host environment. </a:t>
            </a:r>
          </a:p>
          <a:p>
            <a:pPr marL="263441" lvl="1" indent="-263441">
              <a:buBlip>
                <a:blip r:embed="rId3"/>
              </a:buBlip>
            </a:pPr>
            <a:r>
              <a:rPr lang="en-US" altLang="ko-K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/>
            <a:r>
              <a:rPr lang="en-US" dirty="0" smtClean="0"/>
              <a:t>SWI </a:t>
            </a:r>
            <a:r>
              <a:rPr lang="en-US" dirty="0"/>
              <a:t>will be triggered for all the exceptions.</a:t>
            </a:r>
          </a:p>
          <a:p>
            <a:pPr lvl="1"/>
            <a:r>
              <a:rPr lang="en-US" dirty="0"/>
              <a:t>If Reset is triggered while processing low exception, FW will preempt low priority exception and start processing RESET.</a:t>
            </a:r>
            <a:r>
              <a:rPr lang="en-US" altLang="ko-KR" sz="1200" dirty="0">
                <a:cs typeface="Arial" panose="020B0604020202020204" pitchFamily="34" charset="0"/>
              </a:rPr>
              <a:t/>
            </a:r>
            <a:br>
              <a:rPr lang="en-US" altLang="ko-KR" sz="1200" dirty="0">
                <a:cs typeface="Arial" panose="020B0604020202020204" pitchFamily="34" charset="0"/>
              </a:rPr>
            </a:br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COMRST response improvement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69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5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90275" y="0"/>
            <a:ext cx="5713291" cy="374095"/>
          </a:xfrm>
        </p:spPr>
        <p:txBody>
          <a:bodyPr/>
          <a:lstStyle/>
          <a:p>
            <a:r>
              <a:rPr lang="en-US" altLang="ko-KR" dirty="0" smtClean="0"/>
              <a:t>FW Change Notice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/>
          </p:nvPr>
        </p:nvSpPr>
        <p:spPr>
          <a:xfrm>
            <a:off x="90275" y="511970"/>
            <a:ext cx="8914988" cy="4288631"/>
          </a:xfrm>
        </p:spPr>
        <p:txBody>
          <a:bodyPr>
            <a:noAutofit/>
          </a:bodyPr>
          <a:lstStyle/>
          <a:p>
            <a:r>
              <a:rPr lang="en-US" altLang="ko-KR" dirty="0"/>
              <a:t>Affected product and Firmware </a:t>
            </a:r>
            <a:r>
              <a:rPr lang="en-US" altLang="ko-KR" dirty="0" smtClean="0"/>
              <a:t>version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sz="2100" dirty="0" smtClean="0"/>
              <a:t>Effective date </a:t>
            </a:r>
          </a:p>
          <a:p>
            <a:pPr lvl="1"/>
            <a:r>
              <a:rPr lang="en-US" altLang="ko-KR" dirty="0"/>
              <a:t>Effectiveness date which team is considering  :  </a:t>
            </a:r>
            <a:r>
              <a:rPr lang="en-US" altLang="ko-KR" sz="1900" dirty="0" smtClean="0"/>
              <a:t>2026. Feb(the early of Feb)</a:t>
            </a: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0" indent="0">
              <a:buNone/>
            </a:pPr>
            <a:endParaRPr lang="en-US" altLang="ko-KR" sz="1000" dirty="0"/>
          </a:p>
          <a:p>
            <a:pPr marL="0" indent="0">
              <a:buNone/>
            </a:pPr>
            <a:endParaRPr lang="en-US" altLang="ko-KR" dirty="0"/>
          </a:p>
          <a:p>
            <a:endParaRPr lang="en-US" altLang="ko-KR" sz="900" dirty="0"/>
          </a:p>
          <a:p>
            <a:endParaRPr lang="en-US" altLang="ko-KR" sz="900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pPr lvl="1"/>
            <a:endParaRPr lang="en-US" altLang="ko-KR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742810"/>
              </p:ext>
            </p:extLst>
          </p:nvPr>
        </p:nvGraphicFramePr>
        <p:xfrm>
          <a:off x="421532" y="894080"/>
          <a:ext cx="7659312" cy="25223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0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7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0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0727">
                <a:tc row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Device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dirty="0" smtClean="0">
                          <a:latin typeface="+mj-lt"/>
                        </a:rPr>
                        <a:t>P/N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</a:rPr>
                        <a:t>FW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9pPr>
                    </a:lstStyle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2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9pPr>
                    </a:lstStyle>
                    <a:p>
                      <a:pPr algn="ctr"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+mj-lt"/>
                          <a:ea typeface="HY견고딕"/>
                        </a:rPr>
                        <a:t>Current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+mj-lt"/>
                          <a:ea typeface="HY견고딕"/>
                        </a:rPr>
                        <a:t>firmware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HY견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To Be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8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PM893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General</a:t>
                      </a:r>
                    </a:p>
                  </a:txBody>
                  <a:tcPr marL="27000" marR="27000" marT="27000" marB="27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MZ7L3240HCHQ-00A07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MZ7L3480HCHQ-00A07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MZ7L3960HCJR-00A07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MZ7L31T9HBLT-00A07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MZ7L33T8HBLT-00A07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MZ7L37T6HBLA-00A07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MZ7L3240HCHQ-00B7C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MZ7L3480HCHQ-00B7C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MZ7L3960HCJR-00B7C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smtClean="0">
                          <a:effectLst/>
                        </a:rPr>
                        <a:t>MZ7L31T9HBLT-00B7C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smtClean="0">
                          <a:effectLst/>
                        </a:rPr>
                        <a:t>MZ7L33T8HBLT-00B7C</a:t>
                      </a:r>
                      <a:endParaRPr lang="en-US" altLang="ko-KR" sz="8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effectLst/>
                        </a:rPr>
                        <a:t>MZ7L37T6HBLA-00B7C</a:t>
                      </a: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effectLst/>
                          <a:latin typeface="+mn-lt"/>
                          <a:ea typeface="+mn-ea"/>
                        </a:rPr>
                        <a:t>JXTC604Q</a:t>
                      </a:r>
                      <a:endParaRPr lang="ko-KR" altLang="en-US" sz="1050" b="0" kern="1200" dirty="0" smtClean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  <a:cs typeface="+mn-cs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 smtClean="0">
                          <a:effectLst/>
                          <a:latin typeface="+mn-lt"/>
                          <a:ea typeface="+mn-ea"/>
                        </a:rPr>
                        <a:t>JXTC904Q</a:t>
                      </a:r>
                      <a:endParaRPr lang="ko-KR" altLang="en-US" sz="1050" b="0" kern="1200" dirty="0" smtClean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  <a:cs typeface="+mn-cs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0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PM897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General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MZ7L3480HBLT-00A07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MZ7L3960HBLT-00A07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MZ7L31T9HBNA-00A07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MZ7L33T8HBNA-00A07</a:t>
                      </a: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  <a:cs typeface="+mn-cs"/>
                        </a:rPr>
                        <a:t>JXTE404Q</a:t>
                      </a:r>
                      <a:endParaRPr lang="ko-KR" altLang="en-US" sz="1050" b="0" kern="1200" dirty="0" smtClean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  <a:cs typeface="+mn-cs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  <a:cs typeface="+mn-cs"/>
                        </a:rPr>
                        <a:t>JXTE704Q</a:t>
                      </a:r>
                      <a:endParaRPr lang="ko-KR" altLang="en-US" sz="1050" b="0" kern="1200" dirty="0" smtClean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  <a:cs typeface="+mn-cs"/>
                      </a:endParaRPr>
                    </a:p>
                  </a:txBody>
                  <a:tcPr marL="27000" marR="27000" marT="27000" marB="2700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0009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08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</a:p>
          <a:p>
            <a:pPr lvl="1">
              <a:lnSpc>
                <a:spcPct val="150000"/>
              </a:lnSpc>
            </a:pPr>
            <a:r>
              <a:rPr lang="en-GB" altLang="ko-KR" dirty="0" smtClean="0"/>
              <a:t>SMART </a:t>
            </a:r>
            <a:r>
              <a:rPr lang="en-GB" altLang="ko-KR" dirty="0"/>
              <a:t>Trip observed if there is I2C failure or </a:t>
            </a:r>
            <a:r>
              <a:rPr lang="en-GB" altLang="ko-KR" dirty="0" err="1"/>
              <a:t>Tempsensor</a:t>
            </a:r>
            <a:r>
              <a:rPr lang="en-GB" altLang="ko-KR" dirty="0"/>
              <a:t> failure.</a:t>
            </a:r>
          </a:p>
          <a:p>
            <a:pPr lvl="1">
              <a:lnSpc>
                <a:spcPct val="150000"/>
              </a:lnSpc>
            </a:pPr>
            <a:r>
              <a:rPr lang="en-GB" altLang="ko-KR" dirty="0"/>
              <a:t>HW Guide is updated in order to avoid TRIP </a:t>
            </a:r>
            <a:r>
              <a:rPr lang="en-GB" altLang="ko-KR" dirty="0" smtClean="0"/>
              <a:t>condition.</a:t>
            </a:r>
            <a:endParaRPr lang="en-US" altLang="ko-KR" dirty="0"/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/>
            <a:r>
              <a:rPr lang="en-US" altLang="ko-KR" dirty="0" smtClean="0"/>
              <a:t> </a:t>
            </a:r>
            <a:r>
              <a:rPr lang="en-GB" altLang="ko-KR" dirty="0">
                <a:latin typeface="Arial" panose="020B0604020202020204" pitchFamily="34" charset="0"/>
                <a:cs typeface="Arial" panose="020B0604020202020204" pitchFamily="34" charset="0"/>
              </a:rPr>
              <a:t>HW Guide updated for I2C </a:t>
            </a:r>
            <a:r>
              <a:rPr lang="en-GB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Tempsensor</a:t>
            </a:r>
            <a:r>
              <a:rPr lang="en-GB" altLang="ko-KR" dirty="0">
                <a:latin typeface="Arial" panose="020B0604020202020204" pitchFamily="34" charset="0"/>
                <a:cs typeface="Arial" panose="020B0604020202020204" pitchFamily="34" charset="0"/>
              </a:rPr>
              <a:t> failure case</a:t>
            </a:r>
            <a:r>
              <a:rPr lang="en-GB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473" lvl="1" indent="0">
              <a:buNone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Guide Update related to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Tempsensor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failure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05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</a:p>
          <a:p>
            <a:pPr lvl="1" algn="just" latinLnBrk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Collecting the Live dump in a loop, which will create the same region multiple times and count reaches to MAX, which leads to device going to Error mode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 algn="just" latinLnBrk="0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Instead of adding Dump Data Range index each time Live Dump is collected , Dump Data Range is added  only once when power on. This adding Dump Data Range is for adding DRAM memory to live dump excluding the L2P Range.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Assert in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Fcore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when multiple live dumps are </a:t>
            </a:r>
            <a:r>
              <a:rPr lang="en-US" altLang="ko-KR" sz="2000" dirty="0" err="1">
                <a:latin typeface="Arial" panose="020B0604020202020204" pitchFamily="34" charset="0"/>
                <a:cs typeface="Arial" panose="020B0604020202020204" pitchFamily="34" charset="0"/>
              </a:rPr>
              <a:t>collected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93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Enhancement</a:t>
            </a:r>
          </a:p>
          <a:p>
            <a:pPr lvl="1"/>
            <a:r>
              <a:rPr lang="en-US" altLang="ko-KR" dirty="0" smtClean="0"/>
              <a:t> </a:t>
            </a:r>
            <a:r>
              <a:rPr lang="en-US" dirty="0"/>
              <a:t>Reclaim margin is carry forwarded across diff reclaims for the same block and not reset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/>
            <a:r>
              <a:rPr lang="en-US" dirty="0"/>
              <a:t>if a higher reclaim margin is configured for a block, the residual reclaim margin in the </a:t>
            </a:r>
            <a:r>
              <a:rPr lang="en-US" dirty="0" smtClean="0"/>
              <a:t>block  </a:t>
            </a:r>
            <a:r>
              <a:rPr lang="en-US" dirty="0"/>
              <a:t>if lower then </a:t>
            </a:r>
            <a:r>
              <a:rPr lang="en-US" dirty="0" smtClean="0"/>
              <a:t>current </a:t>
            </a:r>
            <a:r>
              <a:rPr lang="en-US" dirty="0"/>
              <a:t>new value, will </a:t>
            </a:r>
            <a:r>
              <a:rPr lang="en-US" dirty="0" smtClean="0"/>
              <a:t>allow </a:t>
            </a:r>
            <a:r>
              <a:rPr lang="en-US" dirty="0"/>
              <a:t>setting the new value.</a:t>
            </a:r>
            <a:r>
              <a:rPr lang="en-US" altLang="ko-KR" dirty="0" smtClean="0"/>
              <a:t> </a:t>
            </a: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Reclaim margin reset </a:t>
            </a:r>
            <a:r>
              <a:rPr lang="en-US" altLang="ko-K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36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</a:p>
          <a:p>
            <a:pPr lvl="1" indent="-285750" algn="just"/>
            <a:r>
              <a:rPr lang="en-IN" dirty="0" smtClean="0"/>
              <a:t>UECC </a:t>
            </a:r>
            <a:r>
              <a:rPr lang="en-IN" dirty="0"/>
              <a:t>Observed on SMART </a:t>
            </a:r>
            <a:r>
              <a:rPr lang="en-IN" dirty="0" smtClean="0"/>
              <a:t>data</a:t>
            </a:r>
            <a:endParaRPr lang="en-US" altLang="ko-KR" dirty="0" smtClean="0"/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 indent="-285750" algn="just" latinLnBrk="0"/>
            <a:r>
              <a:rPr lang="en-US" dirty="0" smtClean="0"/>
              <a:t>After DTT shutdown</a:t>
            </a:r>
            <a:r>
              <a:rPr lang="en-US" dirty="0"/>
              <a:t>, </a:t>
            </a:r>
            <a:r>
              <a:rPr lang="en-US" dirty="0" smtClean="0"/>
              <a:t>Subsequent </a:t>
            </a:r>
            <a:r>
              <a:rPr lang="en-US" dirty="0"/>
              <a:t>device power on </a:t>
            </a:r>
            <a:r>
              <a:rPr lang="en-US" dirty="0" smtClean="0"/>
              <a:t>sequence skip the debug log check.</a:t>
            </a:r>
            <a:endParaRPr lang="en-US" dirty="0"/>
          </a:p>
          <a:p>
            <a:pPr marL="0" indent="0">
              <a:buNone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Open fails because Debug log not saved in DTT shutdown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45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</a:p>
          <a:p>
            <a:pPr lvl="1" latinLnBrk="0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Measurement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99.9% was measured and latency was captured. Other than Non-4K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Ran.Wr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no other scenario significant drop is seen.</a:t>
            </a:r>
            <a:endParaRPr lang="en-GB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latinLnBrk="0">
              <a:lnSpc>
                <a:spcPct val="150000"/>
              </a:lnSpc>
            </a:pPr>
            <a:r>
              <a:rPr lang="en-US" dirty="0" smtClean="0"/>
              <a:t>PM883 </a:t>
            </a:r>
            <a:r>
              <a:rPr lang="en-US" dirty="0"/>
              <a:t>and PM893 has different policy on Non-4K throttling , which explains that drop. This policy is there from PM883a product onwards</a:t>
            </a:r>
            <a:r>
              <a:rPr lang="en-GB" altLang="ko-K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Enable Conservative Sequential write check and apply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the delay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for all sectors</a:t>
            </a:r>
            <a:r>
              <a:rPr lang="en-GB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Enable Conservative Sequential write check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87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</a:p>
          <a:p>
            <a:pPr lvl="1"/>
            <a:r>
              <a:rPr lang="en-US" dirty="0" smtClean="0"/>
              <a:t>Send </a:t>
            </a:r>
            <a:r>
              <a:rPr lang="en-US" dirty="0"/>
              <a:t>FPDMA Command </a:t>
            </a:r>
            <a:r>
              <a:rPr lang="en-US" dirty="0" smtClean="0"/>
              <a:t>support is Enabled </a:t>
            </a:r>
            <a:endParaRPr lang="en-US" dirty="0"/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/>
            <a:r>
              <a:rPr lang="en-US" dirty="0"/>
              <a:t>Disable Send FPDMA Command support as per customer requirement </a:t>
            </a:r>
            <a:endParaRPr lang="en-US" dirty="0" smtClean="0"/>
          </a:p>
          <a:p>
            <a:pPr lvl="1"/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/>
              <a:t>Disable Send FPDMA Command Support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81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109142" y="511969"/>
            <a:ext cx="8923098" cy="4288631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Problem </a:t>
            </a:r>
          </a:p>
          <a:p>
            <a:pPr lvl="1"/>
            <a:r>
              <a:rPr lang="en-US" dirty="0"/>
              <a:t>IO </a:t>
            </a:r>
            <a:r>
              <a:rPr lang="en-US" dirty="0" err="1" smtClean="0"/>
              <a:t>cmd</a:t>
            </a:r>
            <a:r>
              <a:rPr lang="en-US" dirty="0" smtClean="0"/>
              <a:t> Timeout </a:t>
            </a:r>
          </a:p>
          <a:p>
            <a:pPr lvl="1" latinLnBrk="0"/>
            <a:r>
              <a:rPr lang="en-US" dirty="0"/>
              <a:t>Multiple EPI closure because of Slow host caused higher block consumption then GC. Resulting in High/Urgent GC scenario.</a:t>
            </a: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 details</a:t>
            </a:r>
          </a:p>
          <a:p>
            <a:pPr lvl="1"/>
            <a:r>
              <a:rPr lang="en-US" dirty="0" smtClean="0"/>
              <a:t>Improved </a:t>
            </a:r>
            <a:r>
              <a:rPr lang="en-US" dirty="0"/>
              <a:t>GC pace for EPI closed Blocks. </a:t>
            </a:r>
            <a:endParaRPr lang="en-US" dirty="0" smtClean="0"/>
          </a:p>
          <a:p>
            <a:pPr lvl="1"/>
            <a:endParaRPr lang="en-US" altLang="ko-K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Severity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Likelihood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제목 1"/>
          <p:cNvSpPr>
            <a:spLocks noGrp="1"/>
          </p:cNvSpPr>
          <p:nvPr>
            <p:ph type="title"/>
          </p:nvPr>
        </p:nvSpPr>
        <p:spPr>
          <a:xfrm>
            <a:off x="109856" y="7071"/>
            <a:ext cx="8922385" cy="374095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/>
              <a:t>GC and EPI Policy improvement 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3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msung Memory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10882</TotalTime>
  <Words>553</Words>
  <Application>Microsoft Office PowerPoint</Application>
  <PresentationFormat>화면 슬라이드 쇼(16:9)</PresentationFormat>
  <Paragraphs>166</Paragraphs>
  <Slides>11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HY견고딕</vt:lpstr>
      <vt:lpstr>맑은 고딕</vt:lpstr>
      <vt:lpstr>Arial</vt:lpstr>
      <vt:lpstr>Calibri</vt:lpstr>
      <vt:lpstr>Office 테마</vt:lpstr>
      <vt:lpstr>Firmware Change Notification for General SED PM893/897</vt:lpstr>
      <vt:lpstr>FW Change Notice</vt:lpstr>
      <vt:lpstr>1. Guide Update related to Tempsensor failure</vt:lpstr>
      <vt:lpstr>2. Assert in Fcore when multiple live dumps are collectedR</vt:lpstr>
      <vt:lpstr>3. Reclaim margin reset improvement</vt:lpstr>
      <vt:lpstr>4. Open fails because Debug log not saved in DTT shutdown</vt:lpstr>
      <vt:lpstr>5. Enable Conservative Sequential write check</vt:lpstr>
      <vt:lpstr>6. Disable Send FPDMA Command Support</vt:lpstr>
      <vt:lpstr>7. GC and EPI Policy improvement </vt:lpstr>
      <vt:lpstr>8. COMRST response improvement</vt:lpstr>
      <vt:lpstr>PowerPoint 프레젠테이션</vt:lpstr>
    </vt:vector>
  </TitlesOfParts>
  <Company>Samsung Electronics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Z-SSD: Ultra-Low Latency PCIe Device</dc:title>
  <dc:creator>최유라(adel.choi)</dc:creator>
  <cp:lastModifiedBy>민경섭/KYUNGSUB MIN</cp:lastModifiedBy>
  <cp:revision>714</cp:revision>
  <dcterms:created xsi:type="dcterms:W3CDTF">2017-02-10T07:23:15Z</dcterms:created>
  <dcterms:modified xsi:type="dcterms:W3CDTF">2025-10-31T05:32:50Z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