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0" r:id="rId1"/>
  </p:sldMasterIdLst>
  <p:notesMasterIdLst>
    <p:notesMasterId r:id="rId18"/>
  </p:notesMasterIdLst>
  <p:sldIdLst>
    <p:sldId id="256" r:id="rId2"/>
    <p:sldId id="319" r:id="rId3"/>
    <p:sldId id="329" r:id="rId4"/>
    <p:sldId id="382" r:id="rId5"/>
    <p:sldId id="372" r:id="rId6"/>
    <p:sldId id="381" r:id="rId7"/>
    <p:sldId id="373" r:id="rId8"/>
    <p:sldId id="375" r:id="rId9"/>
    <p:sldId id="374" r:id="rId10"/>
    <p:sldId id="376" r:id="rId11"/>
    <p:sldId id="377" r:id="rId12"/>
    <p:sldId id="378" r:id="rId13"/>
    <p:sldId id="379" r:id="rId14"/>
    <p:sldId id="383" r:id="rId15"/>
    <p:sldId id="384" r:id="rId16"/>
    <p:sldId id="273" r:id="rId17"/>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BE5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보통 스타일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52" autoAdjust="0"/>
    <p:restoredTop sz="94660"/>
  </p:normalViewPr>
  <p:slideViewPr>
    <p:cSldViewPr snapToGrid="0">
      <p:cViewPr varScale="1">
        <p:scale>
          <a:sx n="111" d="100"/>
          <a:sy n="111" d="100"/>
        </p:scale>
        <p:origin x="504" y="144"/>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B5AB5B-A1DC-4929-BD1E-63C28FCF7D68}" type="datetimeFigureOut">
              <a:rPr lang="ko-KR" altLang="en-US" smtClean="0"/>
              <a:pPr/>
              <a:t>2020-02-03</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821D74-4782-48E6-A7DE-1F35755CD3D9}" type="slidenum">
              <a:rPr lang="ko-KR" altLang="en-US" smtClean="0"/>
              <a:pPr/>
              <a:t>‹#›</a:t>
            </a:fld>
            <a:endParaRPr lang="ko-KR" altLang="en-US"/>
          </a:p>
        </p:txBody>
      </p:sp>
    </p:spTree>
    <p:extLst>
      <p:ext uri="{BB962C8B-B14F-4D97-AF65-F5344CB8AC3E}">
        <p14:creationId xmlns:p14="http://schemas.microsoft.com/office/powerpoint/2010/main" val="3538782609"/>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685579" rtl="0" eaLnBrk="1" fontAlgn="auto" latinLnBrk="1" hangingPunct="1">
              <a:lnSpc>
                <a:spcPct val="100000"/>
              </a:lnSpc>
              <a:spcBef>
                <a:spcPts val="0"/>
              </a:spcBef>
              <a:spcAft>
                <a:spcPts val="0"/>
              </a:spcAft>
              <a:buClrTx/>
              <a:buSzTx/>
              <a:buFontTx/>
              <a:buNone/>
              <a:tabLst/>
              <a:defRPr/>
            </a:pPr>
            <a:fld id="{43BF411C-B765-45A1-8812-FC69B58F6FEA}"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50" charset="-127"/>
                <a:cs typeface="+mn-cs"/>
              </a:rPr>
              <a:pPr marL="0" marR="0" lvl="0" indent="0" algn="r" defTabSz="685579" rtl="0" eaLnBrk="1" fontAlgn="auto" latinLnBrk="1" hangingPunct="1">
                <a:lnSpc>
                  <a:spcPct val="100000"/>
                </a:lnSpc>
                <a:spcBef>
                  <a:spcPts val="0"/>
                </a:spcBef>
                <a:spcAft>
                  <a:spcPts val="0"/>
                </a:spcAft>
                <a:buClrTx/>
                <a:buSzTx/>
                <a:buFontTx/>
                <a:buNone/>
                <a:tabLst/>
                <a:defRPr/>
              </a:pPr>
              <a:t>9</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50" charset="-127"/>
              <a:cs typeface="+mn-cs"/>
            </a:endParaRPr>
          </a:p>
        </p:txBody>
      </p:sp>
    </p:spTree>
    <p:extLst>
      <p:ext uri="{BB962C8B-B14F-4D97-AF65-F5344CB8AC3E}">
        <p14:creationId xmlns:p14="http://schemas.microsoft.com/office/powerpoint/2010/main" val="3674647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685579" rtl="0" eaLnBrk="1" fontAlgn="auto" latinLnBrk="1" hangingPunct="1">
              <a:lnSpc>
                <a:spcPct val="100000"/>
              </a:lnSpc>
              <a:spcBef>
                <a:spcPts val="0"/>
              </a:spcBef>
              <a:spcAft>
                <a:spcPts val="0"/>
              </a:spcAft>
              <a:buClrTx/>
              <a:buSzTx/>
              <a:buFontTx/>
              <a:buNone/>
              <a:tabLst/>
              <a:defRPr/>
            </a:pPr>
            <a:fld id="{43BF411C-B765-45A1-8812-FC69B58F6FEA}"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50" charset="-127"/>
                <a:cs typeface="+mn-cs"/>
              </a:rPr>
              <a:pPr marL="0" marR="0" lvl="0" indent="0" algn="r" defTabSz="685579" rtl="0" eaLnBrk="1" fontAlgn="auto" latinLnBrk="1" hangingPunct="1">
                <a:lnSpc>
                  <a:spcPct val="100000"/>
                </a:lnSpc>
                <a:spcBef>
                  <a:spcPts val="0"/>
                </a:spcBef>
                <a:spcAft>
                  <a:spcPts val="0"/>
                </a:spcAft>
                <a:buClrTx/>
                <a:buSzTx/>
                <a:buFontTx/>
                <a:buNone/>
                <a:tabLst/>
                <a:defRPr/>
              </a:pPr>
              <a:t>10</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50" charset="-127"/>
              <a:cs typeface="+mn-cs"/>
            </a:endParaRPr>
          </a:p>
        </p:txBody>
      </p:sp>
    </p:spTree>
    <p:extLst>
      <p:ext uri="{BB962C8B-B14F-4D97-AF65-F5344CB8AC3E}">
        <p14:creationId xmlns:p14="http://schemas.microsoft.com/office/powerpoint/2010/main" val="22136827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제목 10"/>
          <p:cNvSpPr>
            <a:spLocks noGrp="1"/>
          </p:cNvSpPr>
          <p:nvPr>
            <p:ph type="title" hasCustomPrompt="1"/>
          </p:nvPr>
        </p:nvSpPr>
        <p:spPr>
          <a:xfrm>
            <a:off x="376765" y="1061089"/>
            <a:ext cx="10788651" cy="2457447"/>
          </a:xfrm>
          <a:prstGeom prst="rect">
            <a:avLst/>
          </a:prstGeom>
        </p:spPr>
        <p:txBody>
          <a:bodyPr anchor="ctr" anchorCtr="0">
            <a:noAutofit/>
          </a:bodyPr>
          <a:lstStyle>
            <a:lvl1pPr algn="l">
              <a:defRPr sz="7466" b="1" i="0" baseline="0">
                <a:solidFill>
                  <a:schemeClr val="bg1"/>
                </a:solidFill>
                <a:latin typeface="+mj-lt"/>
                <a:cs typeface="Arial" pitchFamily="34" charset="0"/>
              </a:defRPr>
            </a:lvl1pPr>
          </a:lstStyle>
          <a:p>
            <a:pPr lvl="0"/>
            <a:r>
              <a:rPr lang="en-US" altLang="ko-KR" dirty="0" smtClean="0"/>
              <a:t>Title (Arial / Bold / 56pt / RGB 255,255,255)</a:t>
            </a:r>
            <a:endParaRPr lang="en-US" altLang="ko-KR" dirty="0"/>
          </a:p>
        </p:txBody>
      </p:sp>
      <p:sp>
        <p:nvSpPr>
          <p:cNvPr id="7" name="텍스트 개체 틀 8"/>
          <p:cNvSpPr>
            <a:spLocks noGrp="1"/>
          </p:cNvSpPr>
          <p:nvPr>
            <p:ph type="body" sz="quarter" idx="10" hasCustomPrompt="1"/>
          </p:nvPr>
        </p:nvSpPr>
        <p:spPr>
          <a:xfrm>
            <a:off x="376765" y="4007727"/>
            <a:ext cx="10790400" cy="478301"/>
          </a:xfrm>
          <a:prstGeom prst="rect">
            <a:avLst/>
          </a:prstGeom>
          <a:ln w="0">
            <a:noFill/>
          </a:ln>
        </p:spPr>
        <p:txBody>
          <a:bodyPr anchor="t">
            <a:noAutofit/>
          </a:bodyPr>
          <a:lstStyle>
            <a:lvl1pPr algn="l">
              <a:buNone/>
              <a:defRPr sz="2667" baseline="0">
                <a:solidFill>
                  <a:schemeClr val="bg1"/>
                </a:solidFill>
                <a:latin typeface="+mj-lt"/>
                <a:cs typeface="Arial" pitchFamily="34" charset="0"/>
              </a:defRPr>
            </a:lvl1pPr>
          </a:lstStyle>
          <a:p>
            <a:r>
              <a:rPr lang="en-US" altLang="ko-KR" dirty="0" smtClean="0"/>
              <a:t>Month Day, 2015 l Speaker’s name (Arial / 20pt / RGB 255,255,255)</a:t>
            </a:r>
          </a:p>
        </p:txBody>
      </p:sp>
    </p:spTree>
    <p:extLst>
      <p:ext uri="{BB962C8B-B14F-4D97-AF65-F5344CB8AC3E}">
        <p14:creationId xmlns:p14="http://schemas.microsoft.com/office/powerpoint/2010/main" val="48280110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Content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제목 1"/>
          <p:cNvSpPr>
            <a:spLocks noGrp="1"/>
          </p:cNvSpPr>
          <p:nvPr>
            <p:ph type="title" hasCustomPrompt="1"/>
          </p:nvPr>
        </p:nvSpPr>
        <p:spPr>
          <a:xfrm>
            <a:off x="146476" y="9429"/>
            <a:ext cx="11896513" cy="498793"/>
          </a:xfrm>
        </p:spPr>
        <p:txBody>
          <a:bodyPr>
            <a:noAutofit/>
          </a:bodyPr>
          <a:lstStyle>
            <a:lvl1pPr algn="l">
              <a:defRPr sz="3200" b="1" i="0" baseline="0">
                <a:solidFill>
                  <a:schemeClr val="bg1"/>
                </a:solidFill>
                <a:latin typeface="Arial" panose="020B0604020202020204" pitchFamily="34" charset="0"/>
                <a:ea typeface="+mj-ea"/>
                <a:cs typeface="Arial" panose="020B0604020202020204" pitchFamily="34" charset="0"/>
              </a:defRPr>
            </a:lvl1pPr>
          </a:lstStyle>
          <a:p>
            <a:pPr lvl="0"/>
            <a:r>
              <a:rPr lang="en-US" altLang="ko-KR" dirty="0" smtClean="0"/>
              <a:t>Arial / Bold / 32pt / RGB 255,255,255</a:t>
            </a:r>
          </a:p>
        </p:txBody>
      </p:sp>
      <p:sp>
        <p:nvSpPr>
          <p:cNvPr id="9" name="TextBox 8"/>
          <p:cNvSpPr txBox="1"/>
          <p:nvPr userDrawn="1"/>
        </p:nvSpPr>
        <p:spPr bwMode="gray">
          <a:xfrm>
            <a:off x="5486400" y="6461930"/>
            <a:ext cx="1219200" cy="297454"/>
          </a:xfrm>
          <a:prstGeom prst="rect">
            <a:avLst/>
          </a:prstGeom>
          <a:noFill/>
        </p:spPr>
        <p:txBody>
          <a:bodyPr wrap="square" rtlCol="0">
            <a:spAutoFit/>
          </a:bodyPr>
          <a:lstStyle/>
          <a:p>
            <a:pPr algn="ctr" defTabSz="1219170" fontAlgn="base" latinLnBrk="0">
              <a:spcBef>
                <a:spcPct val="0"/>
              </a:spcBef>
              <a:spcAft>
                <a:spcPct val="0"/>
              </a:spcAft>
            </a:pPr>
            <a:fld id="{F445441D-5648-4C4E-924F-9D5109CAF161}" type="slidenum">
              <a:rPr lang="en-US" sz="1333" b="1" smtClean="0">
                <a:solidFill>
                  <a:prstClr val="black">
                    <a:lumMod val="50000"/>
                    <a:lumOff val="50000"/>
                  </a:prstClr>
                </a:solidFill>
                <a:ea typeface="맑은 고딕" pitchFamily="50" charset="-127"/>
              </a:rPr>
              <a:pPr algn="ctr" defTabSz="1219170" fontAlgn="base" latinLnBrk="0">
                <a:spcBef>
                  <a:spcPct val="0"/>
                </a:spcBef>
                <a:spcAft>
                  <a:spcPct val="0"/>
                </a:spcAft>
              </a:pPr>
              <a:t>‹#›</a:t>
            </a:fld>
            <a:endParaRPr lang="en-US" sz="1333" b="1" dirty="0" smtClean="0">
              <a:solidFill>
                <a:prstClr val="black">
                  <a:lumMod val="50000"/>
                  <a:lumOff val="50000"/>
                </a:prstClr>
              </a:solidFill>
              <a:ea typeface="맑은 고딕" pitchFamily="50" charset="-127"/>
            </a:endParaRPr>
          </a:p>
        </p:txBody>
      </p:sp>
      <p:sp>
        <p:nvSpPr>
          <p:cNvPr id="10" name="텍스트 개체 틀 4"/>
          <p:cNvSpPr>
            <a:spLocks noGrp="1"/>
          </p:cNvSpPr>
          <p:nvPr>
            <p:ph type="body" sz="quarter" idx="11" hasCustomPrompt="1"/>
          </p:nvPr>
        </p:nvSpPr>
        <p:spPr>
          <a:xfrm>
            <a:off x="146473" y="682625"/>
            <a:ext cx="11894400" cy="5730875"/>
          </a:xfrm>
        </p:spPr>
        <p:txBody>
          <a:bodyPr>
            <a:normAutofit/>
          </a:bodyPr>
          <a:lstStyle>
            <a:lvl1pPr marL="351358" indent="-351358" latinLnBrk="0">
              <a:buFontTx/>
              <a:buBlip>
                <a:blip r:embed="rId3"/>
              </a:buBlip>
              <a:defRPr sz="2200" b="1" baseline="0">
                <a:solidFill>
                  <a:schemeClr val="tx1"/>
                </a:solidFill>
                <a:latin typeface="Arial" panose="020B0604020202020204" pitchFamily="34" charset="0"/>
                <a:cs typeface="Arial" panose="020B0604020202020204" pitchFamily="34" charset="0"/>
              </a:defRPr>
            </a:lvl1pPr>
            <a:lvl2pPr marL="715415" indent="-241294" latinLnBrk="0">
              <a:buFont typeface="Arial" pitchFamily="34" charset="0"/>
              <a:buChar char="•"/>
              <a:defRPr sz="1800" baseline="0">
                <a:solidFill>
                  <a:schemeClr val="tx1"/>
                </a:solidFill>
                <a:latin typeface="Arial" panose="020B0604020202020204" pitchFamily="34" charset="0"/>
                <a:cs typeface="Arial" panose="020B0604020202020204" pitchFamily="34" charset="0"/>
              </a:defRPr>
            </a:lvl2pPr>
            <a:lvl3pPr marL="954593" marR="0" indent="-239178" algn="l" defTabSz="1219170" rtl="0" eaLnBrk="1" fontAlgn="auto" latinLnBrk="0" hangingPunct="1">
              <a:lnSpc>
                <a:spcPct val="100000"/>
              </a:lnSpc>
              <a:spcBef>
                <a:spcPct val="20000"/>
              </a:spcBef>
              <a:spcAft>
                <a:spcPts val="0"/>
              </a:spcAft>
              <a:buClrTx/>
              <a:buSzTx/>
              <a:buFont typeface="Arial" pitchFamily="34" charset="0"/>
              <a:buChar char="-"/>
              <a:tabLst/>
              <a:defRPr sz="1600" baseline="0">
                <a:solidFill>
                  <a:schemeClr val="tx1"/>
                </a:solidFill>
                <a:latin typeface="Arial" pitchFamily="34" charset="0"/>
                <a:cs typeface="Arial" panose="020B0604020202020204" pitchFamily="34" charset="0"/>
              </a:defRPr>
            </a:lvl3pPr>
            <a:lvl4pPr marL="1064657" indent="-347125">
              <a:defRPr sz="2133" baseline="0">
                <a:latin typeface="+mn-lt"/>
              </a:defRPr>
            </a:lvl4pPr>
          </a:lstStyle>
          <a:p>
            <a:pPr lvl="0"/>
            <a:r>
              <a:rPr lang="en-US" altLang="ko-KR" dirty="0" smtClean="0"/>
              <a:t>Arial / Bold / 22pt / RGB 0,0,0</a:t>
            </a:r>
          </a:p>
          <a:p>
            <a:pPr lvl="1"/>
            <a:r>
              <a:rPr lang="en-US" altLang="ko-KR" dirty="0" smtClean="0"/>
              <a:t>Arial / Regular / 18pt / RGB 0,0,0</a:t>
            </a:r>
          </a:p>
          <a:p>
            <a:pPr lvl="2"/>
            <a:r>
              <a:rPr lang="en-US" altLang="ko-KR" dirty="0" smtClean="0"/>
              <a:t>Arial / Regular / 16pt / RGB 0,0,0</a:t>
            </a:r>
            <a:endParaRPr lang="ko-KR" altLang="en-US" dirty="0" smtClean="0"/>
          </a:p>
        </p:txBody>
      </p:sp>
      <p:sp>
        <p:nvSpPr>
          <p:cNvPr id="6" name="TextBox 5"/>
          <p:cNvSpPr txBox="1"/>
          <p:nvPr userDrawn="1"/>
        </p:nvSpPr>
        <p:spPr>
          <a:xfrm>
            <a:off x="9779382" y="6461930"/>
            <a:ext cx="2343334" cy="297454"/>
          </a:xfrm>
          <a:prstGeom prst="rect">
            <a:avLst/>
          </a:prstGeom>
          <a:noFill/>
        </p:spPr>
        <p:txBody>
          <a:bodyPr wrap="none" rtlCol="0">
            <a:spAutoFit/>
          </a:bodyPr>
          <a:lstStyle/>
          <a:p>
            <a:r>
              <a:rPr lang="en-US" altLang="ko-KR" sz="1333" dirty="0" smtClean="0">
                <a:solidFill>
                  <a:prstClr val="black">
                    <a:lumMod val="50000"/>
                    <a:lumOff val="50000"/>
                  </a:prstClr>
                </a:solidFill>
              </a:rPr>
              <a:t>Memory</a:t>
            </a:r>
            <a:r>
              <a:rPr lang="en-US" altLang="ko-KR" sz="1333" baseline="0" dirty="0" smtClean="0">
                <a:solidFill>
                  <a:prstClr val="black">
                    <a:lumMod val="50000"/>
                    <a:lumOff val="50000"/>
                  </a:prstClr>
                </a:solidFill>
              </a:rPr>
              <a:t> </a:t>
            </a:r>
            <a:r>
              <a:rPr lang="en-US" altLang="ko-KR" sz="1333" dirty="0" smtClean="0">
                <a:solidFill>
                  <a:prstClr val="black">
                    <a:lumMod val="50000"/>
                    <a:lumOff val="50000"/>
                  </a:prstClr>
                </a:solidFill>
              </a:rPr>
              <a:t>Quality Assurance</a:t>
            </a:r>
            <a:endParaRPr lang="ko-KR" altLang="en-US" sz="1333" dirty="0">
              <a:solidFill>
                <a:prstClr val="black">
                  <a:lumMod val="50000"/>
                  <a:lumOff val="50000"/>
                </a:prstClr>
              </a:solidFill>
            </a:endParaRPr>
          </a:p>
        </p:txBody>
      </p:sp>
    </p:spTree>
    <p:extLst>
      <p:ext uri="{BB962C8B-B14F-4D97-AF65-F5344CB8AC3E}">
        <p14:creationId xmlns:p14="http://schemas.microsoft.com/office/powerpoint/2010/main" val="405042882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비교">
    <p:spTree>
      <p:nvGrpSpPr>
        <p:cNvPr id="1" name=""/>
        <p:cNvGrpSpPr/>
        <p:nvPr/>
      </p:nvGrpSpPr>
      <p:grpSpPr>
        <a:xfrm>
          <a:off x="0" y="0"/>
          <a:ext cx="0" cy="0"/>
          <a:chOff x="0" y="0"/>
          <a:chExt cx="0" cy="0"/>
        </a:xfrm>
      </p:grpSpPr>
      <p:pic>
        <p:nvPicPr>
          <p:cNvPr id="10" name="그림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759214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5663AB-FD65-4B12-ADDD-4526BB1CA4CD}" type="datetime1">
              <a:rPr lang="ko-KR" altLang="en-US" smtClean="0">
                <a:solidFill>
                  <a:prstClr val="black">
                    <a:tint val="75000"/>
                  </a:prstClr>
                </a:solidFill>
              </a:rPr>
              <a:pPr/>
              <a:t>2020-02-03</a:t>
            </a:fld>
            <a:endParaRPr lang="ko-KR" altLang="en-US">
              <a:solidFill>
                <a:prstClr val="black">
                  <a:tint val="75000"/>
                </a:prstClr>
              </a:solidFill>
            </a:endParaRPr>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solidFill>
                <a:prstClr val="black">
                  <a:tint val="75000"/>
                </a:prstClr>
              </a:solidFill>
            </a:endParaRPr>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AAFD13-8126-46BD-98D6-8A6AF31F0601}"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491415067"/>
      </p:ext>
    </p:extLst>
  </p:cSld>
  <p:clrMap bg1="lt1" tx1="dk1" bg2="lt2" tx2="dk2" accent1="accent1" accent2="accent2" accent3="accent3" accent4="accent4" accent5="accent5" accent6="accent6" hlink="hlink" folHlink="folHlink"/>
  <p:sldLayoutIdLst>
    <p:sldLayoutId id="2147483672" r:id="rId1"/>
    <p:sldLayoutId id="2147483689" r:id="rId2"/>
    <p:sldLayoutId id="2147483685" r:id="rId3"/>
  </p:sldLayoutIdLst>
  <p:hf sldNum="0" hdr="0" ftr="0" dt="0"/>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6.emf"/><Relationship Id="rId5" Type="http://schemas.openxmlformats.org/officeDocument/2006/relationships/oleObject" Target="../embeddings/oleObject2.bin"/><Relationship Id="rId4" Type="http://schemas.openxmlformats.org/officeDocument/2006/relationships/image" Target="../media/image5.e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제목 5"/>
          <p:cNvSpPr>
            <a:spLocks noGrp="1"/>
          </p:cNvSpPr>
          <p:nvPr>
            <p:ph type="title"/>
          </p:nvPr>
        </p:nvSpPr>
        <p:spPr>
          <a:xfrm>
            <a:off x="460967" y="1061089"/>
            <a:ext cx="10788651" cy="2457447"/>
          </a:xfrm>
        </p:spPr>
        <p:txBody>
          <a:bodyPr/>
          <a:lstStyle/>
          <a:p>
            <a:pPr algn="ctr"/>
            <a:r>
              <a:rPr lang="en-US" altLang="ko-KR" sz="4800" dirty="0">
                <a:latin typeface="맑은 고딕" pitchFamily="50" charset="-127"/>
                <a:ea typeface="맑은 고딕" pitchFamily="50" charset="-127"/>
              </a:rPr>
              <a:t>FCN (Firmware Change Notice)</a:t>
            </a:r>
            <a:br>
              <a:rPr lang="en-US" altLang="ko-KR" sz="4800" dirty="0">
                <a:latin typeface="맑은 고딕" pitchFamily="50" charset="-127"/>
                <a:ea typeface="맑은 고딕" pitchFamily="50" charset="-127"/>
              </a:rPr>
            </a:br>
            <a:r>
              <a:rPr lang="en-US" altLang="ko-KR" sz="3600" dirty="0">
                <a:latin typeface="맑은 고딕" pitchFamily="50" charset="-127"/>
                <a:ea typeface="맑은 고딕" pitchFamily="50" charset="-127"/>
              </a:rPr>
              <a:t>[ </a:t>
            </a:r>
            <a:r>
              <a:rPr lang="en-US" altLang="ko-KR" sz="3600" dirty="0" smtClean="0">
                <a:latin typeface="맑은 고딕" pitchFamily="50" charset="-127"/>
                <a:ea typeface="맑은 고딕" pitchFamily="50" charset="-127"/>
              </a:rPr>
              <a:t>PM983 M.2 </a:t>
            </a:r>
            <a:r>
              <a:rPr lang="en-US" altLang="ko-KR" sz="3600" dirty="0" smtClean="0">
                <a:latin typeface="맑은 고딕" pitchFamily="50" charset="-127"/>
                <a:ea typeface="맑은 고딕" pitchFamily="50" charset="-127"/>
              </a:rPr>
              <a:t>SED </a:t>
            </a:r>
            <a:r>
              <a:rPr lang="en-US" altLang="ko-KR" sz="3600" dirty="0" smtClean="0">
                <a:latin typeface="맑은 고딕" pitchFamily="50" charset="-127"/>
                <a:ea typeface="맑은 고딕" pitchFamily="50" charset="-127"/>
              </a:rPr>
              <a:t>SSD </a:t>
            </a:r>
            <a:r>
              <a:rPr lang="en-US" altLang="ko-KR" sz="3600" dirty="0">
                <a:latin typeface="맑은 고딕" pitchFamily="50" charset="-127"/>
                <a:ea typeface="맑은 고딕" pitchFamily="50" charset="-127"/>
              </a:rPr>
              <a:t>]</a:t>
            </a:r>
            <a:endParaRPr lang="ko-KR" altLang="en-US" sz="3200" dirty="0">
              <a:solidFill>
                <a:srgbClr val="FFFF00"/>
              </a:solidFill>
              <a:latin typeface="맑은 고딕" pitchFamily="50" charset="-127"/>
              <a:ea typeface="맑은 고딕" pitchFamily="50" charset="-127"/>
            </a:endParaRPr>
          </a:p>
        </p:txBody>
      </p:sp>
      <p:sp>
        <p:nvSpPr>
          <p:cNvPr id="7" name="텍스트 개체 틀 4"/>
          <p:cNvSpPr>
            <a:spLocks noGrp="1"/>
          </p:cNvSpPr>
          <p:nvPr>
            <p:ph type="body" sz="quarter" idx="10"/>
          </p:nvPr>
        </p:nvSpPr>
        <p:spPr>
          <a:xfrm>
            <a:off x="460092" y="3804528"/>
            <a:ext cx="10790400" cy="375920"/>
          </a:xfrm>
        </p:spPr>
        <p:txBody>
          <a:bodyPr/>
          <a:lstStyle/>
          <a:p>
            <a:pPr algn="ctr"/>
            <a:r>
              <a:rPr lang="en-US" altLang="ko-KR" b="1" dirty="0" smtClean="0">
                <a:latin typeface="맑은 고딕" pitchFamily="50" charset="-127"/>
                <a:ea typeface="맑은 고딕" pitchFamily="50" charset="-127"/>
              </a:rPr>
              <a:t>Feb 3, 2020</a:t>
            </a:r>
            <a:endParaRPr lang="en-US" altLang="ko-KR" b="1" dirty="0">
              <a:latin typeface="맑은 고딕" pitchFamily="50" charset="-127"/>
              <a:ea typeface="맑은 고딕" pitchFamily="50" charset="-127"/>
            </a:endParaRPr>
          </a:p>
          <a:p>
            <a:pPr algn="ctr"/>
            <a:r>
              <a:rPr lang="en-US" altLang="ko-KR" sz="2000" b="1" dirty="0" smtClean="0">
                <a:latin typeface="맑은 고딕" pitchFamily="50" charset="-127"/>
                <a:ea typeface="맑은 고딕" pitchFamily="50" charset="-127"/>
              </a:rPr>
              <a:t>Memory Quality Assurance</a:t>
            </a:r>
          </a:p>
        </p:txBody>
      </p:sp>
      <p:sp>
        <p:nvSpPr>
          <p:cNvPr id="8" name="내용 개체 틀 4"/>
          <p:cNvSpPr txBox="1">
            <a:spLocks/>
          </p:cNvSpPr>
          <p:nvPr/>
        </p:nvSpPr>
        <p:spPr>
          <a:xfrm>
            <a:off x="253431" y="5036456"/>
            <a:ext cx="11543551" cy="1397000"/>
          </a:xfrm>
          <a:prstGeom prst="rect">
            <a:avLst/>
          </a:prstGeom>
        </p:spPr>
        <p:txBody>
          <a:bodyPr>
            <a:no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just" eaLnBrk="0" fontAlgn="base" hangingPunct="0">
              <a:spcBef>
                <a:spcPts val="800"/>
              </a:spcBef>
              <a:spcAft>
                <a:spcPct val="0"/>
              </a:spcAft>
              <a:defRPr/>
            </a:pPr>
            <a:endParaRPr kumimoji="1" lang="en-US" altLang="ko-KR" sz="933" kern="0" dirty="0">
              <a:solidFill>
                <a:srgbClr val="07164E"/>
              </a:solidFill>
              <a:latin typeface="Tahoma" pitchFamily="34" charset="0"/>
              <a:ea typeface="Tahoma" pitchFamily="34" charset="0"/>
              <a:cs typeface="Tahoma" pitchFamily="34" charset="0"/>
            </a:endParaRPr>
          </a:p>
          <a:p>
            <a:pPr algn="just" eaLnBrk="0" fontAlgn="base" hangingPunct="0">
              <a:spcBef>
                <a:spcPts val="800"/>
              </a:spcBef>
              <a:spcAft>
                <a:spcPct val="0"/>
              </a:spcAft>
              <a:defRPr/>
            </a:pPr>
            <a:r>
              <a:rPr kumimoji="1" lang="en-US" altLang="ko-KR" sz="933" kern="0" dirty="0">
                <a:solidFill>
                  <a:srgbClr val="07164E"/>
                </a:solidFill>
                <a:latin typeface="Tahoma" pitchFamily="34" charset="0"/>
                <a:ea typeface="Tahoma" pitchFamily="34" charset="0"/>
                <a:cs typeface="Tahoma" pitchFamily="34" charset="0"/>
              </a:rPr>
              <a:t>THIS DOCUMENT AND ALL INFORMATION PROVIDED HEREIN (COLLECTIVELY, “INFORMATION”) IS PROVIDED ON AN “AS IS” BASIS AND REMAINS THE SOLE AND EXCLUSIVE PROPERTY OF SAMSUNG ELECTRONICS CO., LTD. CUSTOMER MUST KEEP ALL INFORMATION IN STRICT CONFIDENCE AND TRUST, AND MUST NOT, DIRECTLY OR INDIRECTLY, IN ANY WAY, DISCLOSE, MAKE ACCESSIBALE, POST ON A WEBSITE, REVEAL, REPORT, PUBLISH, DISSEMINATE OR TRANSFER ANY INFORMATION TO ANY THIRD PARTY. CUSTOMER MUST NOT REPRODUCE OR COPY INFORMATION, WITHOUT SPECIFIC WRITTEN CONSENT FROM SAMSUNG. CUSTOMER MUST NOT USE, OR ALLOW USE OF, ANY INFORMATION IN ANY MANNER WHATSOEVER, EXCEPT FOR CUSTOMER’S INTERNAL EVALUATION PURPOSE. CUSTOMER MUST RESTRICT ACCESS TO INFORMATION TO THOSE OF ITS EMPLOYEES WHO HAVE A BONA FIDE NEED-TO-KNOW FOR SUCH PURPOSE AND ARE BOUND BY OBLIGATIONS AT LEAST AS RESTRICTIVE AS THIS CLAUSE. BY RECEIVING THIS DOCUMENT, IT IS UNDERSTOOD THAT CUSTOMER AGREES TO THE FOREGOING AND TO INDEMNIFY SAMSUNG FOR ANY FAILURE TO STRICTLY COMPLY THEREWITH. IF YOU DO NOT AGREE TO ANY PORTION OF THIS CLAUSE, PLEASE RETURN ALL INFORMATION AND ALL COPIES (IF ANY) WITHIN 24 HOURS OF RECEIPT THEREOF.</a:t>
            </a:r>
          </a:p>
        </p:txBody>
      </p:sp>
    </p:spTree>
    <p:extLst>
      <p:ext uri="{BB962C8B-B14F-4D97-AF65-F5344CB8AC3E}">
        <p14:creationId xmlns:p14="http://schemas.microsoft.com/office/powerpoint/2010/main" val="1877016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sz="3000" dirty="0"/>
              <a:t>FW Change Summary</a:t>
            </a:r>
            <a:endParaRPr lang="ko-KR" altLang="en-US" sz="3000" dirty="0"/>
          </a:p>
        </p:txBody>
      </p:sp>
      <p:sp>
        <p:nvSpPr>
          <p:cNvPr id="3" name="텍스트 개체 틀 2"/>
          <p:cNvSpPr>
            <a:spLocks noGrp="1"/>
          </p:cNvSpPr>
          <p:nvPr>
            <p:ph type="body" sz="quarter" idx="11"/>
          </p:nvPr>
        </p:nvSpPr>
        <p:spPr/>
        <p:txBody>
          <a:bodyPr>
            <a:normAutofit/>
          </a:bodyPr>
          <a:lstStyle/>
          <a:p>
            <a:pPr>
              <a:lnSpc>
                <a:spcPct val="70000"/>
              </a:lnSpc>
            </a:pPr>
            <a:r>
              <a:rPr lang="en-US" altLang="ko-KR" sz="2200" dirty="0"/>
              <a:t>The purpose of changing FW</a:t>
            </a:r>
          </a:p>
          <a:p>
            <a:pPr lvl="1"/>
            <a:r>
              <a:rPr lang="it-IT" altLang="ko-KR" sz="1800" dirty="0" smtClean="0"/>
              <a:t>Firmware </a:t>
            </a:r>
            <a:r>
              <a:rPr lang="it-IT" altLang="ko-KR" sz="1800" dirty="0"/>
              <a:t>optimization and </a:t>
            </a:r>
            <a:r>
              <a:rPr lang="it-IT" altLang="ko-KR" sz="1800" dirty="0" smtClean="0"/>
              <a:t>bug </a:t>
            </a:r>
            <a:r>
              <a:rPr lang="it-IT" altLang="ko-KR" sz="1800" dirty="0"/>
              <a:t>fixes : </a:t>
            </a:r>
            <a:r>
              <a:rPr lang="en-US" altLang="ko-KR" sz="1800" dirty="0"/>
              <a:t>Details of </a:t>
            </a:r>
            <a:r>
              <a:rPr lang="en-US" altLang="ko-KR" sz="1800" dirty="0" smtClean="0"/>
              <a:t>changes </a:t>
            </a:r>
            <a:r>
              <a:rPr lang="en-US" altLang="ko-KR" sz="1800" dirty="0"/>
              <a:t>are described </a:t>
            </a:r>
            <a:r>
              <a:rPr lang="en-US" altLang="ko-KR" sz="1800" dirty="0" smtClean="0"/>
              <a:t>in </a:t>
            </a:r>
            <a:r>
              <a:rPr lang="en-US" altLang="ko-KR" sz="1800" dirty="0"/>
              <a:t>next pages</a:t>
            </a:r>
          </a:p>
          <a:p>
            <a:pPr lvl="1"/>
            <a:endParaRPr lang="en-US" altLang="ko-KR" sz="1400" dirty="0" smtClean="0"/>
          </a:p>
          <a:p>
            <a:pPr lvl="1"/>
            <a:endParaRPr lang="en-US" altLang="ko-KR" sz="1400" dirty="0"/>
          </a:p>
          <a:p>
            <a:pPr>
              <a:lnSpc>
                <a:spcPct val="70000"/>
              </a:lnSpc>
            </a:pPr>
            <a:r>
              <a:rPr lang="en-US" altLang="ko-KR" sz="2200" dirty="0"/>
              <a:t>Affected product and Firmware version</a:t>
            </a:r>
          </a:p>
          <a:p>
            <a:endParaRPr lang="en-US" altLang="ko-KR" sz="1800" dirty="0"/>
          </a:p>
          <a:p>
            <a:endParaRPr lang="en-US" altLang="ko-KR" sz="1800" dirty="0" smtClean="0"/>
          </a:p>
          <a:p>
            <a:endParaRPr lang="en-US" altLang="ko-KR" sz="1800" dirty="0"/>
          </a:p>
          <a:p>
            <a:endParaRPr lang="en-US" altLang="ko-KR" sz="1800" dirty="0" smtClean="0"/>
          </a:p>
          <a:p>
            <a:endParaRPr lang="en-US" altLang="ko-KR" sz="1800" dirty="0"/>
          </a:p>
          <a:p>
            <a:endParaRPr lang="en-US" altLang="ko-KR" sz="1800" dirty="0" smtClean="0"/>
          </a:p>
          <a:p>
            <a:pPr lvl="0">
              <a:lnSpc>
                <a:spcPct val="70000"/>
              </a:lnSpc>
            </a:pPr>
            <a:endParaRPr lang="en-US" altLang="ko-KR" sz="2200" dirty="0" smtClean="0"/>
          </a:p>
          <a:p>
            <a:pPr lvl="0">
              <a:lnSpc>
                <a:spcPct val="70000"/>
              </a:lnSpc>
            </a:pPr>
            <a:r>
              <a:rPr lang="en-US" altLang="ko-KR" sz="2200" dirty="0" smtClean="0"/>
              <a:t>Samsung </a:t>
            </a:r>
            <a:r>
              <a:rPr lang="en-US" altLang="ko-KR" dirty="0" smtClean="0"/>
              <a:t>complete </a:t>
            </a:r>
            <a:r>
              <a:rPr lang="en-US" altLang="ko-KR" sz="2200" dirty="0" smtClean="0"/>
              <a:t>the Qualification Tests for the new Firmware on </a:t>
            </a:r>
            <a:r>
              <a:rPr lang="en-US" altLang="ko-KR" sz="2200" dirty="0" smtClean="0">
                <a:solidFill>
                  <a:srgbClr val="0000FF"/>
                </a:solidFill>
              </a:rPr>
              <a:t>28</a:t>
            </a:r>
            <a:r>
              <a:rPr lang="en-US" altLang="ko-KR" sz="2200" baseline="30000" dirty="0" smtClean="0">
                <a:solidFill>
                  <a:srgbClr val="0000FF"/>
                </a:solidFill>
              </a:rPr>
              <a:t>th</a:t>
            </a:r>
            <a:r>
              <a:rPr lang="en-US" altLang="ko-KR" sz="2200" dirty="0" smtClean="0">
                <a:solidFill>
                  <a:srgbClr val="0000FF"/>
                </a:solidFill>
              </a:rPr>
              <a:t> Jan 2020.</a:t>
            </a:r>
          </a:p>
          <a:p>
            <a:pPr lvl="0">
              <a:lnSpc>
                <a:spcPct val="70000"/>
              </a:lnSpc>
            </a:pPr>
            <a:endParaRPr lang="en-US" altLang="ko-KR" sz="2200" dirty="0" smtClean="0"/>
          </a:p>
          <a:p>
            <a:pPr lvl="0">
              <a:lnSpc>
                <a:spcPct val="70000"/>
              </a:lnSpc>
            </a:pPr>
            <a:r>
              <a:rPr lang="en-US" altLang="ko-KR" sz="2200" dirty="0" smtClean="0"/>
              <a:t>Cut In Date on Mass Production : </a:t>
            </a:r>
            <a:r>
              <a:rPr lang="en-US" altLang="ko-KR" sz="2200" dirty="0" smtClean="0">
                <a:solidFill>
                  <a:srgbClr val="0000FF"/>
                </a:solidFill>
              </a:rPr>
              <a:t>will be updated soon</a:t>
            </a:r>
            <a:endParaRPr lang="ko-KR" altLang="en-US" sz="2200" dirty="0">
              <a:solidFill>
                <a:srgbClr val="0000FF"/>
              </a:solidFill>
            </a:endParaRPr>
          </a:p>
        </p:txBody>
      </p:sp>
      <p:graphicFrame>
        <p:nvGraphicFramePr>
          <p:cNvPr id="5" name="표 4"/>
          <p:cNvGraphicFramePr>
            <a:graphicFrameLocks noGrp="1"/>
          </p:cNvGraphicFramePr>
          <p:nvPr>
            <p:extLst>
              <p:ext uri="{D42A27DB-BD31-4B8C-83A1-F6EECF244321}">
                <p14:modId xmlns:p14="http://schemas.microsoft.com/office/powerpoint/2010/main" val="1351744076"/>
              </p:ext>
            </p:extLst>
          </p:nvPr>
        </p:nvGraphicFramePr>
        <p:xfrm>
          <a:off x="608856" y="2463991"/>
          <a:ext cx="10871490" cy="1914704"/>
        </p:xfrm>
        <a:graphic>
          <a:graphicData uri="http://schemas.openxmlformats.org/drawingml/2006/table">
            <a:tbl>
              <a:tblPr firstRow="1" bandRow="1"/>
              <a:tblGrid>
                <a:gridCol w="2508540">
                  <a:extLst>
                    <a:ext uri="{9D8B030D-6E8A-4147-A177-3AD203B41FA5}">
                      <a16:colId xmlns:a16="http://schemas.microsoft.com/office/drawing/2014/main" val="20000"/>
                    </a:ext>
                  </a:extLst>
                </a:gridCol>
                <a:gridCol w="3596552">
                  <a:extLst>
                    <a:ext uri="{9D8B030D-6E8A-4147-A177-3AD203B41FA5}">
                      <a16:colId xmlns:a16="http://schemas.microsoft.com/office/drawing/2014/main" val="20001"/>
                    </a:ext>
                  </a:extLst>
                </a:gridCol>
                <a:gridCol w="2312810">
                  <a:extLst>
                    <a:ext uri="{9D8B030D-6E8A-4147-A177-3AD203B41FA5}">
                      <a16:colId xmlns:a16="http://schemas.microsoft.com/office/drawing/2014/main" val="20002"/>
                    </a:ext>
                  </a:extLst>
                </a:gridCol>
                <a:gridCol w="2453588">
                  <a:extLst>
                    <a:ext uri="{9D8B030D-6E8A-4147-A177-3AD203B41FA5}">
                      <a16:colId xmlns:a16="http://schemas.microsoft.com/office/drawing/2014/main" val="20003"/>
                    </a:ext>
                  </a:extLst>
                </a:gridCol>
              </a:tblGrid>
              <a:tr h="313278">
                <a:tc rowSpan="2">
                  <a:txBody>
                    <a:bodyPr/>
                    <a:lstStyle>
                      <a:lvl1pPr marL="0" algn="l" defTabSz="914400" rtl="0" eaLnBrk="1" latinLnBrk="1" hangingPunct="1">
                        <a:defRPr sz="1800" kern="1200">
                          <a:solidFill>
                            <a:schemeClr val="tx1"/>
                          </a:solidFill>
                          <a:latin typeface="맑은 고딕"/>
                          <a:ea typeface=""/>
                          <a:cs typeface=""/>
                        </a:defRPr>
                      </a:lvl1pPr>
                      <a:lvl2pPr marL="457200" algn="l" defTabSz="914400" rtl="0" eaLnBrk="1" latinLnBrk="1" hangingPunct="1">
                        <a:defRPr sz="1800" kern="1200">
                          <a:solidFill>
                            <a:schemeClr val="tx1"/>
                          </a:solidFill>
                          <a:latin typeface="맑은 고딕"/>
                          <a:ea typeface=""/>
                          <a:cs typeface=""/>
                        </a:defRPr>
                      </a:lvl2pPr>
                      <a:lvl3pPr marL="914400" algn="l" defTabSz="914400" rtl="0" eaLnBrk="1" latinLnBrk="1" hangingPunct="1">
                        <a:defRPr sz="1800" kern="1200">
                          <a:solidFill>
                            <a:schemeClr val="tx1"/>
                          </a:solidFill>
                          <a:latin typeface="맑은 고딕"/>
                          <a:ea typeface=""/>
                          <a:cs typeface=""/>
                        </a:defRPr>
                      </a:lvl3pPr>
                      <a:lvl4pPr marL="1371600" algn="l" defTabSz="914400" rtl="0" eaLnBrk="1" latinLnBrk="1" hangingPunct="1">
                        <a:defRPr sz="1800" kern="1200">
                          <a:solidFill>
                            <a:schemeClr val="tx1"/>
                          </a:solidFill>
                          <a:latin typeface="맑은 고딕"/>
                          <a:ea typeface=""/>
                          <a:cs typeface=""/>
                        </a:defRPr>
                      </a:lvl4pPr>
                      <a:lvl5pPr marL="1828800" algn="l" defTabSz="914400" rtl="0" eaLnBrk="1" latinLnBrk="1" hangingPunct="1">
                        <a:defRPr sz="1800" kern="1200">
                          <a:solidFill>
                            <a:schemeClr val="tx1"/>
                          </a:solidFill>
                          <a:latin typeface="맑은 고딕"/>
                          <a:ea typeface=""/>
                          <a:cs typeface=""/>
                        </a:defRPr>
                      </a:lvl5pPr>
                      <a:lvl6pPr marL="2286000" algn="l" defTabSz="914400" rtl="0" eaLnBrk="1" latinLnBrk="1" hangingPunct="1">
                        <a:defRPr sz="1800" kern="1200">
                          <a:solidFill>
                            <a:schemeClr val="tx1"/>
                          </a:solidFill>
                          <a:latin typeface="맑은 고딕"/>
                          <a:ea typeface=""/>
                          <a:cs typeface=""/>
                        </a:defRPr>
                      </a:lvl6pPr>
                      <a:lvl7pPr marL="2743200" algn="l" defTabSz="914400" rtl="0" eaLnBrk="1" latinLnBrk="1" hangingPunct="1">
                        <a:defRPr sz="1800" kern="1200">
                          <a:solidFill>
                            <a:schemeClr val="tx1"/>
                          </a:solidFill>
                          <a:latin typeface="맑은 고딕"/>
                          <a:ea typeface=""/>
                          <a:cs typeface=""/>
                        </a:defRPr>
                      </a:lvl7pPr>
                      <a:lvl8pPr marL="3200400" algn="l" defTabSz="914400" rtl="0" eaLnBrk="1" latinLnBrk="1" hangingPunct="1">
                        <a:defRPr sz="1800" kern="1200">
                          <a:solidFill>
                            <a:schemeClr val="tx1"/>
                          </a:solidFill>
                          <a:latin typeface="맑은 고딕"/>
                          <a:ea typeface=""/>
                          <a:cs typeface=""/>
                        </a:defRPr>
                      </a:lvl8pPr>
                      <a:lvl9pPr marL="3657600" algn="l" defTabSz="914400" rtl="0" eaLnBrk="1" latinLnBrk="1" hangingPunct="1">
                        <a:defRPr sz="1800" kern="1200">
                          <a:solidFill>
                            <a:schemeClr val="tx1"/>
                          </a:solidFill>
                          <a:latin typeface="맑은 고딕"/>
                          <a:ea typeface=""/>
                          <a:cs typeface=""/>
                        </a:defRPr>
                      </a:lvl9pPr>
                    </a:lstStyle>
                    <a:p>
                      <a:pPr marL="0" algn="ctr" defTabSz="914400" rtl="0" eaLnBrk="1" latinLnBrk="1" hangingPunct="1"/>
                      <a:r>
                        <a:rPr lang="en-US" altLang="ko-KR" sz="1600" b="1" kern="1200" dirty="0" smtClean="0">
                          <a:solidFill>
                            <a:schemeClr val="tx1"/>
                          </a:solidFill>
                          <a:latin typeface="+mn-lt"/>
                          <a:ea typeface="+mn-ea"/>
                          <a:cs typeface="+mn-cs"/>
                        </a:rPr>
                        <a:t>SSD product </a:t>
                      </a:r>
                      <a:endParaRPr lang="ko-KR" altLang="en-US" sz="1600" b="1" kern="1200" dirty="0">
                        <a:solidFill>
                          <a:schemeClr val="tx1"/>
                        </a:solidFill>
                        <a:latin typeface="+mn-lt"/>
                        <a:ea typeface="+mn-ea"/>
                        <a:cs typeface="+mn-cs"/>
                      </a:endParaRPr>
                    </a:p>
                  </a:txBody>
                  <a:tcPr anchor="ctr">
                    <a:lnL w="19050" cap="flat" cmpd="sng" algn="ctr">
                      <a:solidFill>
                        <a:sysClr val="windowText" lastClr="000000"/>
                      </a:solidFill>
                      <a:prstDash val="solid"/>
                      <a:round/>
                      <a:headEnd type="none" w="med" len="med"/>
                      <a:tailEnd type="none" w="med" len="med"/>
                    </a:lnL>
                    <a:lnR w="12700" cap="flat" cmpd="sng" algn="ctr">
                      <a:solidFill>
                        <a:sysClr val="window" lastClr="FFFFFF">
                          <a:lumMod val="65000"/>
                        </a:sysClr>
                      </a:solidFill>
                      <a:prstDash val="solid"/>
                      <a:round/>
                      <a:headEnd type="none" w="med" len="med"/>
                      <a:tailEnd type="none" w="med" len="med"/>
                    </a:lnR>
                    <a:lnT w="19050" cap="flat" cmpd="sng" algn="ctr">
                      <a:solidFill>
                        <a:sysClr val="windowText" lastClr="000000"/>
                      </a:solidFill>
                      <a:prstDash val="solid"/>
                      <a:round/>
                      <a:headEnd type="none" w="med" len="med"/>
                      <a:tailEnd type="none" w="med" len="med"/>
                    </a:lnT>
                    <a:lnB w="12700" cap="flat" cmpd="sng" algn="ctr">
                      <a:solidFill>
                        <a:sysClr val="window" lastClr="FFFFFF">
                          <a:lumMod val="65000"/>
                        </a:sysClr>
                      </a:solidFill>
                      <a:prstDash val="solid"/>
                      <a:round/>
                      <a:headEnd type="none" w="med" len="med"/>
                      <a:tailEnd type="none" w="med" len="med"/>
                    </a:lnB>
                    <a:lnTlToBr w="12700" cmpd="sng">
                      <a:noFill/>
                      <a:prstDash val="solid"/>
                    </a:lnTlToBr>
                    <a:lnBlToTr w="12700" cmpd="sng">
                      <a:noFill/>
                      <a:prstDash val="solid"/>
                    </a:lnBlToTr>
                    <a:solidFill>
                      <a:srgbClr val="9BBB59">
                        <a:lumMod val="20000"/>
                        <a:lumOff val="80000"/>
                      </a:srgbClr>
                    </a:solidFill>
                  </a:tcPr>
                </a:tc>
                <a:tc rowSpan="2">
                  <a:txBody>
                    <a:bodyPr/>
                    <a:lstStyle>
                      <a:lvl1pPr marL="0" algn="l" defTabSz="914400" rtl="0" eaLnBrk="1" latinLnBrk="1" hangingPunct="1">
                        <a:defRPr sz="1800" kern="1200">
                          <a:solidFill>
                            <a:schemeClr val="tx1"/>
                          </a:solidFill>
                          <a:latin typeface="Tahoma"/>
                          <a:ea typeface="HY견고딕"/>
                          <a:cs typeface=""/>
                        </a:defRPr>
                      </a:lvl1pPr>
                      <a:lvl2pPr marL="457200" algn="l" defTabSz="914400" rtl="0" eaLnBrk="1" latinLnBrk="1" hangingPunct="1">
                        <a:defRPr sz="1800" kern="1200">
                          <a:solidFill>
                            <a:schemeClr val="tx1"/>
                          </a:solidFill>
                          <a:latin typeface="Tahoma"/>
                          <a:ea typeface="HY견고딕"/>
                          <a:cs typeface=""/>
                        </a:defRPr>
                      </a:lvl2pPr>
                      <a:lvl3pPr marL="914400" algn="l" defTabSz="914400" rtl="0" eaLnBrk="1" latinLnBrk="1" hangingPunct="1">
                        <a:defRPr sz="1800" kern="1200">
                          <a:solidFill>
                            <a:schemeClr val="tx1"/>
                          </a:solidFill>
                          <a:latin typeface="Tahoma"/>
                          <a:ea typeface="HY견고딕"/>
                          <a:cs typeface=""/>
                        </a:defRPr>
                      </a:lvl3pPr>
                      <a:lvl4pPr marL="1371600" algn="l" defTabSz="914400" rtl="0" eaLnBrk="1" latinLnBrk="1" hangingPunct="1">
                        <a:defRPr sz="1800" kern="1200">
                          <a:solidFill>
                            <a:schemeClr val="tx1"/>
                          </a:solidFill>
                          <a:latin typeface="Tahoma"/>
                          <a:ea typeface="HY견고딕"/>
                          <a:cs typeface=""/>
                        </a:defRPr>
                      </a:lvl4pPr>
                      <a:lvl5pPr marL="1828800" algn="l" defTabSz="914400" rtl="0" eaLnBrk="1" latinLnBrk="1" hangingPunct="1">
                        <a:defRPr sz="1800" kern="1200">
                          <a:solidFill>
                            <a:schemeClr val="tx1"/>
                          </a:solidFill>
                          <a:latin typeface="Tahoma"/>
                          <a:ea typeface="HY견고딕"/>
                          <a:cs typeface=""/>
                        </a:defRPr>
                      </a:lvl5pPr>
                      <a:lvl6pPr marL="2286000" algn="l" defTabSz="914400" rtl="0" eaLnBrk="1" latinLnBrk="1" hangingPunct="1">
                        <a:defRPr sz="1800" kern="1200">
                          <a:solidFill>
                            <a:schemeClr val="tx1"/>
                          </a:solidFill>
                          <a:latin typeface="Tahoma"/>
                          <a:ea typeface="HY견고딕"/>
                          <a:cs typeface=""/>
                        </a:defRPr>
                      </a:lvl6pPr>
                      <a:lvl7pPr marL="2743200" algn="l" defTabSz="914400" rtl="0" eaLnBrk="1" latinLnBrk="1" hangingPunct="1">
                        <a:defRPr sz="1800" kern="1200">
                          <a:solidFill>
                            <a:schemeClr val="tx1"/>
                          </a:solidFill>
                          <a:latin typeface="Tahoma"/>
                          <a:ea typeface="HY견고딕"/>
                          <a:cs typeface=""/>
                        </a:defRPr>
                      </a:lvl7pPr>
                      <a:lvl8pPr marL="3200400" algn="l" defTabSz="914400" rtl="0" eaLnBrk="1" latinLnBrk="1" hangingPunct="1">
                        <a:defRPr sz="1800" kern="1200">
                          <a:solidFill>
                            <a:schemeClr val="tx1"/>
                          </a:solidFill>
                          <a:latin typeface="Tahoma"/>
                          <a:ea typeface="HY견고딕"/>
                          <a:cs typeface=""/>
                        </a:defRPr>
                      </a:lvl8pPr>
                      <a:lvl9pPr marL="3657600" algn="l" defTabSz="914400" rtl="0" eaLnBrk="1" latinLnBrk="1" hangingPunct="1">
                        <a:defRPr sz="1800" kern="1200">
                          <a:solidFill>
                            <a:schemeClr val="tx1"/>
                          </a:solidFill>
                          <a:latin typeface="Tahoma"/>
                          <a:ea typeface="HY견고딕"/>
                          <a:cs typeface=""/>
                        </a:defRPr>
                      </a:lvl9pPr>
                    </a:lstStyle>
                    <a:p>
                      <a:pPr algn="ctr" latinLnBrk="1"/>
                      <a:r>
                        <a:rPr lang="en-US" altLang="ko-KR" sz="1600" b="1" dirty="0" smtClean="0"/>
                        <a:t>P/N</a:t>
                      </a:r>
                      <a:endParaRPr lang="ko-KR" altLang="en-US" sz="1600" b="1" dirty="0">
                        <a:solidFill>
                          <a:schemeClr val="bg1"/>
                        </a:solidFill>
                        <a:latin typeface="맑은 고딕" pitchFamily="50" charset="-127"/>
                        <a:ea typeface="맑은 고딕" pitchFamily="50" charset="-127"/>
                      </a:endParaRPr>
                    </a:p>
                  </a:txBody>
                  <a:tcPr anchor="ctr">
                    <a:lnL w="12700" cap="flat" cmpd="sng" algn="ctr">
                      <a:solidFill>
                        <a:sysClr val="window" lastClr="FFFFFF">
                          <a:lumMod val="65000"/>
                        </a:sysClr>
                      </a:solidFill>
                      <a:prstDash val="solid"/>
                      <a:round/>
                      <a:headEnd type="none" w="med" len="med"/>
                      <a:tailEnd type="none" w="med" len="med"/>
                    </a:lnL>
                    <a:lnR w="12700" cap="flat" cmpd="sng" algn="ctr">
                      <a:solidFill>
                        <a:sysClr val="window" lastClr="FFFFFF">
                          <a:lumMod val="65000"/>
                        </a:sysClr>
                      </a:solidFill>
                      <a:prstDash val="solid"/>
                      <a:round/>
                      <a:headEnd type="none" w="med" len="med"/>
                      <a:tailEnd type="none" w="med" len="med"/>
                    </a:lnR>
                    <a:lnT w="19050" cap="flat" cmpd="sng" algn="ctr">
                      <a:solidFill>
                        <a:sysClr val="windowText" lastClr="000000"/>
                      </a:solidFill>
                      <a:prstDash val="solid"/>
                      <a:round/>
                      <a:headEnd type="none" w="med" len="med"/>
                      <a:tailEnd type="none" w="med" len="med"/>
                    </a:lnT>
                    <a:lnB w="12700" cap="flat" cmpd="sng" algn="ctr">
                      <a:solidFill>
                        <a:sysClr val="window" lastClr="FFFFFF">
                          <a:lumMod val="65000"/>
                        </a:sysClr>
                      </a:solidFill>
                      <a:prstDash val="solid"/>
                      <a:round/>
                      <a:headEnd type="none" w="med" len="med"/>
                      <a:tailEnd type="none" w="med" len="med"/>
                    </a:lnB>
                    <a:lnTlToBr w="12700" cmpd="sng">
                      <a:noFill/>
                      <a:prstDash val="solid"/>
                    </a:lnTlToBr>
                    <a:lnBlToTr w="12700" cmpd="sng">
                      <a:noFill/>
                      <a:prstDash val="solid"/>
                    </a:lnBlToTr>
                    <a:solidFill>
                      <a:srgbClr val="9BBB59">
                        <a:lumMod val="20000"/>
                        <a:lumOff val="80000"/>
                      </a:srgbClr>
                    </a:solidFill>
                  </a:tcPr>
                </a:tc>
                <a:tc gridSpan="2">
                  <a:txBody>
                    <a:bodyPr/>
                    <a:lstStyle>
                      <a:lvl1pPr marL="0" algn="l" defTabSz="914400" rtl="0" eaLnBrk="1" latinLnBrk="1" hangingPunct="1">
                        <a:defRPr sz="1800" kern="1200">
                          <a:solidFill>
                            <a:schemeClr val="tx1"/>
                          </a:solidFill>
                          <a:latin typeface="맑은 고딕"/>
                          <a:ea typeface=""/>
                          <a:cs typeface=""/>
                        </a:defRPr>
                      </a:lvl1pPr>
                      <a:lvl2pPr marL="457200" algn="l" defTabSz="914400" rtl="0" eaLnBrk="1" latinLnBrk="1" hangingPunct="1">
                        <a:defRPr sz="1800" kern="1200">
                          <a:solidFill>
                            <a:schemeClr val="tx1"/>
                          </a:solidFill>
                          <a:latin typeface="맑은 고딕"/>
                          <a:ea typeface=""/>
                          <a:cs typeface=""/>
                        </a:defRPr>
                      </a:lvl2pPr>
                      <a:lvl3pPr marL="914400" algn="l" defTabSz="914400" rtl="0" eaLnBrk="1" latinLnBrk="1" hangingPunct="1">
                        <a:defRPr sz="1800" kern="1200">
                          <a:solidFill>
                            <a:schemeClr val="tx1"/>
                          </a:solidFill>
                          <a:latin typeface="맑은 고딕"/>
                          <a:ea typeface=""/>
                          <a:cs typeface=""/>
                        </a:defRPr>
                      </a:lvl3pPr>
                      <a:lvl4pPr marL="1371600" algn="l" defTabSz="914400" rtl="0" eaLnBrk="1" latinLnBrk="1" hangingPunct="1">
                        <a:defRPr sz="1800" kern="1200">
                          <a:solidFill>
                            <a:schemeClr val="tx1"/>
                          </a:solidFill>
                          <a:latin typeface="맑은 고딕"/>
                          <a:ea typeface=""/>
                          <a:cs typeface=""/>
                        </a:defRPr>
                      </a:lvl4pPr>
                      <a:lvl5pPr marL="1828800" algn="l" defTabSz="914400" rtl="0" eaLnBrk="1" latinLnBrk="1" hangingPunct="1">
                        <a:defRPr sz="1800" kern="1200">
                          <a:solidFill>
                            <a:schemeClr val="tx1"/>
                          </a:solidFill>
                          <a:latin typeface="맑은 고딕"/>
                          <a:ea typeface=""/>
                          <a:cs typeface=""/>
                        </a:defRPr>
                      </a:lvl5pPr>
                      <a:lvl6pPr marL="2286000" algn="l" defTabSz="914400" rtl="0" eaLnBrk="1" latinLnBrk="1" hangingPunct="1">
                        <a:defRPr sz="1800" kern="1200">
                          <a:solidFill>
                            <a:schemeClr val="tx1"/>
                          </a:solidFill>
                          <a:latin typeface="맑은 고딕"/>
                          <a:ea typeface=""/>
                          <a:cs typeface=""/>
                        </a:defRPr>
                      </a:lvl6pPr>
                      <a:lvl7pPr marL="2743200" algn="l" defTabSz="914400" rtl="0" eaLnBrk="1" latinLnBrk="1" hangingPunct="1">
                        <a:defRPr sz="1800" kern="1200">
                          <a:solidFill>
                            <a:schemeClr val="tx1"/>
                          </a:solidFill>
                          <a:latin typeface="맑은 고딕"/>
                          <a:ea typeface=""/>
                          <a:cs typeface=""/>
                        </a:defRPr>
                      </a:lvl7pPr>
                      <a:lvl8pPr marL="3200400" algn="l" defTabSz="914400" rtl="0" eaLnBrk="1" latinLnBrk="1" hangingPunct="1">
                        <a:defRPr sz="1800" kern="1200">
                          <a:solidFill>
                            <a:schemeClr val="tx1"/>
                          </a:solidFill>
                          <a:latin typeface="맑은 고딕"/>
                          <a:ea typeface=""/>
                          <a:cs typeface=""/>
                        </a:defRPr>
                      </a:lvl8pPr>
                      <a:lvl9pPr marL="3657600" algn="l" defTabSz="914400" rtl="0" eaLnBrk="1" latinLnBrk="1" hangingPunct="1">
                        <a:defRPr sz="1800" kern="1200">
                          <a:solidFill>
                            <a:schemeClr val="tx1"/>
                          </a:solidFill>
                          <a:latin typeface="맑은 고딕"/>
                          <a:ea typeface=""/>
                          <a:cs typeface=""/>
                        </a:defRPr>
                      </a:lvl9p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b="1" kern="1200" dirty="0" smtClean="0">
                          <a:solidFill>
                            <a:schemeClr val="tx1"/>
                          </a:solidFill>
                          <a:latin typeface="+mn-lt"/>
                          <a:ea typeface="+mn-ea"/>
                          <a:cs typeface="+mn-cs"/>
                        </a:rPr>
                        <a:t>FW</a:t>
                      </a:r>
                      <a:endParaRPr lang="ko-KR" altLang="en-US" sz="1600" b="1" kern="1200" dirty="0" smtClean="0">
                        <a:solidFill>
                          <a:schemeClr val="tx1"/>
                        </a:solidFill>
                        <a:latin typeface="+mn-lt"/>
                        <a:ea typeface="+mn-ea"/>
                        <a:cs typeface="+mn-cs"/>
                      </a:endParaRPr>
                    </a:p>
                  </a:txBody>
                  <a:tcPr anchor="ctr">
                    <a:lnL w="12700" cap="flat" cmpd="sng" algn="ctr">
                      <a:solidFill>
                        <a:sysClr val="window" lastClr="FFFFFF">
                          <a:lumMod val="65000"/>
                        </a:sysClr>
                      </a:solidFill>
                      <a:prstDash val="solid"/>
                      <a:round/>
                      <a:headEnd type="none" w="med" len="med"/>
                      <a:tailEnd type="none" w="med" len="med"/>
                    </a:lnL>
                    <a:lnR w="19050" cap="flat" cmpd="sng" algn="ctr">
                      <a:solidFill>
                        <a:sysClr val="windowText" lastClr="000000"/>
                      </a:solidFill>
                      <a:prstDash val="solid"/>
                      <a:round/>
                      <a:headEnd type="none" w="med" len="med"/>
                      <a:tailEnd type="none" w="med" len="med"/>
                    </a:lnR>
                    <a:lnT w="19050" cap="flat" cmpd="sng" algn="ctr">
                      <a:solidFill>
                        <a:sysClr val="windowText" lastClr="000000"/>
                      </a:solidFill>
                      <a:prstDash val="solid"/>
                      <a:round/>
                      <a:headEnd type="none" w="med" len="med"/>
                      <a:tailEnd type="none" w="med" len="med"/>
                    </a:lnT>
                    <a:lnB w="12700" cap="flat" cmpd="sng" algn="ctr">
                      <a:solidFill>
                        <a:sysClr val="window" lastClr="FFFFFF">
                          <a:lumMod val="65000"/>
                        </a:sysClr>
                      </a:solidFill>
                      <a:prstDash val="solid"/>
                      <a:round/>
                      <a:headEnd type="none" w="med" len="med"/>
                      <a:tailEnd type="none" w="med" len="med"/>
                    </a:lnB>
                    <a:lnTlToBr w="12700" cmpd="sng">
                      <a:noFill/>
                      <a:prstDash val="solid"/>
                    </a:lnTlToBr>
                    <a:lnBlToTr w="12700" cmpd="sng">
                      <a:noFill/>
                      <a:prstDash val="solid"/>
                    </a:lnBlToTr>
                    <a:solidFill>
                      <a:srgbClr val="9BBB59">
                        <a:lumMod val="20000"/>
                        <a:lumOff val="80000"/>
                      </a:srgbClr>
                    </a:solidFill>
                  </a:tcPr>
                </a:tc>
                <a:tc hMerge="1">
                  <a:txBody>
                    <a:bodyPr/>
                    <a:lstStyle>
                      <a:lvl1pPr marL="0" algn="l" defTabSz="914400" rtl="0" eaLnBrk="1" latinLnBrk="1" hangingPunct="1">
                        <a:defRPr sz="1800" kern="1200">
                          <a:solidFill>
                            <a:schemeClr val="tx1"/>
                          </a:solidFill>
                          <a:latin typeface="Tahoma"/>
                          <a:ea typeface="HY견고딕"/>
                        </a:defRPr>
                      </a:lvl1pPr>
                      <a:lvl2pPr marL="457200" algn="l" defTabSz="914400" rtl="0" eaLnBrk="1" latinLnBrk="1" hangingPunct="1">
                        <a:defRPr sz="1800" kern="1200">
                          <a:solidFill>
                            <a:schemeClr val="tx1"/>
                          </a:solidFill>
                          <a:latin typeface="Tahoma"/>
                          <a:ea typeface="HY견고딕"/>
                        </a:defRPr>
                      </a:lvl2pPr>
                      <a:lvl3pPr marL="914400" algn="l" defTabSz="914400" rtl="0" eaLnBrk="1" latinLnBrk="1" hangingPunct="1">
                        <a:defRPr sz="1800" kern="1200">
                          <a:solidFill>
                            <a:schemeClr val="tx1"/>
                          </a:solidFill>
                          <a:latin typeface="Tahoma"/>
                          <a:ea typeface="HY견고딕"/>
                        </a:defRPr>
                      </a:lvl3pPr>
                      <a:lvl4pPr marL="1371600" algn="l" defTabSz="914400" rtl="0" eaLnBrk="1" latinLnBrk="1" hangingPunct="1">
                        <a:defRPr sz="1800" kern="1200">
                          <a:solidFill>
                            <a:schemeClr val="tx1"/>
                          </a:solidFill>
                          <a:latin typeface="Tahoma"/>
                          <a:ea typeface="HY견고딕"/>
                        </a:defRPr>
                      </a:lvl4pPr>
                      <a:lvl5pPr marL="1828800" algn="l" defTabSz="914400" rtl="0" eaLnBrk="1" latinLnBrk="1" hangingPunct="1">
                        <a:defRPr sz="1800" kern="1200">
                          <a:solidFill>
                            <a:schemeClr val="tx1"/>
                          </a:solidFill>
                          <a:latin typeface="Tahoma"/>
                          <a:ea typeface="HY견고딕"/>
                        </a:defRPr>
                      </a:lvl5pPr>
                      <a:lvl6pPr marL="2286000" algn="l" defTabSz="914400" rtl="0" eaLnBrk="1" latinLnBrk="1" hangingPunct="1">
                        <a:defRPr sz="1800" kern="1200">
                          <a:solidFill>
                            <a:schemeClr val="tx1"/>
                          </a:solidFill>
                          <a:latin typeface="Tahoma"/>
                          <a:ea typeface="HY견고딕"/>
                        </a:defRPr>
                      </a:lvl6pPr>
                      <a:lvl7pPr marL="2743200" algn="l" defTabSz="914400" rtl="0" eaLnBrk="1" latinLnBrk="1" hangingPunct="1">
                        <a:defRPr sz="1800" kern="1200">
                          <a:solidFill>
                            <a:schemeClr val="tx1"/>
                          </a:solidFill>
                          <a:latin typeface="Tahoma"/>
                          <a:ea typeface="HY견고딕"/>
                        </a:defRPr>
                      </a:lvl7pPr>
                      <a:lvl8pPr marL="3200400" algn="l" defTabSz="914400" rtl="0" eaLnBrk="1" latinLnBrk="1" hangingPunct="1">
                        <a:defRPr sz="1800" kern="1200">
                          <a:solidFill>
                            <a:schemeClr val="tx1"/>
                          </a:solidFill>
                          <a:latin typeface="Tahoma"/>
                          <a:ea typeface="HY견고딕"/>
                        </a:defRPr>
                      </a:lvl8pPr>
                      <a:lvl9pPr marL="3657600" algn="l" defTabSz="914400" rtl="0" eaLnBrk="1" latinLnBrk="1" hangingPunct="1">
                        <a:defRPr sz="1800" kern="1200">
                          <a:solidFill>
                            <a:schemeClr val="tx1"/>
                          </a:solidFill>
                          <a:latin typeface="Tahoma"/>
                          <a:ea typeface="HY견고딕"/>
                        </a:defRPr>
                      </a:lvl9pPr>
                    </a:lstStyle>
                    <a:p>
                      <a:pPr algn="ctr" latinLnBrk="1"/>
                      <a:endParaRPr lang="ko-KR" altLang="en-US" sz="1200" b="1" dirty="0">
                        <a:solidFill>
                          <a:schemeClr val="bg1"/>
                        </a:solidFill>
                        <a:latin typeface="맑은 고딕" pitchFamily="50" charset="-127"/>
                        <a:ea typeface="맑은 고딕" pitchFamily="50" charset="-127"/>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0000"/>
                  </a:ext>
                </a:extLst>
              </a:tr>
              <a:tr h="313278">
                <a:tc vMerge="1">
                  <a:txBody>
                    <a:bodyPr/>
                    <a:lstStyle/>
                    <a:p>
                      <a:pPr latinLnBrk="1"/>
                      <a:endParaRPr lang="ko-KR" altLang="en-US"/>
                    </a:p>
                  </a:txBody>
                  <a:tcPr/>
                </a:tc>
                <a:tc vMerge="1">
                  <a:txBody>
                    <a:bodyPr/>
                    <a:lstStyle>
                      <a:lvl1pPr marL="0" algn="l" defTabSz="914400" rtl="0" eaLnBrk="1" latinLnBrk="1" hangingPunct="1">
                        <a:defRPr sz="1800" kern="1200">
                          <a:solidFill>
                            <a:schemeClr val="tx1"/>
                          </a:solidFill>
                          <a:latin typeface="Tahoma"/>
                          <a:ea typeface="HY견고딕"/>
                        </a:defRPr>
                      </a:lvl1pPr>
                      <a:lvl2pPr marL="457200" algn="l" defTabSz="914400" rtl="0" eaLnBrk="1" latinLnBrk="1" hangingPunct="1">
                        <a:defRPr sz="1800" kern="1200">
                          <a:solidFill>
                            <a:schemeClr val="tx1"/>
                          </a:solidFill>
                          <a:latin typeface="Tahoma"/>
                          <a:ea typeface="HY견고딕"/>
                        </a:defRPr>
                      </a:lvl2pPr>
                      <a:lvl3pPr marL="914400" algn="l" defTabSz="914400" rtl="0" eaLnBrk="1" latinLnBrk="1" hangingPunct="1">
                        <a:defRPr sz="1800" kern="1200">
                          <a:solidFill>
                            <a:schemeClr val="tx1"/>
                          </a:solidFill>
                          <a:latin typeface="Tahoma"/>
                          <a:ea typeface="HY견고딕"/>
                        </a:defRPr>
                      </a:lvl3pPr>
                      <a:lvl4pPr marL="1371600" algn="l" defTabSz="914400" rtl="0" eaLnBrk="1" latinLnBrk="1" hangingPunct="1">
                        <a:defRPr sz="1800" kern="1200">
                          <a:solidFill>
                            <a:schemeClr val="tx1"/>
                          </a:solidFill>
                          <a:latin typeface="Tahoma"/>
                          <a:ea typeface="HY견고딕"/>
                        </a:defRPr>
                      </a:lvl4pPr>
                      <a:lvl5pPr marL="1828800" algn="l" defTabSz="914400" rtl="0" eaLnBrk="1" latinLnBrk="1" hangingPunct="1">
                        <a:defRPr sz="1800" kern="1200">
                          <a:solidFill>
                            <a:schemeClr val="tx1"/>
                          </a:solidFill>
                          <a:latin typeface="Tahoma"/>
                          <a:ea typeface="HY견고딕"/>
                        </a:defRPr>
                      </a:lvl5pPr>
                      <a:lvl6pPr marL="2286000" algn="l" defTabSz="914400" rtl="0" eaLnBrk="1" latinLnBrk="1" hangingPunct="1">
                        <a:defRPr sz="1800" kern="1200">
                          <a:solidFill>
                            <a:schemeClr val="tx1"/>
                          </a:solidFill>
                          <a:latin typeface="Tahoma"/>
                          <a:ea typeface="HY견고딕"/>
                        </a:defRPr>
                      </a:lvl6pPr>
                      <a:lvl7pPr marL="2743200" algn="l" defTabSz="914400" rtl="0" eaLnBrk="1" latinLnBrk="1" hangingPunct="1">
                        <a:defRPr sz="1800" kern="1200">
                          <a:solidFill>
                            <a:schemeClr val="tx1"/>
                          </a:solidFill>
                          <a:latin typeface="Tahoma"/>
                          <a:ea typeface="HY견고딕"/>
                        </a:defRPr>
                      </a:lvl7pPr>
                      <a:lvl8pPr marL="3200400" algn="l" defTabSz="914400" rtl="0" eaLnBrk="1" latinLnBrk="1" hangingPunct="1">
                        <a:defRPr sz="1800" kern="1200">
                          <a:solidFill>
                            <a:schemeClr val="tx1"/>
                          </a:solidFill>
                          <a:latin typeface="Tahoma"/>
                          <a:ea typeface="HY견고딕"/>
                        </a:defRPr>
                      </a:lvl8pPr>
                      <a:lvl9pPr marL="3657600" algn="l" defTabSz="914400" rtl="0" eaLnBrk="1" latinLnBrk="1" hangingPunct="1">
                        <a:defRPr sz="1800" kern="1200">
                          <a:solidFill>
                            <a:schemeClr val="tx1"/>
                          </a:solidFill>
                          <a:latin typeface="Tahoma"/>
                          <a:ea typeface="HY견고딕"/>
                        </a:defRPr>
                      </a:lvl9pPr>
                    </a:lstStyle>
                    <a:p>
                      <a:pPr algn="ctr" latinLnBrk="1"/>
                      <a:endParaRPr lang="ko-KR" altLang="en-US" sz="1200" b="1" dirty="0">
                        <a:solidFill>
                          <a:schemeClr val="bg1"/>
                        </a:solidFill>
                        <a:latin typeface="맑은 고딕" pitchFamily="50" charset="-127"/>
                        <a:ea typeface="맑은 고딕" pitchFamily="50" charset="-127"/>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lvl1pPr marL="0" algn="l" defTabSz="914400" rtl="0" eaLnBrk="1" latinLnBrk="1" hangingPunct="1">
                        <a:defRPr sz="1800" kern="1200">
                          <a:solidFill>
                            <a:schemeClr val="tx1"/>
                          </a:solidFill>
                          <a:latin typeface="Tahoma"/>
                          <a:ea typeface="HY견고딕"/>
                          <a:cs typeface=""/>
                        </a:defRPr>
                      </a:lvl1pPr>
                      <a:lvl2pPr marL="457200" algn="l" defTabSz="914400" rtl="0" eaLnBrk="1" latinLnBrk="1" hangingPunct="1">
                        <a:defRPr sz="1800" kern="1200">
                          <a:solidFill>
                            <a:schemeClr val="tx1"/>
                          </a:solidFill>
                          <a:latin typeface="Tahoma"/>
                          <a:ea typeface="HY견고딕"/>
                          <a:cs typeface=""/>
                        </a:defRPr>
                      </a:lvl2pPr>
                      <a:lvl3pPr marL="914400" algn="l" defTabSz="914400" rtl="0" eaLnBrk="1" latinLnBrk="1" hangingPunct="1">
                        <a:defRPr sz="1800" kern="1200">
                          <a:solidFill>
                            <a:schemeClr val="tx1"/>
                          </a:solidFill>
                          <a:latin typeface="Tahoma"/>
                          <a:ea typeface="HY견고딕"/>
                          <a:cs typeface=""/>
                        </a:defRPr>
                      </a:lvl3pPr>
                      <a:lvl4pPr marL="1371600" algn="l" defTabSz="914400" rtl="0" eaLnBrk="1" latinLnBrk="1" hangingPunct="1">
                        <a:defRPr sz="1800" kern="1200">
                          <a:solidFill>
                            <a:schemeClr val="tx1"/>
                          </a:solidFill>
                          <a:latin typeface="Tahoma"/>
                          <a:ea typeface="HY견고딕"/>
                          <a:cs typeface=""/>
                        </a:defRPr>
                      </a:lvl4pPr>
                      <a:lvl5pPr marL="1828800" algn="l" defTabSz="914400" rtl="0" eaLnBrk="1" latinLnBrk="1" hangingPunct="1">
                        <a:defRPr sz="1800" kern="1200">
                          <a:solidFill>
                            <a:schemeClr val="tx1"/>
                          </a:solidFill>
                          <a:latin typeface="Tahoma"/>
                          <a:ea typeface="HY견고딕"/>
                          <a:cs typeface=""/>
                        </a:defRPr>
                      </a:lvl5pPr>
                      <a:lvl6pPr marL="2286000" algn="l" defTabSz="914400" rtl="0" eaLnBrk="1" latinLnBrk="1" hangingPunct="1">
                        <a:defRPr sz="1800" kern="1200">
                          <a:solidFill>
                            <a:schemeClr val="tx1"/>
                          </a:solidFill>
                          <a:latin typeface="Tahoma"/>
                          <a:ea typeface="HY견고딕"/>
                          <a:cs typeface=""/>
                        </a:defRPr>
                      </a:lvl6pPr>
                      <a:lvl7pPr marL="2743200" algn="l" defTabSz="914400" rtl="0" eaLnBrk="1" latinLnBrk="1" hangingPunct="1">
                        <a:defRPr sz="1800" kern="1200">
                          <a:solidFill>
                            <a:schemeClr val="tx1"/>
                          </a:solidFill>
                          <a:latin typeface="Tahoma"/>
                          <a:ea typeface="HY견고딕"/>
                          <a:cs typeface=""/>
                        </a:defRPr>
                      </a:lvl7pPr>
                      <a:lvl8pPr marL="3200400" algn="l" defTabSz="914400" rtl="0" eaLnBrk="1" latinLnBrk="1" hangingPunct="1">
                        <a:defRPr sz="1800" kern="1200">
                          <a:solidFill>
                            <a:schemeClr val="tx1"/>
                          </a:solidFill>
                          <a:latin typeface="Tahoma"/>
                          <a:ea typeface="HY견고딕"/>
                          <a:cs typeface=""/>
                        </a:defRPr>
                      </a:lvl8pPr>
                      <a:lvl9pPr marL="3657600" algn="l" defTabSz="914400" rtl="0" eaLnBrk="1" latinLnBrk="1" hangingPunct="1">
                        <a:defRPr sz="1800" kern="1200">
                          <a:solidFill>
                            <a:schemeClr val="tx1"/>
                          </a:solidFill>
                          <a:latin typeface="Tahoma"/>
                          <a:ea typeface="HY견고딕"/>
                          <a:cs typeface=""/>
                        </a:defRPr>
                      </a:lvl9pPr>
                    </a:lstStyle>
                    <a:p>
                      <a:pPr algn="ctr" latinLnBrk="1"/>
                      <a:r>
                        <a:rPr lang="en-US" altLang="ko-KR" sz="1600" b="1" dirty="0" smtClean="0"/>
                        <a:t>AS Is</a:t>
                      </a:r>
                      <a:endParaRPr lang="ko-KR" altLang="en-US" sz="1600" b="1" dirty="0">
                        <a:solidFill>
                          <a:schemeClr val="bg1"/>
                        </a:solidFill>
                        <a:latin typeface="맑은 고딕" pitchFamily="50" charset="-127"/>
                        <a:ea typeface="맑은 고딕" pitchFamily="50" charset="-127"/>
                      </a:endParaRPr>
                    </a:p>
                  </a:txBody>
                  <a:tcPr anchor="ctr">
                    <a:lnL w="12700" cap="flat" cmpd="sng" algn="ctr">
                      <a:solidFill>
                        <a:sysClr val="window" lastClr="FFFFFF">
                          <a:lumMod val="65000"/>
                        </a:sysClr>
                      </a:solidFill>
                      <a:prstDash val="solid"/>
                      <a:round/>
                      <a:headEnd type="none" w="med" len="med"/>
                      <a:tailEnd type="none" w="med" len="med"/>
                    </a:lnL>
                    <a:lnR w="12700" cap="flat" cmpd="sng" algn="ctr">
                      <a:solidFill>
                        <a:sysClr val="window" lastClr="FFFFFF">
                          <a:lumMod val="65000"/>
                        </a:sysClr>
                      </a:solidFill>
                      <a:prstDash val="solid"/>
                      <a:round/>
                      <a:headEnd type="none" w="med" len="med"/>
                      <a:tailEnd type="none" w="med" len="med"/>
                    </a:lnR>
                    <a:lnT w="12700" cap="flat" cmpd="sng" algn="ctr">
                      <a:solidFill>
                        <a:sysClr val="window" lastClr="FFFFFF">
                          <a:lumMod val="65000"/>
                        </a:sysClr>
                      </a:solidFill>
                      <a:prstDash val="solid"/>
                      <a:round/>
                      <a:headEnd type="none" w="med" len="med"/>
                      <a:tailEnd type="none" w="med" len="med"/>
                    </a:lnT>
                    <a:lnB w="12700" cap="flat" cmpd="sng" algn="ctr">
                      <a:solidFill>
                        <a:sysClr val="window" lastClr="FFFFFF">
                          <a:lumMod val="65000"/>
                        </a:sysClr>
                      </a:solidFill>
                      <a:prstDash val="solid"/>
                      <a:round/>
                      <a:headEnd type="none" w="med" len="med"/>
                      <a:tailEnd type="none" w="med" len="med"/>
                    </a:lnB>
                    <a:lnTlToBr w="12700" cmpd="sng">
                      <a:noFill/>
                      <a:prstDash val="solid"/>
                    </a:lnTlToBr>
                    <a:lnBlToTr w="12700" cmpd="sng">
                      <a:noFill/>
                      <a:prstDash val="solid"/>
                    </a:lnBlToTr>
                    <a:solidFill>
                      <a:srgbClr val="9BBB59">
                        <a:lumMod val="20000"/>
                        <a:lumOff val="80000"/>
                      </a:srgbClr>
                    </a:solidFill>
                  </a:tcPr>
                </a:tc>
                <a:tc>
                  <a:txBody>
                    <a:bodyPr/>
                    <a:lstStyle>
                      <a:lvl1pPr marL="0" algn="l" defTabSz="914400" rtl="0" eaLnBrk="1" latinLnBrk="1" hangingPunct="1">
                        <a:defRPr sz="1800" kern="1200">
                          <a:solidFill>
                            <a:schemeClr val="tx1"/>
                          </a:solidFill>
                          <a:latin typeface="Tahoma"/>
                          <a:ea typeface="HY견고딕"/>
                          <a:cs typeface=""/>
                        </a:defRPr>
                      </a:lvl1pPr>
                      <a:lvl2pPr marL="457200" algn="l" defTabSz="914400" rtl="0" eaLnBrk="1" latinLnBrk="1" hangingPunct="1">
                        <a:defRPr sz="1800" kern="1200">
                          <a:solidFill>
                            <a:schemeClr val="tx1"/>
                          </a:solidFill>
                          <a:latin typeface="Tahoma"/>
                          <a:ea typeface="HY견고딕"/>
                          <a:cs typeface=""/>
                        </a:defRPr>
                      </a:lvl2pPr>
                      <a:lvl3pPr marL="914400" algn="l" defTabSz="914400" rtl="0" eaLnBrk="1" latinLnBrk="1" hangingPunct="1">
                        <a:defRPr sz="1800" kern="1200">
                          <a:solidFill>
                            <a:schemeClr val="tx1"/>
                          </a:solidFill>
                          <a:latin typeface="Tahoma"/>
                          <a:ea typeface="HY견고딕"/>
                          <a:cs typeface=""/>
                        </a:defRPr>
                      </a:lvl3pPr>
                      <a:lvl4pPr marL="1371600" algn="l" defTabSz="914400" rtl="0" eaLnBrk="1" latinLnBrk="1" hangingPunct="1">
                        <a:defRPr sz="1800" kern="1200">
                          <a:solidFill>
                            <a:schemeClr val="tx1"/>
                          </a:solidFill>
                          <a:latin typeface="Tahoma"/>
                          <a:ea typeface="HY견고딕"/>
                          <a:cs typeface=""/>
                        </a:defRPr>
                      </a:lvl4pPr>
                      <a:lvl5pPr marL="1828800" algn="l" defTabSz="914400" rtl="0" eaLnBrk="1" latinLnBrk="1" hangingPunct="1">
                        <a:defRPr sz="1800" kern="1200">
                          <a:solidFill>
                            <a:schemeClr val="tx1"/>
                          </a:solidFill>
                          <a:latin typeface="Tahoma"/>
                          <a:ea typeface="HY견고딕"/>
                          <a:cs typeface=""/>
                        </a:defRPr>
                      </a:lvl5pPr>
                      <a:lvl6pPr marL="2286000" algn="l" defTabSz="914400" rtl="0" eaLnBrk="1" latinLnBrk="1" hangingPunct="1">
                        <a:defRPr sz="1800" kern="1200">
                          <a:solidFill>
                            <a:schemeClr val="tx1"/>
                          </a:solidFill>
                          <a:latin typeface="Tahoma"/>
                          <a:ea typeface="HY견고딕"/>
                          <a:cs typeface=""/>
                        </a:defRPr>
                      </a:lvl6pPr>
                      <a:lvl7pPr marL="2743200" algn="l" defTabSz="914400" rtl="0" eaLnBrk="1" latinLnBrk="1" hangingPunct="1">
                        <a:defRPr sz="1800" kern="1200">
                          <a:solidFill>
                            <a:schemeClr val="tx1"/>
                          </a:solidFill>
                          <a:latin typeface="Tahoma"/>
                          <a:ea typeface="HY견고딕"/>
                          <a:cs typeface=""/>
                        </a:defRPr>
                      </a:lvl7pPr>
                      <a:lvl8pPr marL="3200400" algn="l" defTabSz="914400" rtl="0" eaLnBrk="1" latinLnBrk="1" hangingPunct="1">
                        <a:defRPr sz="1800" kern="1200">
                          <a:solidFill>
                            <a:schemeClr val="tx1"/>
                          </a:solidFill>
                          <a:latin typeface="Tahoma"/>
                          <a:ea typeface="HY견고딕"/>
                          <a:cs typeface=""/>
                        </a:defRPr>
                      </a:lvl8pPr>
                      <a:lvl9pPr marL="3657600" algn="l" defTabSz="914400" rtl="0" eaLnBrk="1" latinLnBrk="1" hangingPunct="1">
                        <a:defRPr sz="1800" kern="1200">
                          <a:solidFill>
                            <a:schemeClr val="tx1"/>
                          </a:solidFill>
                          <a:latin typeface="Tahoma"/>
                          <a:ea typeface="HY견고딕"/>
                          <a:cs typeface=""/>
                        </a:defRPr>
                      </a:lvl9pPr>
                    </a:lstStyle>
                    <a:p>
                      <a:pPr algn="ctr" latinLnBrk="1"/>
                      <a:r>
                        <a:rPr lang="en-US" altLang="ko-KR" sz="1600" b="1" dirty="0" smtClean="0"/>
                        <a:t>To Be</a:t>
                      </a:r>
                      <a:endParaRPr lang="ko-KR" altLang="en-US" sz="1600" b="1" dirty="0">
                        <a:solidFill>
                          <a:schemeClr val="bg1"/>
                        </a:solidFill>
                        <a:latin typeface="맑은 고딕" pitchFamily="50" charset="-127"/>
                        <a:ea typeface="맑은 고딕" pitchFamily="50" charset="-127"/>
                      </a:endParaRPr>
                    </a:p>
                  </a:txBody>
                  <a:tcPr anchor="ctr">
                    <a:lnL w="12700" cap="flat" cmpd="sng" algn="ctr">
                      <a:solidFill>
                        <a:sysClr val="window" lastClr="FFFFFF">
                          <a:lumMod val="65000"/>
                        </a:sysClr>
                      </a:solidFill>
                      <a:prstDash val="solid"/>
                      <a:round/>
                      <a:headEnd type="none" w="med" len="med"/>
                      <a:tailEnd type="none" w="med" len="med"/>
                    </a:lnL>
                    <a:lnR w="19050" cap="flat" cmpd="sng" algn="ctr">
                      <a:solidFill>
                        <a:sysClr val="windowText" lastClr="000000"/>
                      </a:solidFill>
                      <a:prstDash val="solid"/>
                      <a:round/>
                      <a:headEnd type="none" w="med" len="med"/>
                      <a:tailEnd type="none" w="med" len="med"/>
                    </a:lnR>
                    <a:lnT w="12700" cap="flat" cmpd="sng" algn="ctr">
                      <a:solidFill>
                        <a:sysClr val="window" lastClr="FFFFFF">
                          <a:lumMod val="65000"/>
                        </a:sysClr>
                      </a:solidFill>
                      <a:prstDash val="solid"/>
                      <a:round/>
                      <a:headEnd type="none" w="med" len="med"/>
                      <a:tailEnd type="none" w="med" len="med"/>
                    </a:lnT>
                    <a:lnB w="12700" cap="flat" cmpd="sng" algn="ctr">
                      <a:solidFill>
                        <a:sysClr val="window" lastClr="FFFFFF">
                          <a:lumMod val="65000"/>
                        </a:sysClr>
                      </a:solidFill>
                      <a:prstDash val="solid"/>
                      <a:round/>
                      <a:headEnd type="none" w="med" len="med"/>
                      <a:tailEnd type="none" w="med" len="med"/>
                    </a:lnB>
                    <a:lnTlToBr w="12700" cmpd="sng">
                      <a:noFill/>
                      <a:prstDash val="solid"/>
                    </a:lnTlToBr>
                    <a:lnBlToTr w="12700" cmpd="sng">
                      <a:noFill/>
                      <a:prstDash val="solid"/>
                    </a:lnBlToTr>
                    <a:solidFill>
                      <a:srgbClr val="9BBB59">
                        <a:lumMod val="20000"/>
                        <a:lumOff val="80000"/>
                      </a:srgbClr>
                    </a:solidFill>
                  </a:tcPr>
                </a:tc>
                <a:extLst>
                  <a:ext uri="{0D108BD9-81ED-4DB2-BD59-A6C34878D82A}">
                    <a16:rowId xmlns:a16="http://schemas.microsoft.com/office/drawing/2014/main" val="10001"/>
                  </a:ext>
                </a:extLst>
              </a:tr>
              <a:tr h="665024">
                <a:tc>
                  <a:txBody>
                    <a:bodyPr/>
                    <a:lstStyle>
                      <a:lvl1pPr marL="0" algn="l" defTabSz="914400" rtl="0" eaLnBrk="1" latinLnBrk="1" hangingPunct="1">
                        <a:defRPr sz="1800" kern="1200">
                          <a:solidFill>
                            <a:schemeClr val="tx1"/>
                          </a:solidFill>
                          <a:latin typeface="맑은 고딕"/>
                          <a:ea typeface=""/>
                          <a:cs typeface=""/>
                        </a:defRPr>
                      </a:lvl1pPr>
                      <a:lvl2pPr marL="457200" algn="l" defTabSz="914400" rtl="0" eaLnBrk="1" latinLnBrk="1" hangingPunct="1">
                        <a:defRPr sz="1800" kern="1200">
                          <a:solidFill>
                            <a:schemeClr val="tx1"/>
                          </a:solidFill>
                          <a:latin typeface="맑은 고딕"/>
                          <a:ea typeface=""/>
                          <a:cs typeface=""/>
                        </a:defRPr>
                      </a:lvl2pPr>
                      <a:lvl3pPr marL="914400" algn="l" defTabSz="914400" rtl="0" eaLnBrk="1" latinLnBrk="1" hangingPunct="1">
                        <a:defRPr sz="1800" kern="1200">
                          <a:solidFill>
                            <a:schemeClr val="tx1"/>
                          </a:solidFill>
                          <a:latin typeface="맑은 고딕"/>
                          <a:ea typeface=""/>
                          <a:cs typeface=""/>
                        </a:defRPr>
                      </a:lvl3pPr>
                      <a:lvl4pPr marL="1371600" algn="l" defTabSz="914400" rtl="0" eaLnBrk="1" latinLnBrk="1" hangingPunct="1">
                        <a:defRPr sz="1800" kern="1200">
                          <a:solidFill>
                            <a:schemeClr val="tx1"/>
                          </a:solidFill>
                          <a:latin typeface="맑은 고딕"/>
                          <a:ea typeface=""/>
                          <a:cs typeface=""/>
                        </a:defRPr>
                      </a:lvl4pPr>
                      <a:lvl5pPr marL="1828800" algn="l" defTabSz="914400" rtl="0" eaLnBrk="1" latinLnBrk="1" hangingPunct="1">
                        <a:defRPr sz="1800" kern="1200">
                          <a:solidFill>
                            <a:schemeClr val="tx1"/>
                          </a:solidFill>
                          <a:latin typeface="맑은 고딕"/>
                          <a:ea typeface=""/>
                          <a:cs typeface=""/>
                        </a:defRPr>
                      </a:lvl5pPr>
                      <a:lvl6pPr marL="2286000" algn="l" defTabSz="914400" rtl="0" eaLnBrk="1" latinLnBrk="1" hangingPunct="1">
                        <a:defRPr sz="1800" kern="1200">
                          <a:solidFill>
                            <a:schemeClr val="tx1"/>
                          </a:solidFill>
                          <a:latin typeface="맑은 고딕"/>
                          <a:ea typeface=""/>
                          <a:cs typeface=""/>
                        </a:defRPr>
                      </a:lvl6pPr>
                      <a:lvl7pPr marL="2743200" algn="l" defTabSz="914400" rtl="0" eaLnBrk="1" latinLnBrk="1" hangingPunct="1">
                        <a:defRPr sz="1800" kern="1200">
                          <a:solidFill>
                            <a:schemeClr val="tx1"/>
                          </a:solidFill>
                          <a:latin typeface="맑은 고딕"/>
                          <a:ea typeface=""/>
                          <a:cs typeface=""/>
                        </a:defRPr>
                      </a:lvl7pPr>
                      <a:lvl8pPr marL="3200400" algn="l" defTabSz="914400" rtl="0" eaLnBrk="1" latinLnBrk="1" hangingPunct="1">
                        <a:defRPr sz="1800" kern="1200">
                          <a:solidFill>
                            <a:schemeClr val="tx1"/>
                          </a:solidFill>
                          <a:latin typeface="맑은 고딕"/>
                          <a:ea typeface=""/>
                          <a:cs typeface=""/>
                        </a:defRPr>
                      </a:lvl8pPr>
                      <a:lvl9pPr marL="3657600" algn="l" defTabSz="914400" rtl="0" eaLnBrk="1" latinLnBrk="1" hangingPunct="1">
                        <a:defRPr sz="1800" kern="1200">
                          <a:solidFill>
                            <a:schemeClr val="tx1"/>
                          </a:solidFill>
                          <a:latin typeface="맑은 고딕"/>
                          <a:ea typeface=""/>
                          <a:cs typeface=""/>
                        </a:defRPr>
                      </a:lvl9p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dirty="0" smtClean="0"/>
                        <a:t>PM983 NVMe SSD</a:t>
                      </a:r>
                    </a:p>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dirty="0" smtClean="0"/>
                        <a:t>1/2TB</a:t>
                      </a:r>
                    </a:p>
                  </a:txBody>
                  <a:tcPr anchor="ctr">
                    <a:lnL w="19050" cap="flat" cmpd="sng" algn="ctr">
                      <a:solidFill>
                        <a:sysClr val="windowText" lastClr="000000"/>
                      </a:solidFill>
                      <a:prstDash val="solid"/>
                      <a:round/>
                      <a:headEnd type="none" w="med" len="med"/>
                      <a:tailEnd type="none" w="med" len="med"/>
                    </a:lnL>
                    <a:lnR w="12700" cap="flat" cmpd="sng" algn="ctr">
                      <a:solidFill>
                        <a:sysClr val="window" lastClr="FFFFFF">
                          <a:lumMod val="65000"/>
                        </a:sysClr>
                      </a:solidFill>
                      <a:prstDash val="solid"/>
                      <a:round/>
                      <a:headEnd type="none" w="med" len="med"/>
                      <a:tailEnd type="none" w="med" len="med"/>
                    </a:lnR>
                    <a:lnT w="12700" cap="flat" cmpd="sng" algn="ctr">
                      <a:solidFill>
                        <a:sysClr val="window" lastClr="FFFFFF">
                          <a:lumMod val="65000"/>
                        </a:sysClr>
                      </a:solidFill>
                      <a:prstDash val="solid"/>
                      <a:round/>
                      <a:headEnd type="none" w="med" len="med"/>
                      <a:tailEnd type="none" w="med" len="med"/>
                    </a:lnT>
                    <a:lnB w="12700" cap="flat" cmpd="sng" algn="ctr">
                      <a:solidFill>
                        <a:sysClr val="window" lastClr="FFFFFF">
                          <a:lumMod val="6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tx1"/>
                          </a:solidFill>
                          <a:latin typeface="맑은 고딕"/>
                          <a:ea typeface=""/>
                          <a:cs typeface=""/>
                        </a:defRPr>
                      </a:lvl1pPr>
                      <a:lvl2pPr marL="457200" algn="l" defTabSz="914400" rtl="0" eaLnBrk="1" latinLnBrk="1" hangingPunct="1">
                        <a:defRPr sz="1800" kern="1200">
                          <a:solidFill>
                            <a:schemeClr val="tx1"/>
                          </a:solidFill>
                          <a:latin typeface="맑은 고딕"/>
                          <a:ea typeface=""/>
                          <a:cs typeface=""/>
                        </a:defRPr>
                      </a:lvl2pPr>
                      <a:lvl3pPr marL="914400" algn="l" defTabSz="914400" rtl="0" eaLnBrk="1" latinLnBrk="1" hangingPunct="1">
                        <a:defRPr sz="1800" kern="1200">
                          <a:solidFill>
                            <a:schemeClr val="tx1"/>
                          </a:solidFill>
                          <a:latin typeface="맑은 고딕"/>
                          <a:ea typeface=""/>
                          <a:cs typeface=""/>
                        </a:defRPr>
                      </a:lvl3pPr>
                      <a:lvl4pPr marL="1371600" algn="l" defTabSz="914400" rtl="0" eaLnBrk="1" latinLnBrk="1" hangingPunct="1">
                        <a:defRPr sz="1800" kern="1200">
                          <a:solidFill>
                            <a:schemeClr val="tx1"/>
                          </a:solidFill>
                          <a:latin typeface="맑은 고딕"/>
                          <a:ea typeface=""/>
                          <a:cs typeface=""/>
                        </a:defRPr>
                      </a:lvl4pPr>
                      <a:lvl5pPr marL="1828800" algn="l" defTabSz="914400" rtl="0" eaLnBrk="1" latinLnBrk="1" hangingPunct="1">
                        <a:defRPr sz="1800" kern="1200">
                          <a:solidFill>
                            <a:schemeClr val="tx1"/>
                          </a:solidFill>
                          <a:latin typeface="맑은 고딕"/>
                          <a:ea typeface=""/>
                          <a:cs typeface=""/>
                        </a:defRPr>
                      </a:lvl5pPr>
                      <a:lvl6pPr marL="2286000" algn="l" defTabSz="914400" rtl="0" eaLnBrk="1" latinLnBrk="1" hangingPunct="1">
                        <a:defRPr sz="1800" kern="1200">
                          <a:solidFill>
                            <a:schemeClr val="tx1"/>
                          </a:solidFill>
                          <a:latin typeface="맑은 고딕"/>
                          <a:ea typeface=""/>
                          <a:cs typeface=""/>
                        </a:defRPr>
                      </a:lvl6pPr>
                      <a:lvl7pPr marL="2743200" algn="l" defTabSz="914400" rtl="0" eaLnBrk="1" latinLnBrk="1" hangingPunct="1">
                        <a:defRPr sz="1800" kern="1200">
                          <a:solidFill>
                            <a:schemeClr val="tx1"/>
                          </a:solidFill>
                          <a:latin typeface="맑은 고딕"/>
                          <a:ea typeface=""/>
                          <a:cs typeface=""/>
                        </a:defRPr>
                      </a:lvl7pPr>
                      <a:lvl8pPr marL="3200400" algn="l" defTabSz="914400" rtl="0" eaLnBrk="1" latinLnBrk="1" hangingPunct="1">
                        <a:defRPr sz="1800" kern="1200">
                          <a:solidFill>
                            <a:schemeClr val="tx1"/>
                          </a:solidFill>
                          <a:latin typeface="맑은 고딕"/>
                          <a:ea typeface=""/>
                          <a:cs typeface=""/>
                        </a:defRPr>
                      </a:lvl8pPr>
                      <a:lvl9pPr marL="3657600" algn="l" defTabSz="914400" rtl="0" eaLnBrk="1" latinLnBrk="1" hangingPunct="1">
                        <a:defRPr sz="1800" kern="1200">
                          <a:solidFill>
                            <a:schemeClr val="tx1"/>
                          </a:solidFill>
                          <a:latin typeface="맑은 고딕"/>
                          <a:ea typeface=""/>
                          <a:cs typeface=""/>
                        </a:defRPr>
                      </a:lvl9pPr>
                    </a:lstStyle>
                    <a:p>
                      <a:pPr algn="ctr" latinLnBrk="1"/>
                      <a:r>
                        <a:rPr lang="en-US" altLang="ko-KR" sz="1600" b="1" dirty="0" smtClean="0">
                          <a:solidFill>
                            <a:schemeClr val="tx1"/>
                          </a:solidFill>
                        </a:rPr>
                        <a:t>MZ1LB960HAJQ-00007</a:t>
                      </a:r>
                    </a:p>
                    <a:p>
                      <a:pPr algn="ctr" latinLnBrk="1"/>
                      <a:r>
                        <a:rPr lang="en-US" altLang="ko-KR" sz="1600" b="1" dirty="0" smtClean="0">
                          <a:solidFill>
                            <a:schemeClr val="tx1"/>
                          </a:solidFill>
                        </a:rPr>
                        <a:t>MZ1LB1T9HALS-00007</a:t>
                      </a:r>
                    </a:p>
                  </a:txBody>
                  <a:tcPr anchor="ctr">
                    <a:lnL w="12700" cap="flat" cmpd="sng" algn="ctr">
                      <a:solidFill>
                        <a:sysClr val="window" lastClr="FFFFFF">
                          <a:lumMod val="65000"/>
                        </a:sysClr>
                      </a:solidFill>
                      <a:prstDash val="solid"/>
                      <a:round/>
                      <a:headEnd type="none" w="med" len="med"/>
                      <a:tailEnd type="none" w="med" len="med"/>
                    </a:lnL>
                    <a:lnR w="12700" cap="flat" cmpd="sng" algn="ctr">
                      <a:solidFill>
                        <a:sysClr val="window" lastClr="FFFFFF">
                          <a:lumMod val="65000"/>
                        </a:sysClr>
                      </a:solidFill>
                      <a:prstDash val="solid"/>
                      <a:round/>
                      <a:headEnd type="none" w="med" len="med"/>
                      <a:tailEnd type="none" w="med" len="med"/>
                    </a:lnR>
                    <a:lnT w="12700" cap="flat" cmpd="sng" algn="ctr">
                      <a:solidFill>
                        <a:sysClr val="window" lastClr="FFFFFF">
                          <a:lumMod val="65000"/>
                        </a:sysClr>
                      </a:solidFill>
                      <a:prstDash val="solid"/>
                      <a:round/>
                      <a:headEnd type="none" w="med" len="med"/>
                      <a:tailEnd type="none" w="med" len="med"/>
                    </a:lnT>
                    <a:lnB w="12700" cap="flat" cmpd="sng" algn="ctr">
                      <a:solidFill>
                        <a:sysClr val="window" lastClr="FFFFFF">
                          <a:lumMod val="6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tx1"/>
                          </a:solidFill>
                          <a:latin typeface="맑은 고딕"/>
                          <a:ea typeface=""/>
                          <a:cs typeface=""/>
                        </a:defRPr>
                      </a:lvl1pPr>
                      <a:lvl2pPr marL="457200" algn="l" defTabSz="914400" rtl="0" eaLnBrk="1" latinLnBrk="1" hangingPunct="1">
                        <a:defRPr sz="1800" kern="1200">
                          <a:solidFill>
                            <a:schemeClr val="tx1"/>
                          </a:solidFill>
                          <a:latin typeface="맑은 고딕"/>
                          <a:ea typeface=""/>
                          <a:cs typeface=""/>
                        </a:defRPr>
                      </a:lvl2pPr>
                      <a:lvl3pPr marL="914400" algn="l" defTabSz="914400" rtl="0" eaLnBrk="1" latinLnBrk="1" hangingPunct="1">
                        <a:defRPr sz="1800" kern="1200">
                          <a:solidFill>
                            <a:schemeClr val="tx1"/>
                          </a:solidFill>
                          <a:latin typeface="맑은 고딕"/>
                          <a:ea typeface=""/>
                          <a:cs typeface=""/>
                        </a:defRPr>
                      </a:lvl3pPr>
                      <a:lvl4pPr marL="1371600" algn="l" defTabSz="914400" rtl="0" eaLnBrk="1" latinLnBrk="1" hangingPunct="1">
                        <a:defRPr sz="1800" kern="1200">
                          <a:solidFill>
                            <a:schemeClr val="tx1"/>
                          </a:solidFill>
                          <a:latin typeface="맑은 고딕"/>
                          <a:ea typeface=""/>
                          <a:cs typeface=""/>
                        </a:defRPr>
                      </a:lvl4pPr>
                      <a:lvl5pPr marL="1828800" algn="l" defTabSz="914400" rtl="0" eaLnBrk="1" latinLnBrk="1" hangingPunct="1">
                        <a:defRPr sz="1800" kern="1200">
                          <a:solidFill>
                            <a:schemeClr val="tx1"/>
                          </a:solidFill>
                          <a:latin typeface="맑은 고딕"/>
                          <a:ea typeface=""/>
                          <a:cs typeface=""/>
                        </a:defRPr>
                      </a:lvl5pPr>
                      <a:lvl6pPr marL="2286000" algn="l" defTabSz="914400" rtl="0" eaLnBrk="1" latinLnBrk="1" hangingPunct="1">
                        <a:defRPr sz="1800" kern="1200">
                          <a:solidFill>
                            <a:schemeClr val="tx1"/>
                          </a:solidFill>
                          <a:latin typeface="맑은 고딕"/>
                          <a:ea typeface=""/>
                          <a:cs typeface=""/>
                        </a:defRPr>
                      </a:lvl6pPr>
                      <a:lvl7pPr marL="2743200" algn="l" defTabSz="914400" rtl="0" eaLnBrk="1" latinLnBrk="1" hangingPunct="1">
                        <a:defRPr sz="1800" kern="1200">
                          <a:solidFill>
                            <a:schemeClr val="tx1"/>
                          </a:solidFill>
                          <a:latin typeface="맑은 고딕"/>
                          <a:ea typeface=""/>
                          <a:cs typeface=""/>
                        </a:defRPr>
                      </a:lvl7pPr>
                      <a:lvl8pPr marL="3200400" algn="l" defTabSz="914400" rtl="0" eaLnBrk="1" latinLnBrk="1" hangingPunct="1">
                        <a:defRPr sz="1800" kern="1200">
                          <a:solidFill>
                            <a:schemeClr val="tx1"/>
                          </a:solidFill>
                          <a:latin typeface="맑은 고딕"/>
                          <a:ea typeface=""/>
                          <a:cs typeface=""/>
                        </a:defRPr>
                      </a:lvl8pPr>
                      <a:lvl9pPr marL="3657600" algn="l" defTabSz="914400" rtl="0" eaLnBrk="1" latinLnBrk="1" hangingPunct="1">
                        <a:defRPr sz="1800" kern="1200">
                          <a:solidFill>
                            <a:schemeClr val="tx1"/>
                          </a:solidFill>
                          <a:latin typeface="맑은 고딕"/>
                          <a:ea typeface=""/>
                          <a:cs typeface=""/>
                        </a:defRPr>
                      </a:lvl9p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b="1" dirty="0" smtClean="0">
                          <a:latin typeface="맑은 고딕" pitchFamily="50" charset="-127"/>
                          <a:ea typeface="맑은 고딕" pitchFamily="50" charset="-127"/>
                        </a:rPr>
                        <a:t>EDA7502Q</a:t>
                      </a:r>
                      <a:endParaRPr lang="ko-KR" altLang="en-US" sz="1600" b="1" dirty="0" smtClean="0">
                        <a:latin typeface="맑은 고딕" pitchFamily="50" charset="-127"/>
                        <a:ea typeface="맑은 고딕" pitchFamily="50" charset="-127"/>
                      </a:endParaRPr>
                    </a:p>
                  </a:txBody>
                  <a:tcPr anchor="ctr">
                    <a:lnL w="12700" cap="flat" cmpd="sng" algn="ctr">
                      <a:solidFill>
                        <a:sysClr val="window" lastClr="FFFFFF">
                          <a:lumMod val="65000"/>
                        </a:sysClr>
                      </a:solidFill>
                      <a:prstDash val="solid"/>
                      <a:round/>
                      <a:headEnd type="none" w="med" len="med"/>
                      <a:tailEnd type="none" w="med" len="med"/>
                    </a:lnL>
                    <a:lnR w="12700" cap="flat" cmpd="sng" algn="ctr">
                      <a:solidFill>
                        <a:sysClr val="window" lastClr="FFFFFF">
                          <a:lumMod val="65000"/>
                        </a:sysClr>
                      </a:solidFill>
                      <a:prstDash val="solid"/>
                      <a:round/>
                      <a:headEnd type="none" w="med" len="med"/>
                      <a:tailEnd type="none" w="med" len="med"/>
                    </a:lnR>
                    <a:lnT w="12700" cap="flat" cmpd="sng" algn="ctr">
                      <a:solidFill>
                        <a:sysClr val="window" lastClr="FFFFFF">
                          <a:lumMod val="65000"/>
                        </a:sysClr>
                      </a:solidFill>
                      <a:prstDash val="solid"/>
                      <a:round/>
                      <a:headEnd type="none" w="med" len="med"/>
                      <a:tailEnd type="none" w="med" len="med"/>
                    </a:lnT>
                    <a:lnB w="12700" cap="flat" cmpd="sng" algn="ctr">
                      <a:solidFill>
                        <a:sysClr val="window" lastClr="FFFFFF">
                          <a:lumMod val="6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tx1"/>
                          </a:solidFill>
                          <a:latin typeface="맑은 고딕"/>
                          <a:ea typeface=""/>
                          <a:cs typeface=""/>
                        </a:defRPr>
                      </a:lvl1pPr>
                      <a:lvl2pPr marL="457200" algn="l" defTabSz="914400" rtl="0" eaLnBrk="1" latinLnBrk="1" hangingPunct="1">
                        <a:defRPr sz="1800" kern="1200">
                          <a:solidFill>
                            <a:schemeClr val="tx1"/>
                          </a:solidFill>
                          <a:latin typeface="맑은 고딕"/>
                          <a:ea typeface=""/>
                          <a:cs typeface=""/>
                        </a:defRPr>
                      </a:lvl2pPr>
                      <a:lvl3pPr marL="914400" algn="l" defTabSz="914400" rtl="0" eaLnBrk="1" latinLnBrk="1" hangingPunct="1">
                        <a:defRPr sz="1800" kern="1200">
                          <a:solidFill>
                            <a:schemeClr val="tx1"/>
                          </a:solidFill>
                          <a:latin typeface="맑은 고딕"/>
                          <a:ea typeface=""/>
                          <a:cs typeface=""/>
                        </a:defRPr>
                      </a:lvl3pPr>
                      <a:lvl4pPr marL="1371600" algn="l" defTabSz="914400" rtl="0" eaLnBrk="1" latinLnBrk="1" hangingPunct="1">
                        <a:defRPr sz="1800" kern="1200">
                          <a:solidFill>
                            <a:schemeClr val="tx1"/>
                          </a:solidFill>
                          <a:latin typeface="맑은 고딕"/>
                          <a:ea typeface=""/>
                          <a:cs typeface=""/>
                        </a:defRPr>
                      </a:lvl4pPr>
                      <a:lvl5pPr marL="1828800" algn="l" defTabSz="914400" rtl="0" eaLnBrk="1" latinLnBrk="1" hangingPunct="1">
                        <a:defRPr sz="1800" kern="1200">
                          <a:solidFill>
                            <a:schemeClr val="tx1"/>
                          </a:solidFill>
                          <a:latin typeface="맑은 고딕"/>
                          <a:ea typeface=""/>
                          <a:cs typeface=""/>
                        </a:defRPr>
                      </a:lvl5pPr>
                      <a:lvl6pPr marL="2286000" algn="l" defTabSz="914400" rtl="0" eaLnBrk="1" latinLnBrk="1" hangingPunct="1">
                        <a:defRPr sz="1800" kern="1200">
                          <a:solidFill>
                            <a:schemeClr val="tx1"/>
                          </a:solidFill>
                          <a:latin typeface="맑은 고딕"/>
                          <a:ea typeface=""/>
                          <a:cs typeface=""/>
                        </a:defRPr>
                      </a:lvl6pPr>
                      <a:lvl7pPr marL="2743200" algn="l" defTabSz="914400" rtl="0" eaLnBrk="1" latinLnBrk="1" hangingPunct="1">
                        <a:defRPr sz="1800" kern="1200">
                          <a:solidFill>
                            <a:schemeClr val="tx1"/>
                          </a:solidFill>
                          <a:latin typeface="맑은 고딕"/>
                          <a:ea typeface=""/>
                          <a:cs typeface=""/>
                        </a:defRPr>
                      </a:lvl7pPr>
                      <a:lvl8pPr marL="3200400" algn="l" defTabSz="914400" rtl="0" eaLnBrk="1" latinLnBrk="1" hangingPunct="1">
                        <a:defRPr sz="1800" kern="1200">
                          <a:solidFill>
                            <a:schemeClr val="tx1"/>
                          </a:solidFill>
                          <a:latin typeface="맑은 고딕"/>
                          <a:ea typeface=""/>
                          <a:cs typeface=""/>
                        </a:defRPr>
                      </a:lvl8pPr>
                      <a:lvl9pPr marL="3657600" algn="l" defTabSz="914400" rtl="0" eaLnBrk="1" latinLnBrk="1" hangingPunct="1">
                        <a:defRPr sz="1800" kern="1200">
                          <a:solidFill>
                            <a:schemeClr val="tx1"/>
                          </a:solidFill>
                          <a:latin typeface="맑은 고딕"/>
                          <a:ea typeface=""/>
                          <a:cs typeface=""/>
                        </a:defRPr>
                      </a:lvl9p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b="1" dirty="0" smtClean="0">
                          <a:solidFill>
                            <a:srgbClr val="0000FF"/>
                          </a:solidFill>
                        </a:rPr>
                        <a:t>EDA7602Q</a:t>
                      </a:r>
                      <a:endParaRPr lang="ko-KR" altLang="en-US" sz="1600" b="1" dirty="0" smtClean="0">
                        <a:solidFill>
                          <a:srgbClr val="0000FF"/>
                        </a:solidFill>
                        <a:latin typeface="맑은 고딕" pitchFamily="50" charset="-127"/>
                        <a:ea typeface="맑은 고딕" pitchFamily="50" charset="-127"/>
                      </a:endParaRPr>
                    </a:p>
                  </a:txBody>
                  <a:tcPr anchor="ctr">
                    <a:lnL w="12700" cap="flat" cmpd="sng" algn="ctr">
                      <a:solidFill>
                        <a:sysClr val="window" lastClr="FFFFFF">
                          <a:lumMod val="65000"/>
                        </a:sysClr>
                      </a:solidFill>
                      <a:prstDash val="solid"/>
                      <a:round/>
                      <a:headEnd type="none" w="med" len="med"/>
                      <a:tailEnd type="none" w="med" len="med"/>
                    </a:lnL>
                    <a:lnR w="19050" cap="flat" cmpd="sng" algn="ctr">
                      <a:solidFill>
                        <a:sysClr val="windowText" lastClr="000000"/>
                      </a:solidFill>
                      <a:prstDash val="solid"/>
                      <a:round/>
                      <a:headEnd type="none" w="med" len="med"/>
                      <a:tailEnd type="none" w="med" len="med"/>
                    </a:lnR>
                    <a:lnT w="12700" cap="flat" cmpd="sng" algn="ctr">
                      <a:solidFill>
                        <a:sysClr val="window" lastClr="FFFFFF">
                          <a:lumMod val="65000"/>
                        </a:sysClr>
                      </a:solidFill>
                      <a:prstDash val="solid"/>
                      <a:round/>
                      <a:headEnd type="none" w="med" len="med"/>
                      <a:tailEnd type="none" w="med" len="med"/>
                    </a:lnT>
                    <a:lnB w="12700" cap="flat" cmpd="sng" algn="ctr">
                      <a:solidFill>
                        <a:sysClr val="window" lastClr="FFFFFF">
                          <a:lumMod val="65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522131">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dirty="0" smtClean="0"/>
                        <a:t>PM983 NVMe SSD</a:t>
                      </a:r>
                    </a:p>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dirty="0" smtClean="0"/>
                        <a:t>4TB</a:t>
                      </a:r>
                    </a:p>
                  </a:txBody>
                  <a:tcPr anchor="ctr">
                    <a:lnL w="19050" cap="flat" cmpd="sng" algn="ctr">
                      <a:solidFill>
                        <a:sysClr val="windowText" lastClr="000000"/>
                      </a:solidFill>
                      <a:prstDash val="solid"/>
                      <a:round/>
                      <a:headEnd type="none" w="med" len="med"/>
                      <a:tailEnd type="none" w="med" len="med"/>
                    </a:lnL>
                    <a:lnR w="12700" cap="flat" cmpd="sng" algn="ctr">
                      <a:solidFill>
                        <a:sysClr val="window" lastClr="FFFFFF">
                          <a:lumMod val="65000"/>
                        </a:sysClr>
                      </a:solidFill>
                      <a:prstDash val="solid"/>
                      <a:round/>
                      <a:headEnd type="none" w="med" len="med"/>
                      <a:tailEnd type="none" w="med" len="med"/>
                    </a:lnR>
                    <a:lnT w="12700" cap="flat" cmpd="sng" algn="ctr">
                      <a:solidFill>
                        <a:sysClr val="window" lastClr="FFFFFF">
                          <a:lumMod val="65000"/>
                        </a:sysClr>
                      </a:solidFill>
                      <a:prstDash val="solid"/>
                      <a:round/>
                      <a:headEnd type="none" w="med" len="med"/>
                      <a:tailEnd type="none" w="med" len="med"/>
                    </a:lnT>
                    <a:lnB w="190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en-US" altLang="ko-KR" sz="1600" b="1" dirty="0" smtClean="0">
                          <a:solidFill>
                            <a:schemeClr val="tx1"/>
                          </a:solidFill>
                        </a:rPr>
                        <a:t>MZ1LB3T8HMLA-00007</a:t>
                      </a:r>
                    </a:p>
                  </a:txBody>
                  <a:tcPr anchor="ctr">
                    <a:lnL w="12700" cap="flat" cmpd="sng" algn="ctr">
                      <a:solidFill>
                        <a:sysClr val="window" lastClr="FFFFFF">
                          <a:lumMod val="65000"/>
                        </a:sysClr>
                      </a:solidFill>
                      <a:prstDash val="solid"/>
                      <a:round/>
                      <a:headEnd type="none" w="med" len="med"/>
                      <a:tailEnd type="none" w="med" len="med"/>
                    </a:lnL>
                    <a:lnR w="12700" cap="flat" cmpd="sng" algn="ctr">
                      <a:solidFill>
                        <a:sysClr val="window" lastClr="FFFFFF">
                          <a:lumMod val="65000"/>
                        </a:sysClr>
                      </a:solidFill>
                      <a:prstDash val="solid"/>
                      <a:round/>
                      <a:headEnd type="none" w="med" len="med"/>
                      <a:tailEnd type="none" w="med" len="med"/>
                    </a:lnR>
                    <a:lnT w="12700" cap="flat" cmpd="sng" algn="ctr">
                      <a:solidFill>
                        <a:sysClr val="window" lastClr="FFFFFF">
                          <a:lumMod val="65000"/>
                        </a:sysClr>
                      </a:solidFill>
                      <a:prstDash val="solid"/>
                      <a:round/>
                      <a:headEnd type="none" w="med" len="med"/>
                      <a:tailEnd type="none" w="med" len="med"/>
                    </a:lnT>
                    <a:lnB w="190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tx1"/>
                          </a:solidFill>
                          <a:latin typeface="맑은 고딕"/>
                          <a:ea typeface=""/>
                          <a:cs typeface=""/>
                        </a:defRPr>
                      </a:lvl1pPr>
                      <a:lvl2pPr marL="457200" algn="l" defTabSz="914400" rtl="0" eaLnBrk="1" latinLnBrk="1" hangingPunct="1">
                        <a:defRPr sz="1800" kern="1200">
                          <a:solidFill>
                            <a:schemeClr val="tx1"/>
                          </a:solidFill>
                          <a:latin typeface="맑은 고딕"/>
                          <a:ea typeface=""/>
                          <a:cs typeface=""/>
                        </a:defRPr>
                      </a:lvl2pPr>
                      <a:lvl3pPr marL="914400" algn="l" defTabSz="914400" rtl="0" eaLnBrk="1" latinLnBrk="1" hangingPunct="1">
                        <a:defRPr sz="1800" kern="1200">
                          <a:solidFill>
                            <a:schemeClr val="tx1"/>
                          </a:solidFill>
                          <a:latin typeface="맑은 고딕"/>
                          <a:ea typeface=""/>
                          <a:cs typeface=""/>
                        </a:defRPr>
                      </a:lvl3pPr>
                      <a:lvl4pPr marL="1371600" algn="l" defTabSz="914400" rtl="0" eaLnBrk="1" latinLnBrk="1" hangingPunct="1">
                        <a:defRPr sz="1800" kern="1200">
                          <a:solidFill>
                            <a:schemeClr val="tx1"/>
                          </a:solidFill>
                          <a:latin typeface="맑은 고딕"/>
                          <a:ea typeface=""/>
                          <a:cs typeface=""/>
                        </a:defRPr>
                      </a:lvl4pPr>
                      <a:lvl5pPr marL="1828800" algn="l" defTabSz="914400" rtl="0" eaLnBrk="1" latinLnBrk="1" hangingPunct="1">
                        <a:defRPr sz="1800" kern="1200">
                          <a:solidFill>
                            <a:schemeClr val="tx1"/>
                          </a:solidFill>
                          <a:latin typeface="맑은 고딕"/>
                          <a:ea typeface=""/>
                          <a:cs typeface=""/>
                        </a:defRPr>
                      </a:lvl5pPr>
                      <a:lvl6pPr marL="2286000" algn="l" defTabSz="914400" rtl="0" eaLnBrk="1" latinLnBrk="1" hangingPunct="1">
                        <a:defRPr sz="1800" kern="1200">
                          <a:solidFill>
                            <a:schemeClr val="tx1"/>
                          </a:solidFill>
                          <a:latin typeface="맑은 고딕"/>
                          <a:ea typeface=""/>
                          <a:cs typeface=""/>
                        </a:defRPr>
                      </a:lvl6pPr>
                      <a:lvl7pPr marL="2743200" algn="l" defTabSz="914400" rtl="0" eaLnBrk="1" latinLnBrk="1" hangingPunct="1">
                        <a:defRPr sz="1800" kern="1200">
                          <a:solidFill>
                            <a:schemeClr val="tx1"/>
                          </a:solidFill>
                          <a:latin typeface="맑은 고딕"/>
                          <a:ea typeface=""/>
                          <a:cs typeface=""/>
                        </a:defRPr>
                      </a:lvl7pPr>
                      <a:lvl8pPr marL="3200400" algn="l" defTabSz="914400" rtl="0" eaLnBrk="1" latinLnBrk="1" hangingPunct="1">
                        <a:defRPr sz="1800" kern="1200">
                          <a:solidFill>
                            <a:schemeClr val="tx1"/>
                          </a:solidFill>
                          <a:latin typeface="맑은 고딕"/>
                          <a:ea typeface=""/>
                          <a:cs typeface=""/>
                        </a:defRPr>
                      </a:lvl8pPr>
                      <a:lvl9pPr marL="3657600" algn="l" defTabSz="914400" rtl="0" eaLnBrk="1" latinLnBrk="1" hangingPunct="1">
                        <a:defRPr sz="1800" kern="1200">
                          <a:solidFill>
                            <a:schemeClr val="tx1"/>
                          </a:solidFill>
                          <a:latin typeface="맑은 고딕"/>
                          <a:ea typeface=""/>
                          <a:cs typeface=""/>
                        </a:defRPr>
                      </a:lvl9p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b="1" dirty="0" smtClean="0">
                          <a:latin typeface="맑은 고딕" pitchFamily="50" charset="-127"/>
                          <a:ea typeface="맑은 고딕" pitchFamily="50" charset="-127"/>
                        </a:rPr>
                        <a:t>EDB7502Q</a:t>
                      </a:r>
                      <a:endParaRPr lang="ko-KR" altLang="en-US" sz="1600" b="1" dirty="0" smtClean="0">
                        <a:latin typeface="맑은 고딕" pitchFamily="50" charset="-127"/>
                        <a:ea typeface="맑은 고딕" pitchFamily="50" charset="-127"/>
                      </a:endParaRPr>
                    </a:p>
                  </a:txBody>
                  <a:tcPr anchor="ctr">
                    <a:lnL w="12700" cap="flat" cmpd="sng" algn="ctr">
                      <a:solidFill>
                        <a:sysClr val="window" lastClr="FFFFFF">
                          <a:lumMod val="65000"/>
                        </a:sysClr>
                      </a:solidFill>
                      <a:prstDash val="solid"/>
                      <a:round/>
                      <a:headEnd type="none" w="med" len="med"/>
                      <a:tailEnd type="none" w="med" len="med"/>
                    </a:lnL>
                    <a:lnR w="12700" cap="flat" cmpd="sng" algn="ctr">
                      <a:solidFill>
                        <a:sysClr val="window" lastClr="FFFFFF">
                          <a:lumMod val="65000"/>
                        </a:sysClr>
                      </a:solidFill>
                      <a:prstDash val="solid"/>
                      <a:round/>
                      <a:headEnd type="none" w="med" len="med"/>
                      <a:tailEnd type="none" w="med" len="med"/>
                    </a:lnR>
                    <a:lnT w="12700" cap="flat" cmpd="sng" algn="ctr">
                      <a:solidFill>
                        <a:sysClr val="window" lastClr="FFFFFF">
                          <a:lumMod val="65000"/>
                        </a:sysClr>
                      </a:solidFill>
                      <a:prstDash val="solid"/>
                      <a:round/>
                      <a:headEnd type="none" w="med" len="med"/>
                      <a:tailEnd type="none" w="med" len="med"/>
                    </a:lnT>
                    <a:lnB w="190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tx1"/>
                          </a:solidFill>
                          <a:latin typeface="맑은 고딕"/>
                          <a:ea typeface=""/>
                          <a:cs typeface=""/>
                        </a:defRPr>
                      </a:lvl1pPr>
                      <a:lvl2pPr marL="457200" algn="l" defTabSz="914400" rtl="0" eaLnBrk="1" latinLnBrk="1" hangingPunct="1">
                        <a:defRPr sz="1800" kern="1200">
                          <a:solidFill>
                            <a:schemeClr val="tx1"/>
                          </a:solidFill>
                          <a:latin typeface="맑은 고딕"/>
                          <a:ea typeface=""/>
                          <a:cs typeface=""/>
                        </a:defRPr>
                      </a:lvl2pPr>
                      <a:lvl3pPr marL="914400" algn="l" defTabSz="914400" rtl="0" eaLnBrk="1" latinLnBrk="1" hangingPunct="1">
                        <a:defRPr sz="1800" kern="1200">
                          <a:solidFill>
                            <a:schemeClr val="tx1"/>
                          </a:solidFill>
                          <a:latin typeface="맑은 고딕"/>
                          <a:ea typeface=""/>
                          <a:cs typeface=""/>
                        </a:defRPr>
                      </a:lvl3pPr>
                      <a:lvl4pPr marL="1371600" algn="l" defTabSz="914400" rtl="0" eaLnBrk="1" latinLnBrk="1" hangingPunct="1">
                        <a:defRPr sz="1800" kern="1200">
                          <a:solidFill>
                            <a:schemeClr val="tx1"/>
                          </a:solidFill>
                          <a:latin typeface="맑은 고딕"/>
                          <a:ea typeface=""/>
                          <a:cs typeface=""/>
                        </a:defRPr>
                      </a:lvl4pPr>
                      <a:lvl5pPr marL="1828800" algn="l" defTabSz="914400" rtl="0" eaLnBrk="1" latinLnBrk="1" hangingPunct="1">
                        <a:defRPr sz="1800" kern="1200">
                          <a:solidFill>
                            <a:schemeClr val="tx1"/>
                          </a:solidFill>
                          <a:latin typeface="맑은 고딕"/>
                          <a:ea typeface=""/>
                          <a:cs typeface=""/>
                        </a:defRPr>
                      </a:lvl5pPr>
                      <a:lvl6pPr marL="2286000" algn="l" defTabSz="914400" rtl="0" eaLnBrk="1" latinLnBrk="1" hangingPunct="1">
                        <a:defRPr sz="1800" kern="1200">
                          <a:solidFill>
                            <a:schemeClr val="tx1"/>
                          </a:solidFill>
                          <a:latin typeface="맑은 고딕"/>
                          <a:ea typeface=""/>
                          <a:cs typeface=""/>
                        </a:defRPr>
                      </a:lvl6pPr>
                      <a:lvl7pPr marL="2743200" algn="l" defTabSz="914400" rtl="0" eaLnBrk="1" latinLnBrk="1" hangingPunct="1">
                        <a:defRPr sz="1800" kern="1200">
                          <a:solidFill>
                            <a:schemeClr val="tx1"/>
                          </a:solidFill>
                          <a:latin typeface="맑은 고딕"/>
                          <a:ea typeface=""/>
                          <a:cs typeface=""/>
                        </a:defRPr>
                      </a:lvl7pPr>
                      <a:lvl8pPr marL="3200400" algn="l" defTabSz="914400" rtl="0" eaLnBrk="1" latinLnBrk="1" hangingPunct="1">
                        <a:defRPr sz="1800" kern="1200">
                          <a:solidFill>
                            <a:schemeClr val="tx1"/>
                          </a:solidFill>
                          <a:latin typeface="맑은 고딕"/>
                          <a:ea typeface=""/>
                          <a:cs typeface=""/>
                        </a:defRPr>
                      </a:lvl8pPr>
                      <a:lvl9pPr marL="3657600" algn="l" defTabSz="914400" rtl="0" eaLnBrk="1" latinLnBrk="1" hangingPunct="1">
                        <a:defRPr sz="1800" kern="1200">
                          <a:solidFill>
                            <a:schemeClr val="tx1"/>
                          </a:solidFill>
                          <a:latin typeface="맑은 고딕"/>
                          <a:ea typeface=""/>
                          <a:cs typeface=""/>
                        </a:defRPr>
                      </a:lvl9p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b="1" dirty="0" smtClean="0">
                          <a:solidFill>
                            <a:srgbClr val="0000FF"/>
                          </a:solidFill>
                        </a:rPr>
                        <a:t>EDB7602Q</a:t>
                      </a:r>
                      <a:endParaRPr lang="ko-KR" altLang="en-US" sz="1600" b="1" dirty="0" smtClean="0">
                        <a:solidFill>
                          <a:srgbClr val="0000FF"/>
                        </a:solidFill>
                        <a:latin typeface="맑은 고딕" pitchFamily="50" charset="-127"/>
                        <a:ea typeface="맑은 고딕" pitchFamily="50" charset="-127"/>
                      </a:endParaRPr>
                    </a:p>
                  </a:txBody>
                  <a:tcPr anchor="ctr">
                    <a:lnL w="12700" cap="flat" cmpd="sng" algn="ctr">
                      <a:solidFill>
                        <a:sysClr val="window" lastClr="FFFFFF">
                          <a:lumMod val="65000"/>
                        </a:sysClr>
                      </a:solidFill>
                      <a:prstDash val="solid"/>
                      <a:round/>
                      <a:headEnd type="none" w="med" len="med"/>
                      <a:tailEnd type="none" w="med" len="med"/>
                    </a:lnL>
                    <a:lnR w="19050" cap="flat" cmpd="sng" algn="ctr">
                      <a:solidFill>
                        <a:sysClr val="windowText" lastClr="000000"/>
                      </a:solidFill>
                      <a:prstDash val="solid"/>
                      <a:round/>
                      <a:headEnd type="none" w="med" len="med"/>
                      <a:tailEnd type="none" w="med" len="med"/>
                    </a:lnR>
                    <a:lnT w="12700" cap="flat" cmpd="sng" algn="ctr">
                      <a:solidFill>
                        <a:sysClr val="window" lastClr="FFFFFF">
                          <a:lumMod val="65000"/>
                        </a:sysClr>
                      </a:solidFill>
                      <a:prstDash val="solid"/>
                      <a:round/>
                      <a:headEnd type="none" w="med" len="med"/>
                      <a:tailEnd type="none" w="med" len="med"/>
                    </a:lnT>
                    <a:lnB w="190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2666134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4"/>
          <p:cNvSpPr>
            <a:spLocks noGrp="1"/>
          </p:cNvSpPr>
          <p:nvPr>
            <p:ph type="title"/>
          </p:nvPr>
        </p:nvSpPr>
        <p:spPr/>
        <p:txBody>
          <a:bodyPr/>
          <a:lstStyle/>
          <a:p>
            <a:r>
              <a:rPr lang="en-US" altLang="ko-KR" sz="3000" dirty="0"/>
              <a:t>FW </a:t>
            </a:r>
            <a:r>
              <a:rPr lang="en-US" altLang="ko-KR" sz="3000" dirty="0" smtClean="0"/>
              <a:t>Change – Change items Summary</a:t>
            </a:r>
            <a:endParaRPr lang="ko-KR" altLang="en-US" sz="3000" dirty="0"/>
          </a:p>
        </p:txBody>
      </p:sp>
      <p:sp>
        <p:nvSpPr>
          <p:cNvPr id="6" name="텍스트 개체 틀 5"/>
          <p:cNvSpPr>
            <a:spLocks noGrp="1"/>
          </p:cNvSpPr>
          <p:nvPr>
            <p:ph type="body" sz="quarter" idx="11"/>
          </p:nvPr>
        </p:nvSpPr>
        <p:spPr/>
        <p:txBody>
          <a:bodyPr>
            <a:noAutofit/>
          </a:bodyPr>
          <a:lstStyle/>
          <a:p>
            <a:r>
              <a:rPr lang="en-US" altLang="ko-KR" dirty="0" smtClean="0"/>
              <a:t>Description of Change Items (</a:t>
            </a:r>
            <a:r>
              <a:rPr lang="en-US" altLang="ko-KR" dirty="0" smtClean="0"/>
              <a:t>EDA/EDB7602Q</a:t>
            </a:r>
            <a:r>
              <a:rPr lang="en-US" altLang="ko-KR" dirty="0" smtClean="0"/>
              <a:t>)</a:t>
            </a:r>
            <a:endParaRPr lang="en-US" altLang="ko-KR" b="0" dirty="0" smtClean="0"/>
          </a:p>
        </p:txBody>
      </p:sp>
      <p:graphicFrame>
        <p:nvGraphicFramePr>
          <p:cNvPr id="7" name="표 6"/>
          <p:cNvGraphicFramePr>
            <a:graphicFrameLocks noGrp="1"/>
          </p:cNvGraphicFramePr>
          <p:nvPr>
            <p:extLst>
              <p:ext uri="{D42A27DB-BD31-4B8C-83A1-F6EECF244321}">
                <p14:modId xmlns:p14="http://schemas.microsoft.com/office/powerpoint/2010/main" val="2241960541"/>
              </p:ext>
            </p:extLst>
          </p:nvPr>
        </p:nvGraphicFramePr>
        <p:xfrm>
          <a:off x="1276711" y="1250830"/>
          <a:ext cx="9842739" cy="4590559"/>
        </p:xfrm>
        <a:graphic>
          <a:graphicData uri="http://schemas.openxmlformats.org/drawingml/2006/table">
            <a:tbl>
              <a:tblPr firstRow="1" bandRow="1">
                <a:tableStyleId>{5940675A-B579-460E-94D1-54222C63F5DA}</a:tableStyleId>
              </a:tblPr>
              <a:tblGrid>
                <a:gridCol w="442156">
                  <a:extLst>
                    <a:ext uri="{9D8B030D-6E8A-4147-A177-3AD203B41FA5}">
                      <a16:colId xmlns:a16="http://schemas.microsoft.com/office/drawing/2014/main" val="20000"/>
                    </a:ext>
                  </a:extLst>
                </a:gridCol>
                <a:gridCol w="7062552">
                  <a:extLst>
                    <a:ext uri="{9D8B030D-6E8A-4147-A177-3AD203B41FA5}">
                      <a16:colId xmlns:a16="http://schemas.microsoft.com/office/drawing/2014/main" val="20001"/>
                    </a:ext>
                  </a:extLst>
                </a:gridCol>
                <a:gridCol w="1102388">
                  <a:extLst>
                    <a:ext uri="{9D8B030D-6E8A-4147-A177-3AD203B41FA5}">
                      <a16:colId xmlns:a16="http://schemas.microsoft.com/office/drawing/2014/main" val="20004"/>
                    </a:ext>
                  </a:extLst>
                </a:gridCol>
                <a:gridCol w="1235643">
                  <a:extLst>
                    <a:ext uri="{9D8B030D-6E8A-4147-A177-3AD203B41FA5}">
                      <a16:colId xmlns:a16="http://schemas.microsoft.com/office/drawing/2014/main" val="20005"/>
                    </a:ext>
                  </a:extLst>
                </a:gridCol>
              </a:tblGrid>
              <a:tr h="400923">
                <a:tc>
                  <a:txBody>
                    <a:bodyPr/>
                    <a:lstStyle/>
                    <a:p>
                      <a:pPr algn="ctr" latinLnBrk="1"/>
                      <a:r>
                        <a:rPr lang="en-US" altLang="ko-KR" sz="1600" b="1" dirty="0" smtClean="0">
                          <a:solidFill>
                            <a:schemeClr val="bg1"/>
                          </a:solidFill>
                          <a:latin typeface="Arial" panose="020B0604020202020204" pitchFamily="34" charset="0"/>
                          <a:cs typeface="Arial" panose="020B0604020202020204" pitchFamily="34" charset="0"/>
                        </a:rPr>
                        <a:t>No</a:t>
                      </a:r>
                      <a:endParaRPr lang="ko-KR" altLang="en-US" sz="1600" b="1" dirty="0">
                        <a:solidFill>
                          <a:schemeClr val="bg1"/>
                        </a:solidFill>
                        <a:latin typeface="Arial" panose="020B0604020202020204" pitchFamily="34" charset="0"/>
                        <a:cs typeface="Arial" panose="020B0604020202020204" pitchFamily="34" charset="0"/>
                      </a:endParaRPr>
                    </a:p>
                  </a:txBody>
                  <a:tcPr marL="48000" marR="48000" marT="60960" marB="60960" anchor="ctr">
                    <a:solidFill>
                      <a:srgbClr val="0070C0"/>
                    </a:solidFill>
                  </a:tcPr>
                </a:tc>
                <a:tc>
                  <a:txBody>
                    <a:bodyPr/>
                    <a:lstStyle/>
                    <a:p>
                      <a:pPr algn="ctr" latinLnBrk="1"/>
                      <a:r>
                        <a:rPr lang="en-US" altLang="ko-KR" sz="1600" b="1" dirty="0" smtClean="0">
                          <a:solidFill>
                            <a:schemeClr val="bg1"/>
                          </a:solidFill>
                          <a:latin typeface="Arial" panose="020B0604020202020204" pitchFamily="34" charset="0"/>
                          <a:cs typeface="Arial" panose="020B0604020202020204" pitchFamily="34" charset="0"/>
                        </a:rPr>
                        <a:t>Item</a:t>
                      </a:r>
                      <a:r>
                        <a:rPr lang="en-US" altLang="ko-KR" sz="1600" b="1" baseline="0" dirty="0" smtClean="0">
                          <a:solidFill>
                            <a:schemeClr val="bg1"/>
                          </a:solidFill>
                          <a:latin typeface="Arial" panose="020B0604020202020204" pitchFamily="34" charset="0"/>
                          <a:cs typeface="Arial" panose="020B0604020202020204" pitchFamily="34" charset="0"/>
                        </a:rPr>
                        <a:t> Description</a:t>
                      </a:r>
                      <a:endParaRPr lang="ko-KR" altLang="en-US" sz="1600" b="1" dirty="0">
                        <a:solidFill>
                          <a:schemeClr val="bg1"/>
                        </a:solidFill>
                        <a:latin typeface="Arial" panose="020B0604020202020204" pitchFamily="34" charset="0"/>
                        <a:cs typeface="Arial" panose="020B0604020202020204" pitchFamily="34" charset="0"/>
                      </a:endParaRPr>
                    </a:p>
                  </a:txBody>
                  <a:tcPr marL="48000" marR="48000" marT="60960" marB="60960" anchor="ctr">
                    <a:solidFill>
                      <a:srgbClr val="0070C0"/>
                    </a:solidFill>
                  </a:tcPr>
                </a:tc>
                <a:tc>
                  <a:txBody>
                    <a:bodyPr/>
                    <a:lstStyle/>
                    <a:p>
                      <a:pPr algn="ctr" latinLnBrk="1"/>
                      <a:r>
                        <a:rPr lang="en-US" altLang="ko-KR" sz="1600" b="1" dirty="0" smtClean="0">
                          <a:solidFill>
                            <a:schemeClr val="bg1"/>
                          </a:solidFill>
                          <a:latin typeface="Arial" panose="020B0604020202020204" pitchFamily="34" charset="0"/>
                          <a:cs typeface="Arial" panose="020B0604020202020204" pitchFamily="34" charset="0"/>
                        </a:rPr>
                        <a:t>Severity</a:t>
                      </a:r>
                      <a:endParaRPr lang="ko-KR" altLang="en-US" sz="1600" b="1" dirty="0">
                        <a:solidFill>
                          <a:schemeClr val="bg1"/>
                        </a:solidFill>
                        <a:latin typeface="Arial" panose="020B0604020202020204" pitchFamily="34" charset="0"/>
                        <a:cs typeface="Arial" panose="020B0604020202020204" pitchFamily="34" charset="0"/>
                      </a:endParaRPr>
                    </a:p>
                  </a:txBody>
                  <a:tcPr marL="48000" marR="48000" marT="60960" marB="60960" anchor="ctr">
                    <a:solidFill>
                      <a:srgbClr val="0070C0"/>
                    </a:solidFill>
                  </a:tcPr>
                </a:tc>
                <a:tc>
                  <a:txBody>
                    <a:bodyPr/>
                    <a:lstStyle/>
                    <a:p>
                      <a:pPr algn="ctr" latinLnBrk="1"/>
                      <a:r>
                        <a:rPr lang="en-US" altLang="ko-KR" sz="1400" b="1" dirty="0" smtClean="0">
                          <a:solidFill>
                            <a:schemeClr val="bg1"/>
                          </a:solidFill>
                          <a:latin typeface="Arial" panose="020B0604020202020204" pitchFamily="34" charset="0"/>
                          <a:cs typeface="Arial" panose="020B0604020202020204" pitchFamily="34" charset="0"/>
                        </a:rPr>
                        <a:t>Likelihood</a:t>
                      </a:r>
                      <a:endParaRPr lang="ko-KR" altLang="en-US" sz="1600" b="1" dirty="0">
                        <a:solidFill>
                          <a:schemeClr val="bg1"/>
                        </a:solidFill>
                        <a:latin typeface="Arial" panose="020B0604020202020204" pitchFamily="34" charset="0"/>
                        <a:cs typeface="Arial" panose="020B0604020202020204" pitchFamily="34" charset="0"/>
                      </a:endParaRPr>
                    </a:p>
                  </a:txBody>
                  <a:tcPr marL="48000" marR="48000" marT="60960" marB="60960" anchor="ctr">
                    <a:solidFill>
                      <a:srgbClr val="0070C0"/>
                    </a:solidFill>
                  </a:tcPr>
                </a:tc>
                <a:extLst>
                  <a:ext uri="{0D108BD9-81ED-4DB2-BD59-A6C34878D82A}">
                    <a16:rowId xmlns:a16="http://schemas.microsoft.com/office/drawing/2014/main" val="10000"/>
                  </a:ext>
                </a:extLst>
              </a:tr>
              <a:tr h="380876">
                <a:tc>
                  <a:txBody>
                    <a:bodyPr/>
                    <a:lstStyle/>
                    <a:p>
                      <a:pPr algn="ctr" latinLnBrk="1"/>
                      <a:r>
                        <a:rPr lang="en-US" altLang="ko-KR" sz="1200" dirty="0" smtClean="0">
                          <a:latin typeface="Arial" panose="020B0604020202020204" pitchFamily="34" charset="0"/>
                          <a:cs typeface="Arial" panose="020B0604020202020204" pitchFamily="34" charset="0"/>
                        </a:rPr>
                        <a:t>1</a:t>
                      </a:r>
                      <a:endParaRPr lang="ko-KR" altLang="en-US" sz="1200" dirty="0">
                        <a:latin typeface="Arial" panose="020B0604020202020204" pitchFamily="34" charset="0"/>
                        <a:cs typeface="Arial" panose="020B0604020202020204" pitchFamily="34" charset="0"/>
                      </a:endParaRPr>
                    </a:p>
                  </a:txBody>
                  <a:tcPr marL="48000" marR="48000" marT="60960" marB="60960" anchor="ctr"/>
                </a:tc>
                <a:tc>
                  <a:txBody>
                    <a:bodyPr/>
                    <a:lstStyle/>
                    <a:p>
                      <a:pPr algn="ctr" latinLnBrk="1"/>
                      <a:r>
                        <a:rPr lang="en-US" altLang="ko-KR" sz="1200" dirty="0" smtClean="0">
                          <a:latin typeface="Arial" panose="020B0604020202020204" pitchFamily="34" charset="0"/>
                          <a:cs typeface="Arial" panose="020B0604020202020204" pitchFamily="34" charset="0"/>
                        </a:rPr>
                        <a:t>META block UECC improvement @SPO</a:t>
                      </a:r>
                      <a:r>
                        <a:rPr lang="en-US" altLang="ko-KR" sz="1200" baseline="0" dirty="0" smtClean="0">
                          <a:latin typeface="Arial" panose="020B0604020202020204" pitchFamily="34" charset="0"/>
                          <a:cs typeface="Arial" panose="020B0604020202020204" pitchFamily="34" charset="0"/>
                        </a:rPr>
                        <a:t> w/o IO</a:t>
                      </a:r>
                      <a:endParaRPr lang="ko-KR" altLang="en-US" sz="1200" dirty="0">
                        <a:latin typeface="Arial" panose="020B0604020202020204" pitchFamily="34" charset="0"/>
                        <a:cs typeface="Arial" panose="020B0604020202020204" pitchFamily="34" charset="0"/>
                      </a:endParaRPr>
                    </a:p>
                  </a:txBody>
                  <a:tcPr marL="48000" marR="48000" marT="60960" marB="60960" anchor="ctr"/>
                </a:tc>
                <a:tc>
                  <a:txBody>
                    <a:bodyPr/>
                    <a:lstStyle/>
                    <a:p>
                      <a:pPr marL="0" marR="0" indent="0" algn="ctr" defTabSz="1219050" rtl="0" eaLnBrk="1" fontAlgn="auto" latinLnBrk="1" hangingPunct="1">
                        <a:lnSpc>
                          <a:spcPct val="100000"/>
                        </a:lnSpc>
                        <a:spcBef>
                          <a:spcPts val="0"/>
                        </a:spcBef>
                        <a:spcAft>
                          <a:spcPts val="0"/>
                        </a:spcAft>
                        <a:buClrTx/>
                        <a:buSzTx/>
                        <a:buFontTx/>
                        <a:buNone/>
                        <a:tabLst/>
                        <a:defRPr/>
                      </a:pPr>
                      <a:r>
                        <a:rPr lang="en-US" altLang="ko-KR" sz="1200" dirty="0" smtClean="0">
                          <a:latin typeface="Arial" panose="020B0604020202020204" pitchFamily="34" charset="0"/>
                          <a:cs typeface="Arial" panose="020B0604020202020204" pitchFamily="34" charset="0"/>
                        </a:rPr>
                        <a:t>Medium</a:t>
                      </a:r>
                      <a:endParaRPr lang="ko-KR" altLang="en-US" sz="1200" dirty="0" smtClean="0">
                        <a:latin typeface="Arial" panose="020B0604020202020204" pitchFamily="34" charset="0"/>
                        <a:cs typeface="Arial" panose="020B0604020202020204" pitchFamily="34" charset="0"/>
                      </a:endParaRPr>
                    </a:p>
                  </a:txBody>
                  <a:tcPr marL="48000" marR="48000" marT="60960" marB="60960" anchor="ctr"/>
                </a:tc>
                <a:tc>
                  <a:txBody>
                    <a:bodyPr/>
                    <a:lstStyle/>
                    <a:p>
                      <a:pPr marL="0" marR="0" indent="0" algn="ctr" defTabSz="1219050" rtl="0" eaLnBrk="1" fontAlgn="auto" latinLnBrk="1" hangingPunct="1">
                        <a:lnSpc>
                          <a:spcPct val="100000"/>
                        </a:lnSpc>
                        <a:spcBef>
                          <a:spcPts val="0"/>
                        </a:spcBef>
                        <a:spcAft>
                          <a:spcPts val="0"/>
                        </a:spcAft>
                        <a:buClrTx/>
                        <a:buSzTx/>
                        <a:buFontTx/>
                        <a:buNone/>
                        <a:tabLst/>
                        <a:defRPr/>
                      </a:pPr>
                      <a:r>
                        <a:rPr lang="en-US" altLang="ko-KR" sz="1200" dirty="0" smtClean="0">
                          <a:latin typeface="Arial" panose="020B0604020202020204" pitchFamily="34" charset="0"/>
                          <a:cs typeface="Arial" panose="020B0604020202020204" pitchFamily="34" charset="0"/>
                        </a:rPr>
                        <a:t>Low</a:t>
                      </a:r>
                      <a:endParaRPr lang="ko-KR" altLang="en-US" sz="1200" dirty="0" smtClean="0">
                        <a:latin typeface="Arial" panose="020B0604020202020204" pitchFamily="34" charset="0"/>
                        <a:cs typeface="Arial" panose="020B0604020202020204" pitchFamily="34" charset="0"/>
                      </a:endParaRPr>
                    </a:p>
                  </a:txBody>
                  <a:tcPr marL="48000" marR="48000" marT="60960" marB="60960" anchor="ctr"/>
                </a:tc>
                <a:extLst>
                  <a:ext uri="{0D108BD9-81ED-4DB2-BD59-A6C34878D82A}">
                    <a16:rowId xmlns:a16="http://schemas.microsoft.com/office/drawing/2014/main" val="10003"/>
                  </a:ext>
                </a:extLst>
              </a:tr>
              <a:tr h="380876">
                <a:tc>
                  <a:txBody>
                    <a:bodyPr/>
                    <a:lstStyle/>
                    <a:p>
                      <a:pPr algn="ctr" latinLnBrk="1"/>
                      <a:r>
                        <a:rPr lang="en-US" altLang="ko-KR" sz="1200" dirty="0" smtClean="0">
                          <a:latin typeface="Arial" panose="020B0604020202020204" pitchFamily="34" charset="0"/>
                          <a:cs typeface="Arial" panose="020B0604020202020204" pitchFamily="34" charset="0"/>
                        </a:rPr>
                        <a:t>2</a:t>
                      </a:r>
                      <a:endParaRPr lang="ko-KR" altLang="en-US" sz="1200" dirty="0">
                        <a:latin typeface="Arial" panose="020B0604020202020204" pitchFamily="34" charset="0"/>
                        <a:cs typeface="Arial" panose="020B0604020202020204" pitchFamily="34" charset="0"/>
                      </a:endParaRPr>
                    </a:p>
                  </a:txBody>
                  <a:tcPr marL="48000" marR="48000" marT="60960" marB="60960" anchor="ctr"/>
                </a:tc>
                <a:tc>
                  <a:txBody>
                    <a:bodyPr/>
                    <a:lstStyle/>
                    <a:p>
                      <a:pPr algn="ctr" latinLnBrk="1"/>
                      <a:r>
                        <a:rPr lang="en-US" altLang="ko-KR" sz="1200" dirty="0" smtClean="0">
                          <a:latin typeface="Arial" panose="020B0604020202020204" pitchFamily="34" charset="0"/>
                          <a:cs typeface="Arial" panose="020B0604020202020204" pitchFamily="34" charset="0"/>
                        </a:rPr>
                        <a:t>Device Missing after Hot-plug (DRS disable)</a:t>
                      </a:r>
                      <a:endParaRPr lang="ko-KR" altLang="en-US" sz="1200" dirty="0">
                        <a:latin typeface="Arial" panose="020B0604020202020204" pitchFamily="34" charset="0"/>
                        <a:cs typeface="Arial" panose="020B0604020202020204" pitchFamily="34" charset="0"/>
                      </a:endParaRPr>
                    </a:p>
                  </a:txBody>
                  <a:tcPr marL="48000" marR="48000" marT="60960" marB="60960" anchor="ctr"/>
                </a:tc>
                <a:tc>
                  <a:txBody>
                    <a:bodyPr/>
                    <a:lstStyle/>
                    <a:p>
                      <a:pPr marL="0" marR="0" indent="0" algn="ctr" defTabSz="1219050" rtl="0" eaLnBrk="1" fontAlgn="auto" latinLnBrk="1" hangingPunct="1">
                        <a:lnSpc>
                          <a:spcPct val="100000"/>
                        </a:lnSpc>
                        <a:spcBef>
                          <a:spcPts val="0"/>
                        </a:spcBef>
                        <a:spcAft>
                          <a:spcPts val="0"/>
                        </a:spcAft>
                        <a:buClrTx/>
                        <a:buSzTx/>
                        <a:buFontTx/>
                        <a:buNone/>
                        <a:tabLst/>
                        <a:defRPr/>
                      </a:pPr>
                      <a:r>
                        <a:rPr lang="en-US" altLang="ko-KR" sz="1200" dirty="0" smtClean="0">
                          <a:latin typeface="Arial" panose="020B0604020202020204" pitchFamily="34" charset="0"/>
                          <a:cs typeface="Arial" panose="020B0604020202020204" pitchFamily="34" charset="0"/>
                        </a:rPr>
                        <a:t>Medium</a:t>
                      </a:r>
                      <a:endParaRPr lang="ko-KR" altLang="en-US" sz="1200" dirty="0" smtClean="0">
                        <a:latin typeface="Arial" panose="020B0604020202020204" pitchFamily="34" charset="0"/>
                        <a:cs typeface="Arial" panose="020B0604020202020204" pitchFamily="34" charset="0"/>
                      </a:endParaRPr>
                    </a:p>
                  </a:txBody>
                  <a:tcPr marL="48000" marR="48000" marT="60960" marB="60960" anchor="ctr"/>
                </a:tc>
                <a:tc>
                  <a:txBody>
                    <a:bodyPr/>
                    <a:lstStyle/>
                    <a:p>
                      <a:pPr marL="0" marR="0" indent="0" algn="ctr" defTabSz="1219050" rtl="0" eaLnBrk="1" fontAlgn="auto" latinLnBrk="1" hangingPunct="1">
                        <a:lnSpc>
                          <a:spcPct val="100000"/>
                        </a:lnSpc>
                        <a:spcBef>
                          <a:spcPts val="0"/>
                        </a:spcBef>
                        <a:spcAft>
                          <a:spcPts val="0"/>
                        </a:spcAft>
                        <a:buClrTx/>
                        <a:buSzTx/>
                        <a:buFontTx/>
                        <a:buNone/>
                        <a:tabLst/>
                        <a:defRPr/>
                      </a:pPr>
                      <a:r>
                        <a:rPr lang="en-US" altLang="ko-KR" sz="1200" dirty="0" smtClean="0">
                          <a:latin typeface="Arial" panose="020B0604020202020204" pitchFamily="34" charset="0"/>
                          <a:cs typeface="Arial" panose="020B0604020202020204" pitchFamily="34" charset="0"/>
                        </a:rPr>
                        <a:t>Low</a:t>
                      </a:r>
                      <a:endParaRPr lang="ko-KR" altLang="en-US" sz="1200" dirty="0" smtClean="0">
                        <a:latin typeface="Arial" panose="020B0604020202020204" pitchFamily="34" charset="0"/>
                        <a:cs typeface="Arial" panose="020B0604020202020204" pitchFamily="34" charset="0"/>
                      </a:endParaRPr>
                    </a:p>
                  </a:txBody>
                  <a:tcPr marL="48000" marR="48000" marT="60960" marB="60960" anchor="ctr"/>
                </a:tc>
                <a:extLst>
                  <a:ext uri="{0D108BD9-81ED-4DB2-BD59-A6C34878D82A}">
                    <a16:rowId xmlns:a16="http://schemas.microsoft.com/office/drawing/2014/main" val="10004"/>
                  </a:ext>
                </a:extLst>
              </a:tr>
              <a:tr h="380876">
                <a:tc>
                  <a:txBody>
                    <a:bodyPr/>
                    <a:lstStyle/>
                    <a:p>
                      <a:pPr algn="ctr" latinLnBrk="1"/>
                      <a:r>
                        <a:rPr lang="en-US" altLang="ko-KR" sz="1200" dirty="0" smtClean="0">
                          <a:latin typeface="Arial" panose="020B0604020202020204" pitchFamily="34" charset="0"/>
                          <a:cs typeface="Arial" panose="020B0604020202020204" pitchFamily="34" charset="0"/>
                        </a:rPr>
                        <a:t>3</a:t>
                      </a:r>
                      <a:endParaRPr lang="ko-KR" altLang="en-US" sz="1200" dirty="0">
                        <a:latin typeface="Arial" panose="020B0604020202020204" pitchFamily="34" charset="0"/>
                        <a:cs typeface="Arial" panose="020B0604020202020204" pitchFamily="34" charset="0"/>
                      </a:endParaRPr>
                    </a:p>
                  </a:txBody>
                  <a:tcPr marL="48000" marR="48000" marT="60960" marB="60960" anchor="ctr"/>
                </a:tc>
                <a:tc>
                  <a:txBody>
                    <a:bodyPr/>
                    <a:lstStyle/>
                    <a:p>
                      <a:pPr algn="ctr" latinLnBrk="1"/>
                      <a:r>
                        <a:rPr lang="en-US" altLang="ko-KR" sz="1200" dirty="0" smtClean="0">
                          <a:latin typeface="Arial" panose="020B0604020202020204" pitchFamily="34" charset="0"/>
                          <a:cs typeface="Arial" panose="020B0604020202020204" pitchFamily="34" charset="0"/>
                        </a:rPr>
                        <a:t>SMART IO impact improvement</a:t>
                      </a:r>
                      <a:endParaRPr lang="ko-KR" altLang="en-US" sz="1200" dirty="0">
                        <a:latin typeface="Arial" panose="020B0604020202020204" pitchFamily="34" charset="0"/>
                        <a:cs typeface="Arial" panose="020B0604020202020204" pitchFamily="34" charset="0"/>
                      </a:endParaRPr>
                    </a:p>
                  </a:txBody>
                  <a:tcPr marL="48000" marR="48000" marT="60960" marB="60960" anchor="ctr"/>
                </a:tc>
                <a:tc>
                  <a:txBody>
                    <a:bodyPr/>
                    <a:lstStyle/>
                    <a:p>
                      <a:pPr algn="ctr" latinLnBrk="1"/>
                      <a:r>
                        <a:rPr lang="en-US" altLang="ko-KR" sz="1200" dirty="0" smtClean="0">
                          <a:latin typeface="Arial" panose="020B0604020202020204" pitchFamily="34" charset="0"/>
                          <a:cs typeface="Arial" panose="020B0604020202020204" pitchFamily="34" charset="0"/>
                        </a:rPr>
                        <a:t>Low</a:t>
                      </a:r>
                      <a:endParaRPr lang="ko-KR" altLang="en-US" sz="1200" dirty="0">
                        <a:latin typeface="Arial" panose="020B0604020202020204" pitchFamily="34" charset="0"/>
                        <a:cs typeface="Arial" panose="020B0604020202020204" pitchFamily="34" charset="0"/>
                      </a:endParaRPr>
                    </a:p>
                  </a:txBody>
                  <a:tcPr marL="48000" marR="48000" marT="60960" marB="60960" anchor="ctr"/>
                </a:tc>
                <a:tc>
                  <a:txBody>
                    <a:bodyPr/>
                    <a:lstStyle/>
                    <a:p>
                      <a:pPr algn="ctr" latinLnBrk="1"/>
                      <a:r>
                        <a:rPr lang="en-US" altLang="ko-KR" sz="1200" dirty="0" smtClean="0">
                          <a:latin typeface="Arial" panose="020B0604020202020204" pitchFamily="34" charset="0"/>
                          <a:cs typeface="Arial" panose="020B0604020202020204" pitchFamily="34" charset="0"/>
                        </a:rPr>
                        <a:t>Low</a:t>
                      </a:r>
                      <a:endParaRPr lang="ko-KR" altLang="en-US" sz="1200" dirty="0">
                        <a:latin typeface="Arial" panose="020B0604020202020204" pitchFamily="34" charset="0"/>
                        <a:cs typeface="Arial" panose="020B0604020202020204" pitchFamily="34" charset="0"/>
                      </a:endParaRPr>
                    </a:p>
                  </a:txBody>
                  <a:tcPr marL="48000" marR="48000" marT="60960" marB="60960" anchor="ctr"/>
                </a:tc>
                <a:extLst>
                  <a:ext uri="{0D108BD9-81ED-4DB2-BD59-A6C34878D82A}">
                    <a16:rowId xmlns:a16="http://schemas.microsoft.com/office/drawing/2014/main" val="10005"/>
                  </a:ext>
                </a:extLst>
              </a:tr>
              <a:tr h="380876">
                <a:tc>
                  <a:txBody>
                    <a:bodyPr/>
                    <a:lstStyle/>
                    <a:p>
                      <a:pPr algn="ctr" latinLnBrk="1"/>
                      <a:r>
                        <a:rPr lang="en-US" altLang="ko-KR" sz="1200" dirty="0" smtClean="0">
                          <a:latin typeface="Arial" panose="020B0604020202020204" pitchFamily="34" charset="0"/>
                          <a:cs typeface="Arial" panose="020B0604020202020204" pitchFamily="34" charset="0"/>
                        </a:rPr>
                        <a:t>4</a:t>
                      </a:r>
                      <a:endParaRPr lang="ko-KR" altLang="en-US" sz="1200" dirty="0">
                        <a:latin typeface="Arial" panose="020B0604020202020204" pitchFamily="34" charset="0"/>
                        <a:cs typeface="Arial" panose="020B0604020202020204" pitchFamily="34" charset="0"/>
                      </a:endParaRPr>
                    </a:p>
                  </a:txBody>
                  <a:tcPr marL="48000" marR="48000" marT="60960" marB="60960" anchor="ctr"/>
                </a:tc>
                <a:tc>
                  <a:txBody>
                    <a:bodyPr/>
                    <a:lstStyle/>
                    <a:p>
                      <a:pPr algn="ctr" latinLnBrk="1"/>
                      <a:r>
                        <a:rPr lang="en-US" altLang="ko-KR" sz="1200" dirty="0" smtClean="0">
                          <a:latin typeface="Arial" panose="020B0604020202020204" pitchFamily="34" charset="0"/>
                          <a:cs typeface="Arial" panose="020B0604020202020204" pitchFamily="34" charset="0"/>
                        </a:rPr>
                        <a:t>NM Code Refresh</a:t>
                      </a:r>
                      <a:endParaRPr lang="ko-KR" altLang="en-US" sz="1200" dirty="0">
                        <a:latin typeface="Arial" panose="020B0604020202020204" pitchFamily="34" charset="0"/>
                        <a:cs typeface="Arial" panose="020B0604020202020204" pitchFamily="34" charset="0"/>
                      </a:endParaRPr>
                    </a:p>
                  </a:txBody>
                  <a:tcPr marL="48000" marR="48000" marT="60960" marB="60960" anchor="ctr"/>
                </a:tc>
                <a:tc>
                  <a:txBody>
                    <a:bodyPr/>
                    <a:lstStyle/>
                    <a:p>
                      <a:pPr algn="ctr" latinLnBrk="1"/>
                      <a:r>
                        <a:rPr lang="en-US" altLang="ko-KR" sz="1200" dirty="0" smtClean="0">
                          <a:latin typeface="Arial" panose="020B0604020202020204" pitchFamily="34" charset="0"/>
                          <a:cs typeface="Arial" panose="020B0604020202020204" pitchFamily="34" charset="0"/>
                        </a:rPr>
                        <a:t>Medium</a:t>
                      </a:r>
                      <a:endParaRPr lang="ko-KR" altLang="en-US" sz="1200" dirty="0">
                        <a:latin typeface="Arial" panose="020B0604020202020204" pitchFamily="34" charset="0"/>
                        <a:cs typeface="Arial" panose="020B0604020202020204" pitchFamily="34" charset="0"/>
                      </a:endParaRPr>
                    </a:p>
                  </a:txBody>
                  <a:tcPr marL="48000" marR="48000" marT="60960" marB="60960" anchor="ctr"/>
                </a:tc>
                <a:tc>
                  <a:txBody>
                    <a:bodyPr/>
                    <a:lstStyle/>
                    <a:p>
                      <a:pPr algn="ctr" latinLnBrk="1"/>
                      <a:r>
                        <a:rPr lang="en-US" altLang="ko-KR" sz="1200" dirty="0" smtClean="0">
                          <a:latin typeface="Arial" panose="020B0604020202020204" pitchFamily="34" charset="0"/>
                          <a:cs typeface="Arial" panose="020B0604020202020204" pitchFamily="34" charset="0"/>
                        </a:rPr>
                        <a:t>Low</a:t>
                      </a:r>
                      <a:endParaRPr lang="ko-KR" altLang="en-US" sz="1200" dirty="0">
                        <a:latin typeface="Arial" panose="020B0604020202020204" pitchFamily="34" charset="0"/>
                        <a:cs typeface="Arial" panose="020B0604020202020204" pitchFamily="34" charset="0"/>
                      </a:endParaRPr>
                    </a:p>
                  </a:txBody>
                  <a:tcPr marL="48000" marR="48000" marT="60960" marB="60960" anchor="ctr"/>
                </a:tc>
                <a:extLst>
                  <a:ext uri="{0D108BD9-81ED-4DB2-BD59-A6C34878D82A}">
                    <a16:rowId xmlns:a16="http://schemas.microsoft.com/office/drawing/2014/main" val="10007"/>
                  </a:ext>
                </a:extLst>
              </a:tr>
              <a:tr h="380876">
                <a:tc>
                  <a:txBody>
                    <a:bodyPr/>
                    <a:lstStyle/>
                    <a:p>
                      <a:pPr algn="ctr" latinLnBrk="1"/>
                      <a:r>
                        <a:rPr lang="en-US" altLang="ko-KR" sz="1200" dirty="0" smtClean="0">
                          <a:latin typeface="Arial" panose="020B0604020202020204" pitchFamily="34" charset="0"/>
                          <a:cs typeface="Arial" panose="020B0604020202020204" pitchFamily="34" charset="0"/>
                        </a:rPr>
                        <a:t>5</a:t>
                      </a:r>
                      <a:endParaRPr lang="ko-KR" altLang="en-US" sz="1200" dirty="0">
                        <a:latin typeface="Arial" panose="020B0604020202020204" pitchFamily="34" charset="0"/>
                        <a:cs typeface="Arial" panose="020B0604020202020204" pitchFamily="34" charset="0"/>
                      </a:endParaRPr>
                    </a:p>
                  </a:txBody>
                  <a:tcPr marL="48000" marR="48000" marT="60960" marB="60960" anchor="ctr"/>
                </a:tc>
                <a:tc>
                  <a:txBody>
                    <a:bodyPr/>
                    <a:lstStyle/>
                    <a:p>
                      <a:pPr algn="ctr" latinLnBrk="1"/>
                      <a:r>
                        <a:rPr lang="en-US" altLang="ko-KR" sz="1200" dirty="0" smtClean="0">
                          <a:latin typeface="Arial" panose="020B0604020202020204" pitchFamily="34" charset="0"/>
                          <a:cs typeface="Arial" panose="020B0604020202020204" pitchFamily="34" charset="0"/>
                        </a:rPr>
                        <a:t>Increasing CRC Count improvement after Power Cycle</a:t>
                      </a:r>
                      <a:endParaRPr lang="ko-KR" altLang="en-US" sz="1200" dirty="0">
                        <a:latin typeface="Arial" panose="020B0604020202020204" pitchFamily="34" charset="0"/>
                        <a:cs typeface="Arial" panose="020B0604020202020204" pitchFamily="34" charset="0"/>
                      </a:endParaRPr>
                    </a:p>
                  </a:txBody>
                  <a:tcPr marL="48000" marR="48000" marT="60960" marB="60960" anchor="ctr"/>
                </a:tc>
                <a:tc>
                  <a:txBody>
                    <a:bodyPr/>
                    <a:lstStyle/>
                    <a:p>
                      <a:pPr algn="ctr" latinLnBrk="1"/>
                      <a:r>
                        <a:rPr lang="en-US" altLang="ko-KR" sz="1200" dirty="0" smtClean="0">
                          <a:latin typeface="Arial" panose="020B0604020202020204" pitchFamily="34" charset="0"/>
                          <a:cs typeface="Arial" panose="020B0604020202020204" pitchFamily="34" charset="0"/>
                        </a:rPr>
                        <a:t>Low</a:t>
                      </a:r>
                      <a:endParaRPr lang="ko-KR" altLang="en-US" sz="1200" dirty="0">
                        <a:latin typeface="Arial" panose="020B0604020202020204" pitchFamily="34" charset="0"/>
                        <a:cs typeface="Arial" panose="020B0604020202020204" pitchFamily="34" charset="0"/>
                      </a:endParaRPr>
                    </a:p>
                  </a:txBody>
                  <a:tcPr marL="48000" marR="48000" marT="60960" marB="60960" anchor="ctr"/>
                </a:tc>
                <a:tc>
                  <a:txBody>
                    <a:bodyPr/>
                    <a:lstStyle/>
                    <a:p>
                      <a:pPr algn="ctr" latinLnBrk="1"/>
                      <a:r>
                        <a:rPr lang="en-US" altLang="ko-KR" sz="1200" dirty="0" smtClean="0">
                          <a:latin typeface="Arial" panose="020B0604020202020204" pitchFamily="34" charset="0"/>
                          <a:cs typeface="Arial" panose="020B0604020202020204" pitchFamily="34" charset="0"/>
                        </a:rPr>
                        <a:t>Low</a:t>
                      </a:r>
                      <a:endParaRPr lang="ko-KR" altLang="en-US" sz="1200" dirty="0">
                        <a:latin typeface="Arial" panose="020B0604020202020204" pitchFamily="34" charset="0"/>
                        <a:cs typeface="Arial" panose="020B0604020202020204" pitchFamily="34" charset="0"/>
                      </a:endParaRPr>
                    </a:p>
                  </a:txBody>
                  <a:tcPr marL="48000" marR="48000" marT="60960" marB="60960" anchor="ctr"/>
                </a:tc>
                <a:extLst>
                  <a:ext uri="{0D108BD9-81ED-4DB2-BD59-A6C34878D82A}">
                    <a16:rowId xmlns:a16="http://schemas.microsoft.com/office/drawing/2014/main" val="10008"/>
                  </a:ext>
                </a:extLst>
              </a:tr>
              <a:tr h="380876">
                <a:tc>
                  <a:txBody>
                    <a:bodyPr/>
                    <a:lstStyle/>
                    <a:p>
                      <a:pPr algn="ctr" latinLnBrk="1"/>
                      <a:r>
                        <a:rPr lang="en-US" altLang="ko-KR" sz="1200" dirty="0" smtClean="0">
                          <a:latin typeface="Arial" panose="020B0604020202020204" pitchFamily="34" charset="0"/>
                          <a:cs typeface="Arial" panose="020B0604020202020204" pitchFamily="34" charset="0"/>
                        </a:rPr>
                        <a:t>6</a:t>
                      </a:r>
                      <a:endParaRPr lang="ko-KR" altLang="en-US" sz="1200" dirty="0">
                        <a:latin typeface="Arial" panose="020B0604020202020204" pitchFamily="34" charset="0"/>
                        <a:cs typeface="Arial" panose="020B0604020202020204" pitchFamily="34" charset="0"/>
                      </a:endParaRPr>
                    </a:p>
                  </a:txBody>
                  <a:tcPr marL="48000" marR="48000" marT="60960" marB="60960" anchor="ctr"/>
                </a:tc>
                <a:tc>
                  <a:txBody>
                    <a:bodyPr/>
                    <a:lstStyle/>
                    <a:p>
                      <a:pPr algn="ctr" latinLnBrk="1"/>
                      <a:r>
                        <a:rPr lang="en-US" altLang="ko-KR" sz="1200" dirty="0" smtClean="0">
                          <a:latin typeface="Arial" panose="020B0604020202020204" pitchFamily="34" charset="0"/>
                          <a:cs typeface="Arial" panose="020B0604020202020204" pitchFamily="34" charset="0"/>
                        </a:rPr>
                        <a:t>Unexpected increase of SPOR count improvement</a:t>
                      </a:r>
                      <a:r>
                        <a:rPr lang="en-US" altLang="ko-KR" sz="1200" baseline="0" dirty="0" smtClean="0">
                          <a:latin typeface="Arial" panose="020B0604020202020204" pitchFamily="34" charset="0"/>
                          <a:cs typeface="Arial" panose="020B0604020202020204" pitchFamily="34" charset="0"/>
                        </a:rPr>
                        <a:t> </a:t>
                      </a:r>
                      <a:r>
                        <a:rPr lang="en-US" altLang="ko-KR" sz="1200" dirty="0" smtClean="0">
                          <a:latin typeface="Arial" panose="020B0604020202020204" pitchFamily="34" charset="0"/>
                          <a:cs typeface="Arial" panose="020B0604020202020204" pitchFamily="34" charset="0"/>
                        </a:rPr>
                        <a:t>in SMART</a:t>
                      </a:r>
                      <a:endParaRPr lang="ko-KR" altLang="en-US" sz="1200" dirty="0">
                        <a:latin typeface="Arial" panose="020B0604020202020204" pitchFamily="34" charset="0"/>
                        <a:cs typeface="Arial" panose="020B0604020202020204" pitchFamily="34" charset="0"/>
                      </a:endParaRPr>
                    </a:p>
                  </a:txBody>
                  <a:tcPr marL="48000" marR="48000" marT="60960" marB="60960" anchor="ctr"/>
                </a:tc>
                <a:tc>
                  <a:txBody>
                    <a:bodyPr/>
                    <a:lstStyle/>
                    <a:p>
                      <a:pPr marL="0" marR="0" indent="0" algn="ctr" defTabSz="1219050" rtl="0" eaLnBrk="1" fontAlgn="auto" latinLnBrk="1" hangingPunct="1">
                        <a:lnSpc>
                          <a:spcPct val="100000"/>
                        </a:lnSpc>
                        <a:spcBef>
                          <a:spcPts val="0"/>
                        </a:spcBef>
                        <a:spcAft>
                          <a:spcPts val="0"/>
                        </a:spcAft>
                        <a:buClrTx/>
                        <a:buSzTx/>
                        <a:buFontTx/>
                        <a:buNone/>
                        <a:tabLst/>
                        <a:defRPr/>
                      </a:pPr>
                      <a:r>
                        <a:rPr lang="en-US" altLang="ko-KR" sz="1200" dirty="0" smtClean="0">
                          <a:latin typeface="Arial" panose="020B0604020202020204" pitchFamily="34" charset="0"/>
                          <a:cs typeface="Arial" panose="020B0604020202020204" pitchFamily="34" charset="0"/>
                        </a:rPr>
                        <a:t>Medium</a:t>
                      </a:r>
                      <a:endParaRPr lang="ko-KR" altLang="en-US" sz="1200" dirty="0" smtClean="0">
                        <a:latin typeface="Arial" panose="020B0604020202020204" pitchFamily="34" charset="0"/>
                        <a:cs typeface="Arial" panose="020B0604020202020204" pitchFamily="34" charset="0"/>
                      </a:endParaRPr>
                    </a:p>
                  </a:txBody>
                  <a:tcPr marL="48000" marR="48000" marT="60960" marB="60960" anchor="ctr"/>
                </a:tc>
                <a:tc>
                  <a:txBody>
                    <a:bodyPr/>
                    <a:lstStyle/>
                    <a:p>
                      <a:pPr marL="0" marR="0" indent="0" algn="ctr" defTabSz="1219050" rtl="0" eaLnBrk="1" fontAlgn="auto" latinLnBrk="1" hangingPunct="1">
                        <a:lnSpc>
                          <a:spcPct val="100000"/>
                        </a:lnSpc>
                        <a:spcBef>
                          <a:spcPts val="0"/>
                        </a:spcBef>
                        <a:spcAft>
                          <a:spcPts val="0"/>
                        </a:spcAft>
                        <a:buClrTx/>
                        <a:buSzTx/>
                        <a:buFontTx/>
                        <a:buNone/>
                        <a:tabLst/>
                        <a:defRPr/>
                      </a:pPr>
                      <a:r>
                        <a:rPr lang="en-US" altLang="ko-KR" sz="1200" dirty="0" smtClean="0">
                          <a:latin typeface="Arial" panose="020B0604020202020204" pitchFamily="34" charset="0"/>
                          <a:cs typeface="Arial" panose="020B0604020202020204" pitchFamily="34" charset="0"/>
                        </a:rPr>
                        <a:t>Low</a:t>
                      </a:r>
                      <a:endParaRPr lang="ko-KR" altLang="en-US" sz="1200" dirty="0" smtClean="0">
                        <a:latin typeface="Arial" panose="020B0604020202020204" pitchFamily="34" charset="0"/>
                        <a:cs typeface="Arial" panose="020B0604020202020204" pitchFamily="34" charset="0"/>
                      </a:endParaRPr>
                    </a:p>
                  </a:txBody>
                  <a:tcPr marL="48000" marR="48000" marT="60960" marB="60960" anchor="ctr"/>
                </a:tc>
                <a:extLst>
                  <a:ext uri="{0D108BD9-81ED-4DB2-BD59-A6C34878D82A}">
                    <a16:rowId xmlns:a16="http://schemas.microsoft.com/office/drawing/2014/main" val="10009"/>
                  </a:ext>
                </a:extLst>
              </a:tr>
              <a:tr h="380876">
                <a:tc>
                  <a:txBody>
                    <a:bodyPr/>
                    <a:lstStyle/>
                    <a:p>
                      <a:pPr algn="ctr" latinLnBrk="1"/>
                      <a:r>
                        <a:rPr lang="en-US" altLang="ko-KR" sz="1200" dirty="0" smtClean="0">
                          <a:latin typeface="Arial" panose="020B0604020202020204" pitchFamily="34" charset="0"/>
                          <a:cs typeface="Arial" panose="020B0604020202020204" pitchFamily="34" charset="0"/>
                        </a:rPr>
                        <a:t>7</a:t>
                      </a:r>
                      <a:endParaRPr lang="ko-KR" altLang="en-US" sz="1200" dirty="0">
                        <a:latin typeface="Arial" panose="020B0604020202020204" pitchFamily="34" charset="0"/>
                        <a:cs typeface="Arial" panose="020B0604020202020204" pitchFamily="34" charset="0"/>
                      </a:endParaRPr>
                    </a:p>
                  </a:txBody>
                  <a:tcPr marL="48000" marR="48000" marT="60960" marB="60960" anchor="ctr"/>
                </a:tc>
                <a:tc>
                  <a:txBody>
                    <a:bodyPr/>
                    <a:lstStyle/>
                    <a:p>
                      <a:pPr algn="ctr" latinLnBrk="1"/>
                      <a:r>
                        <a:rPr lang="en-US" altLang="ko-KR" sz="1200" dirty="0" smtClean="0">
                          <a:latin typeface="Arial" panose="020B0604020202020204" pitchFamily="34" charset="0"/>
                          <a:cs typeface="Arial" panose="020B0604020202020204" pitchFamily="34" charset="0"/>
                        </a:rPr>
                        <a:t>Supports Set Feature that initializes CRC Error Count (FID 0xCA)</a:t>
                      </a:r>
                      <a:endParaRPr lang="ko-KR" altLang="en-US" sz="1200" dirty="0">
                        <a:latin typeface="Arial" panose="020B0604020202020204" pitchFamily="34" charset="0"/>
                        <a:cs typeface="Arial" panose="020B0604020202020204" pitchFamily="34" charset="0"/>
                      </a:endParaRPr>
                    </a:p>
                  </a:txBody>
                  <a:tcPr marL="48000" marR="48000" marT="60960" marB="60960" anchor="ctr"/>
                </a:tc>
                <a:tc>
                  <a:txBody>
                    <a:bodyPr/>
                    <a:lstStyle/>
                    <a:p>
                      <a:pPr algn="ctr" latinLnBrk="1"/>
                      <a:r>
                        <a:rPr lang="en-US" altLang="ko-KR" sz="1200" dirty="0" smtClean="0">
                          <a:latin typeface="Arial" panose="020B0604020202020204" pitchFamily="34" charset="0"/>
                          <a:cs typeface="Arial" panose="020B0604020202020204" pitchFamily="34" charset="0"/>
                        </a:rPr>
                        <a:t>N/A</a:t>
                      </a:r>
                      <a:endParaRPr lang="ko-KR" altLang="en-US" sz="1200" dirty="0">
                        <a:latin typeface="Arial" panose="020B0604020202020204" pitchFamily="34" charset="0"/>
                        <a:cs typeface="Arial" panose="020B0604020202020204" pitchFamily="34" charset="0"/>
                      </a:endParaRPr>
                    </a:p>
                  </a:txBody>
                  <a:tcPr marL="48000" marR="48000" marT="60960" marB="60960" anchor="ctr"/>
                </a:tc>
                <a:tc>
                  <a:txBody>
                    <a:bodyPr/>
                    <a:lstStyle/>
                    <a:p>
                      <a:pPr algn="ctr" latinLnBrk="1"/>
                      <a:r>
                        <a:rPr lang="en-US" altLang="ko-KR" sz="1200" dirty="0" smtClean="0">
                          <a:latin typeface="Arial" panose="020B0604020202020204" pitchFamily="34" charset="0"/>
                          <a:cs typeface="Arial" panose="020B0604020202020204" pitchFamily="34" charset="0"/>
                        </a:rPr>
                        <a:t>N/A</a:t>
                      </a:r>
                      <a:endParaRPr lang="ko-KR" altLang="en-US" sz="1200" dirty="0">
                        <a:latin typeface="Arial" panose="020B0604020202020204" pitchFamily="34" charset="0"/>
                        <a:cs typeface="Arial" panose="020B0604020202020204" pitchFamily="34" charset="0"/>
                      </a:endParaRPr>
                    </a:p>
                  </a:txBody>
                  <a:tcPr marL="48000" marR="48000" marT="60960" marB="60960" anchor="ctr"/>
                </a:tc>
                <a:extLst>
                  <a:ext uri="{0D108BD9-81ED-4DB2-BD59-A6C34878D82A}">
                    <a16:rowId xmlns:a16="http://schemas.microsoft.com/office/drawing/2014/main" val="10010"/>
                  </a:ext>
                </a:extLst>
              </a:tr>
              <a:tr h="380876">
                <a:tc>
                  <a:txBody>
                    <a:bodyPr/>
                    <a:lstStyle/>
                    <a:p>
                      <a:pPr algn="ctr" latinLnBrk="1"/>
                      <a:r>
                        <a:rPr lang="en-US" altLang="ko-KR" sz="1200" dirty="0" smtClean="0">
                          <a:latin typeface="Arial" panose="020B0604020202020204" pitchFamily="34" charset="0"/>
                          <a:cs typeface="Arial" panose="020B0604020202020204" pitchFamily="34" charset="0"/>
                        </a:rPr>
                        <a:t>8</a:t>
                      </a:r>
                      <a:endParaRPr lang="ko-KR" altLang="en-US" sz="1200" dirty="0">
                        <a:latin typeface="Arial" panose="020B0604020202020204" pitchFamily="34" charset="0"/>
                        <a:cs typeface="Arial" panose="020B0604020202020204" pitchFamily="34" charset="0"/>
                      </a:endParaRPr>
                    </a:p>
                  </a:txBody>
                  <a:tcPr marL="48000" marR="48000" marT="60960" marB="60960" anchor="ctr"/>
                </a:tc>
                <a:tc>
                  <a:txBody>
                    <a:bodyPr/>
                    <a:lstStyle/>
                    <a:p>
                      <a:pPr algn="ctr" latinLnBrk="1"/>
                      <a:r>
                        <a:rPr lang="en-US" altLang="ko-KR" sz="1200" dirty="0" smtClean="0">
                          <a:latin typeface="Arial" panose="020B0604020202020204" pitchFamily="34" charset="0"/>
                          <a:cs typeface="Arial" panose="020B0604020202020204" pitchFamily="34" charset="0"/>
                        </a:rPr>
                        <a:t>Supports Set Feature that initializes Number of Error Log (FID 0xCB)</a:t>
                      </a:r>
                      <a:endParaRPr lang="ko-KR" altLang="en-US" sz="1200" dirty="0">
                        <a:latin typeface="Arial" panose="020B0604020202020204" pitchFamily="34" charset="0"/>
                        <a:cs typeface="Arial" panose="020B0604020202020204" pitchFamily="34" charset="0"/>
                      </a:endParaRPr>
                    </a:p>
                  </a:txBody>
                  <a:tcPr marL="48000" marR="48000" marT="60960" marB="60960" anchor="ctr"/>
                </a:tc>
                <a:tc>
                  <a:txBody>
                    <a:bodyPr/>
                    <a:lstStyle/>
                    <a:p>
                      <a:pPr algn="ctr" latinLnBrk="1"/>
                      <a:r>
                        <a:rPr lang="en-US" altLang="ko-KR" sz="1200" dirty="0" smtClean="0">
                          <a:latin typeface="Arial" panose="020B0604020202020204" pitchFamily="34" charset="0"/>
                          <a:cs typeface="Arial" panose="020B0604020202020204" pitchFamily="34" charset="0"/>
                        </a:rPr>
                        <a:t>N/A</a:t>
                      </a:r>
                      <a:endParaRPr lang="ko-KR" altLang="en-US" sz="1200" dirty="0">
                        <a:latin typeface="Arial" panose="020B0604020202020204" pitchFamily="34" charset="0"/>
                        <a:cs typeface="Arial" panose="020B0604020202020204" pitchFamily="34" charset="0"/>
                      </a:endParaRPr>
                    </a:p>
                  </a:txBody>
                  <a:tcPr marL="48000" marR="48000" marT="60960" marB="60960" anchor="ctr"/>
                </a:tc>
                <a:tc>
                  <a:txBody>
                    <a:bodyPr/>
                    <a:lstStyle/>
                    <a:p>
                      <a:pPr algn="ctr" latinLnBrk="1"/>
                      <a:r>
                        <a:rPr lang="en-US" altLang="ko-KR" sz="1200" dirty="0" smtClean="0">
                          <a:latin typeface="Arial" panose="020B0604020202020204" pitchFamily="34" charset="0"/>
                          <a:cs typeface="Arial" panose="020B0604020202020204" pitchFamily="34" charset="0"/>
                        </a:rPr>
                        <a:t>N/A</a:t>
                      </a:r>
                      <a:endParaRPr lang="ko-KR" altLang="en-US" sz="1200" dirty="0">
                        <a:latin typeface="Arial" panose="020B0604020202020204" pitchFamily="34" charset="0"/>
                        <a:cs typeface="Arial" panose="020B0604020202020204" pitchFamily="34" charset="0"/>
                      </a:endParaRPr>
                    </a:p>
                  </a:txBody>
                  <a:tcPr marL="48000" marR="48000" marT="60960" marB="60960" anchor="ctr"/>
                </a:tc>
                <a:extLst>
                  <a:ext uri="{0D108BD9-81ED-4DB2-BD59-A6C34878D82A}">
                    <a16:rowId xmlns:a16="http://schemas.microsoft.com/office/drawing/2014/main" val="10011"/>
                  </a:ext>
                </a:extLst>
              </a:tr>
              <a:tr h="380876">
                <a:tc>
                  <a:txBody>
                    <a:bodyPr/>
                    <a:lstStyle/>
                    <a:p>
                      <a:pPr algn="ctr" latinLnBrk="1"/>
                      <a:r>
                        <a:rPr lang="en-US" altLang="ko-KR" sz="1200" dirty="0" smtClean="0">
                          <a:latin typeface="Arial" panose="020B0604020202020204" pitchFamily="34" charset="0"/>
                          <a:cs typeface="Arial" panose="020B0604020202020204" pitchFamily="34" charset="0"/>
                        </a:rPr>
                        <a:t>9</a:t>
                      </a:r>
                      <a:endParaRPr lang="ko-KR" altLang="en-US" sz="1200" dirty="0">
                        <a:latin typeface="Arial" panose="020B0604020202020204" pitchFamily="34" charset="0"/>
                        <a:cs typeface="Arial" panose="020B0604020202020204" pitchFamily="34" charset="0"/>
                      </a:endParaRPr>
                    </a:p>
                  </a:txBody>
                  <a:tcPr marL="48000" marR="48000" marT="60960" marB="60960" anchor="ctr"/>
                </a:tc>
                <a:tc>
                  <a:txBody>
                    <a:bodyPr/>
                    <a:lstStyle/>
                    <a:p>
                      <a:pPr algn="ctr" latinLnBrk="1"/>
                      <a:r>
                        <a:rPr lang="en-US" altLang="ko-KR" sz="1200" dirty="0" smtClean="0">
                          <a:latin typeface="Arial" panose="020B0604020202020204" pitchFamily="34" charset="0"/>
                          <a:cs typeface="Arial" panose="020B0604020202020204" pitchFamily="34" charset="0"/>
                        </a:rPr>
                        <a:t>Wear-leveling improvement under specific condition (Sustained + hot-spot write)</a:t>
                      </a:r>
                      <a:endParaRPr lang="ko-KR" altLang="en-US" sz="1200" dirty="0">
                        <a:latin typeface="Arial" panose="020B0604020202020204" pitchFamily="34" charset="0"/>
                        <a:cs typeface="Arial" panose="020B0604020202020204" pitchFamily="34" charset="0"/>
                      </a:endParaRPr>
                    </a:p>
                  </a:txBody>
                  <a:tcPr marL="48000" marR="48000" marT="60960" marB="60960" anchor="ctr"/>
                </a:tc>
                <a:tc>
                  <a:txBody>
                    <a:bodyPr/>
                    <a:lstStyle/>
                    <a:p>
                      <a:pPr marL="0" marR="0" indent="0" algn="ctr" defTabSz="1219050" rtl="0" eaLnBrk="1" fontAlgn="auto" latinLnBrk="1" hangingPunct="1">
                        <a:lnSpc>
                          <a:spcPct val="100000"/>
                        </a:lnSpc>
                        <a:spcBef>
                          <a:spcPts val="0"/>
                        </a:spcBef>
                        <a:spcAft>
                          <a:spcPts val="0"/>
                        </a:spcAft>
                        <a:buClrTx/>
                        <a:buSzTx/>
                        <a:buFontTx/>
                        <a:buNone/>
                        <a:tabLst/>
                        <a:defRPr/>
                      </a:pPr>
                      <a:r>
                        <a:rPr lang="en-US" altLang="ko-KR" sz="1200" dirty="0" smtClean="0">
                          <a:latin typeface="Arial" panose="020B0604020202020204" pitchFamily="34" charset="0"/>
                          <a:cs typeface="Arial" panose="020B0604020202020204" pitchFamily="34" charset="0"/>
                        </a:rPr>
                        <a:t>Medium</a:t>
                      </a:r>
                      <a:endParaRPr lang="ko-KR" altLang="en-US" sz="1200" dirty="0" smtClean="0">
                        <a:latin typeface="Arial" panose="020B0604020202020204" pitchFamily="34" charset="0"/>
                        <a:cs typeface="Arial" panose="020B0604020202020204" pitchFamily="34" charset="0"/>
                      </a:endParaRPr>
                    </a:p>
                  </a:txBody>
                  <a:tcPr marL="48000" marR="48000" marT="60960" marB="60960" anchor="ctr"/>
                </a:tc>
                <a:tc>
                  <a:txBody>
                    <a:bodyPr/>
                    <a:lstStyle/>
                    <a:p>
                      <a:pPr marL="0" marR="0" indent="0" algn="ctr" defTabSz="1219050" rtl="0" eaLnBrk="1" fontAlgn="auto" latinLnBrk="1" hangingPunct="1">
                        <a:lnSpc>
                          <a:spcPct val="100000"/>
                        </a:lnSpc>
                        <a:spcBef>
                          <a:spcPts val="0"/>
                        </a:spcBef>
                        <a:spcAft>
                          <a:spcPts val="0"/>
                        </a:spcAft>
                        <a:buClrTx/>
                        <a:buSzTx/>
                        <a:buFontTx/>
                        <a:buNone/>
                        <a:tabLst/>
                        <a:defRPr/>
                      </a:pPr>
                      <a:r>
                        <a:rPr lang="en-US" altLang="ko-KR" sz="1200" kern="1200" dirty="0" smtClean="0">
                          <a:solidFill>
                            <a:schemeClr val="tx1"/>
                          </a:solidFill>
                          <a:latin typeface="Arial" panose="020B0604020202020204" pitchFamily="34" charset="0"/>
                          <a:ea typeface="+mn-ea"/>
                          <a:cs typeface="Arial" panose="020B0604020202020204" pitchFamily="34" charset="0"/>
                        </a:rPr>
                        <a:t>Low</a:t>
                      </a:r>
                      <a:endParaRPr lang="ko-KR" altLang="en-US" sz="1200" dirty="0" smtClean="0">
                        <a:latin typeface="Arial" panose="020B0604020202020204" pitchFamily="34" charset="0"/>
                        <a:cs typeface="Arial" panose="020B0604020202020204" pitchFamily="34" charset="0"/>
                      </a:endParaRPr>
                    </a:p>
                  </a:txBody>
                  <a:tcPr marL="48000" marR="48000" marT="60960" marB="60960" anchor="ctr"/>
                </a:tc>
                <a:extLst>
                  <a:ext uri="{0D108BD9-81ED-4DB2-BD59-A6C34878D82A}">
                    <a16:rowId xmlns:a16="http://schemas.microsoft.com/office/drawing/2014/main" val="3782821064"/>
                  </a:ext>
                </a:extLst>
              </a:tr>
              <a:tr h="380876">
                <a:tc>
                  <a:txBody>
                    <a:bodyPr/>
                    <a:lstStyle/>
                    <a:p>
                      <a:pPr algn="ctr" latinLnBrk="1"/>
                      <a:r>
                        <a:rPr lang="en-US" altLang="ko-KR" sz="1200" dirty="0" smtClean="0">
                          <a:latin typeface="Arial" panose="020B0604020202020204" pitchFamily="34" charset="0"/>
                          <a:cs typeface="Arial" panose="020B0604020202020204" pitchFamily="34" charset="0"/>
                        </a:rPr>
                        <a:t>10</a:t>
                      </a:r>
                      <a:endParaRPr lang="ko-KR" altLang="en-US" sz="1200" dirty="0">
                        <a:latin typeface="Arial" panose="020B0604020202020204" pitchFamily="34" charset="0"/>
                        <a:cs typeface="Arial" panose="020B0604020202020204" pitchFamily="34" charset="0"/>
                      </a:endParaRPr>
                    </a:p>
                  </a:txBody>
                  <a:tcPr marL="48000" marR="48000" marT="60960" marB="60960" anchor="ctr"/>
                </a:tc>
                <a:tc>
                  <a:txBody>
                    <a:bodyPr/>
                    <a:lstStyle/>
                    <a:p>
                      <a:pPr algn="ctr" latinLnBrk="1"/>
                      <a:r>
                        <a:rPr lang="en-US" altLang="ko-KR" sz="1200" dirty="0" smtClean="0">
                          <a:latin typeface="Arial" panose="020B0604020202020204" pitchFamily="34" charset="0"/>
                          <a:cs typeface="Arial" panose="020B0604020202020204" pitchFamily="34" charset="0"/>
                        </a:rPr>
                        <a:t>Improved CRC Error Count increase during FW Activate w/o POR</a:t>
                      </a:r>
                      <a:endParaRPr lang="ko-KR" altLang="en-US" sz="1200" dirty="0">
                        <a:latin typeface="Arial" panose="020B0604020202020204" pitchFamily="34" charset="0"/>
                        <a:cs typeface="Arial" panose="020B0604020202020204" pitchFamily="34" charset="0"/>
                      </a:endParaRPr>
                    </a:p>
                  </a:txBody>
                  <a:tcPr marL="48000" marR="48000" marT="60960" marB="60960" anchor="ctr"/>
                </a:tc>
                <a:tc>
                  <a:txBody>
                    <a:bodyPr/>
                    <a:lstStyle/>
                    <a:p>
                      <a:pPr marL="0" marR="0" indent="0" algn="ctr" defTabSz="1219050" rtl="0" eaLnBrk="1" fontAlgn="auto" latinLnBrk="1" hangingPunct="1">
                        <a:lnSpc>
                          <a:spcPct val="100000"/>
                        </a:lnSpc>
                        <a:spcBef>
                          <a:spcPts val="0"/>
                        </a:spcBef>
                        <a:spcAft>
                          <a:spcPts val="0"/>
                        </a:spcAft>
                        <a:buClrTx/>
                        <a:buSzTx/>
                        <a:buFontTx/>
                        <a:buNone/>
                        <a:tabLst/>
                        <a:defRPr/>
                      </a:pPr>
                      <a:r>
                        <a:rPr lang="en-US" altLang="ko-KR" sz="1200" dirty="0" smtClean="0">
                          <a:latin typeface="Arial" panose="020B0604020202020204" pitchFamily="34" charset="0"/>
                          <a:cs typeface="Arial" panose="020B0604020202020204" pitchFamily="34" charset="0"/>
                        </a:rPr>
                        <a:t>Medium</a:t>
                      </a:r>
                      <a:endParaRPr lang="ko-KR" altLang="en-US" sz="1200" dirty="0" smtClean="0">
                        <a:latin typeface="Arial" panose="020B0604020202020204" pitchFamily="34" charset="0"/>
                        <a:cs typeface="Arial" panose="020B0604020202020204" pitchFamily="34" charset="0"/>
                      </a:endParaRPr>
                    </a:p>
                  </a:txBody>
                  <a:tcPr marL="48000" marR="48000" marT="60960" marB="60960" anchor="ctr"/>
                </a:tc>
                <a:tc>
                  <a:txBody>
                    <a:bodyPr/>
                    <a:lstStyle/>
                    <a:p>
                      <a:pPr marL="0" marR="0" indent="0" algn="ctr" defTabSz="1219050" rtl="0" eaLnBrk="1" fontAlgn="auto" latinLnBrk="1" hangingPunct="1">
                        <a:lnSpc>
                          <a:spcPct val="100000"/>
                        </a:lnSpc>
                        <a:spcBef>
                          <a:spcPts val="0"/>
                        </a:spcBef>
                        <a:spcAft>
                          <a:spcPts val="0"/>
                        </a:spcAft>
                        <a:buClrTx/>
                        <a:buSzTx/>
                        <a:buFontTx/>
                        <a:buNone/>
                        <a:tabLst/>
                        <a:defRPr/>
                      </a:pPr>
                      <a:r>
                        <a:rPr lang="en-US" altLang="ko-KR" sz="1200" kern="1200" dirty="0" smtClean="0">
                          <a:solidFill>
                            <a:schemeClr val="tx1"/>
                          </a:solidFill>
                          <a:latin typeface="Arial" panose="020B0604020202020204" pitchFamily="34" charset="0"/>
                          <a:ea typeface="+mn-ea"/>
                          <a:cs typeface="Arial" panose="020B0604020202020204" pitchFamily="34" charset="0"/>
                        </a:rPr>
                        <a:t>Low</a:t>
                      </a:r>
                      <a:endParaRPr lang="ko-KR" altLang="en-US" sz="1200" dirty="0" smtClean="0">
                        <a:latin typeface="Arial" panose="020B0604020202020204" pitchFamily="34" charset="0"/>
                        <a:cs typeface="Arial" panose="020B0604020202020204" pitchFamily="34" charset="0"/>
                      </a:endParaRPr>
                    </a:p>
                  </a:txBody>
                  <a:tcPr marL="48000" marR="48000" marT="60960" marB="60960" anchor="ctr"/>
                </a:tc>
                <a:extLst>
                  <a:ext uri="{0D108BD9-81ED-4DB2-BD59-A6C34878D82A}">
                    <a16:rowId xmlns:a16="http://schemas.microsoft.com/office/drawing/2014/main" val="4248609858"/>
                  </a:ext>
                </a:extLst>
              </a:tr>
              <a:tr h="380876">
                <a:tc>
                  <a:txBody>
                    <a:bodyPr/>
                    <a:lstStyle/>
                    <a:p>
                      <a:pPr algn="ctr" latinLnBrk="1"/>
                      <a:r>
                        <a:rPr lang="en-US" altLang="ko-KR" sz="1200" dirty="0" smtClean="0">
                          <a:latin typeface="Arial" panose="020B0604020202020204" pitchFamily="34" charset="0"/>
                          <a:cs typeface="Arial" panose="020B0604020202020204" pitchFamily="34" charset="0"/>
                        </a:rPr>
                        <a:t>11</a:t>
                      </a:r>
                      <a:endParaRPr lang="ko-KR" altLang="en-US" sz="1200" dirty="0">
                        <a:latin typeface="Arial" panose="020B0604020202020204" pitchFamily="34" charset="0"/>
                        <a:cs typeface="Arial" panose="020B0604020202020204" pitchFamily="34" charset="0"/>
                      </a:endParaRPr>
                    </a:p>
                  </a:txBody>
                  <a:tcPr marL="48000" marR="48000" marT="60960" marB="60960" anchor="ctr"/>
                </a:tc>
                <a:tc>
                  <a:txBody>
                    <a:bodyPr/>
                    <a:lstStyle/>
                    <a:p>
                      <a:pPr algn="ctr" latinLnBrk="1"/>
                      <a:r>
                        <a:rPr lang="en-US" altLang="ko-KR" sz="1200" dirty="0" err="1" smtClean="0">
                          <a:latin typeface="Arial" panose="020B0604020202020204" pitchFamily="34" charset="0"/>
                          <a:cs typeface="Arial" panose="020B0604020202020204" pitchFamily="34" charset="0"/>
                        </a:rPr>
                        <a:t>Ref.CLK</a:t>
                      </a:r>
                      <a:r>
                        <a:rPr lang="en-US" altLang="ko-KR" sz="1200" dirty="0" smtClean="0">
                          <a:latin typeface="Arial" panose="020B0604020202020204" pitchFamily="34" charset="0"/>
                          <a:cs typeface="Arial" panose="020B0604020202020204" pitchFamily="34" charset="0"/>
                        </a:rPr>
                        <a:t> buffer change (85mV </a:t>
                      </a:r>
                      <a:r>
                        <a:rPr lang="ko-KR" altLang="en-US" sz="1200" dirty="0" smtClean="0">
                          <a:latin typeface="Arial" panose="020B0604020202020204" pitchFamily="34" charset="0"/>
                          <a:cs typeface="Arial" panose="020B0604020202020204" pitchFamily="34" charset="0"/>
                        </a:rPr>
                        <a:t>→ </a:t>
                      </a:r>
                      <a:r>
                        <a:rPr lang="en-US" altLang="ko-KR" sz="1200" dirty="0" smtClean="0">
                          <a:latin typeface="Arial" panose="020B0604020202020204" pitchFamily="34" charset="0"/>
                          <a:cs typeface="Arial" panose="020B0604020202020204" pitchFamily="34" charset="0"/>
                        </a:rPr>
                        <a:t>115mV) (Gen</a:t>
                      </a:r>
                      <a:r>
                        <a:rPr lang="en-US" altLang="ko-KR" sz="1200" baseline="0" dirty="0" smtClean="0">
                          <a:latin typeface="Arial" panose="020B0604020202020204" pitchFamily="34" charset="0"/>
                          <a:cs typeface="Arial" panose="020B0604020202020204" pitchFamily="34" charset="0"/>
                        </a:rPr>
                        <a:t> 1 drop improvement)</a:t>
                      </a:r>
                      <a:endParaRPr lang="ko-KR" altLang="en-US" sz="1200" dirty="0">
                        <a:latin typeface="Arial" panose="020B0604020202020204" pitchFamily="34" charset="0"/>
                        <a:cs typeface="Arial" panose="020B0604020202020204" pitchFamily="34" charset="0"/>
                      </a:endParaRPr>
                    </a:p>
                  </a:txBody>
                  <a:tcPr marL="48000" marR="48000" marT="60960" marB="60960" anchor="ctr"/>
                </a:tc>
                <a:tc>
                  <a:txBody>
                    <a:bodyPr/>
                    <a:lstStyle/>
                    <a:p>
                      <a:pPr algn="ctr" latinLnBrk="1"/>
                      <a:r>
                        <a:rPr lang="en-US" altLang="ko-KR" sz="1200" dirty="0" smtClean="0">
                          <a:latin typeface="Arial" panose="020B0604020202020204" pitchFamily="34" charset="0"/>
                          <a:cs typeface="Arial" panose="020B0604020202020204" pitchFamily="34" charset="0"/>
                        </a:rPr>
                        <a:t>Medium</a:t>
                      </a:r>
                      <a:endParaRPr lang="ko-KR" altLang="en-US" sz="1200" dirty="0">
                        <a:latin typeface="Arial" panose="020B0604020202020204" pitchFamily="34" charset="0"/>
                        <a:cs typeface="Arial" panose="020B0604020202020204" pitchFamily="34" charset="0"/>
                      </a:endParaRPr>
                    </a:p>
                  </a:txBody>
                  <a:tcPr marL="48000" marR="48000" marT="60960" marB="60960" anchor="ctr"/>
                </a:tc>
                <a:tc>
                  <a:txBody>
                    <a:bodyPr/>
                    <a:lstStyle/>
                    <a:p>
                      <a:pPr algn="ctr" latinLnBrk="1"/>
                      <a:r>
                        <a:rPr lang="en-US" altLang="ko-KR" sz="1200" dirty="0" smtClean="0">
                          <a:latin typeface="Arial" panose="020B0604020202020204" pitchFamily="34" charset="0"/>
                          <a:cs typeface="Arial" panose="020B0604020202020204" pitchFamily="34" charset="0"/>
                        </a:rPr>
                        <a:t>Low</a:t>
                      </a:r>
                      <a:endParaRPr lang="ko-KR" altLang="en-US" sz="1200" dirty="0">
                        <a:latin typeface="Arial" panose="020B0604020202020204" pitchFamily="34" charset="0"/>
                        <a:cs typeface="Arial" panose="020B0604020202020204" pitchFamily="34" charset="0"/>
                      </a:endParaRPr>
                    </a:p>
                  </a:txBody>
                  <a:tcPr marL="48000" marR="48000" marT="60960" marB="60960" anchor="ctr"/>
                </a:tc>
                <a:extLst>
                  <a:ext uri="{0D108BD9-81ED-4DB2-BD59-A6C34878D82A}">
                    <a16:rowId xmlns:a16="http://schemas.microsoft.com/office/drawing/2014/main" val="2935480228"/>
                  </a:ext>
                </a:extLst>
              </a:tr>
            </a:tbl>
          </a:graphicData>
        </a:graphic>
      </p:graphicFrame>
    </p:spTree>
    <p:extLst>
      <p:ext uri="{BB962C8B-B14F-4D97-AF65-F5344CB8AC3E}">
        <p14:creationId xmlns:p14="http://schemas.microsoft.com/office/powerpoint/2010/main" val="4327074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META block UECC improvement @SPO w/o IO</a:t>
            </a:r>
            <a:endParaRPr lang="ko-KR" altLang="en-US" dirty="0"/>
          </a:p>
        </p:txBody>
      </p:sp>
      <p:sp>
        <p:nvSpPr>
          <p:cNvPr id="3" name="텍스트 개체 틀 2"/>
          <p:cNvSpPr>
            <a:spLocks noGrp="1"/>
          </p:cNvSpPr>
          <p:nvPr>
            <p:ph type="body" sz="quarter" idx="11"/>
          </p:nvPr>
        </p:nvSpPr>
        <p:spPr>
          <a:xfrm>
            <a:off x="146473" y="682625"/>
            <a:ext cx="11894400" cy="5726801"/>
          </a:xfrm>
        </p:spPr>
        <p:txBody>
          <a:bodyPr>
            <a:normAutofit/>
          </a:bodyPr>
          <a:lstStyle/>
          <a:p>
            <a:r>
              <a:rPr lang="en-US" altLang="ko-KR" sz="2000" dirty="0"/>
              <a:t>Meta Reserved Block Allocation Policy Change</a:t>
            </a:r>
          </a:p>
          <a:p>
            <a:pPr lvl="1"/>
            <a:r>
              <a:rPr lang="en-US" altLang="ko-KR" sz="1600" dirty="0"/>
              <a:t>Use round-robin allocation from spare blocks when meta active block reclaim.</a:t>
            </a:r>
          </a:p>
          <a:p>
            <a:pPr lvl="1"/>
            <a:r>
              <a:rPr lang="en-US" altLang="ko-KR" sz="1600" dirty="0"/>
              <a:t>Using all reserved blocks evenly to prevent Erase counts increment on specific block.</a:t>
            </a:r>
          </a:p>
          <a:p>
            <a:pPr lvl="1"/>
            <a:endParaRPr lang="en-US" altLang="ko-KR" sz="1600" dirty="0"/>
          </a:p>
          <a:p>
            <a:r>
              <a:rPr lang="en-US" altLang="ko-KR" sz="2000" dirty="0"/>
              <a:t>Meta Active Block Close when SPO open </a:t>
            </a:r>
          </a:p>
          <a:p>
            <a:pPr lvl="1"/>
            <a:r>
              <a:rPr lang="en-US" altLang="ko-KR" sz="1600" dirty="0"/>
              <a:t>After reclaim, close current meta active block and replace active block.</a:t>
            </a:r>
          </a:p>
          <a:p>
            <a:pPr lvl="1"/>
            <a:r>
              <a:rPr lang="en-US" altLang="ko-KR" sz="1600" dirty="0"/>
              <a:t>Meta Active Block will be changed by every SPO, expect to have the same average Erase Counts so that FW can apply accurate Adaptive Core value.</a:t>
            </a:r>
          </a:p>
          <a:p>
            <a:endParaRPr lang="en-US" altLang="ko-KR" sz="2000" dirty="0" smtClean="0"/>
          </a:p>
        </p:txBody>
      </p:sp>
      <p:grpSp>
        <p:nvGrpSpPr>
          <p:cNvPr id="64" name="그룹 63"/>
          <p:cNvGrpSpPr/>
          <p:nvPr/>
        </p:nvGrpSpPr>
        <p:grpSpPr>
          <a:xfrm>
            <a:off x="838199" y="3021467"/>
            <a:ext cx="10739294" cy="3430517"/>
            <a:chOff x="838199" y="2969711"/>
            <a:chExt cx="10739294" cy="3430517"/>
          </a:xfrm>
        </p:grpSpPr>
        <p:sp>
          <p:nvSpPr>
            <p:cNvPr id="4" name="직사각형 3"/>
            <p:cNvSpPr/>
            <p:nvPr/>
          </p:nvSpPr>
          <p:spPr>
            <a:xfrm>
              <a:off x="7163724" y="4636369"/>
              <a:ext cx="960000" cy="195932"/>
            </a:xfrm>
            <a:prstGeom prst="rect">
              <a:avLst/>
            </a:prstGeom>
            <a:solidFill>
              <a:schemeClr val="accent6">
                <a:lumMod val="60000"/>
                <a:lumOff val="4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067" dirty="0"/>
            </a:p>
          </p:txBody>
        </p:sp>
        <p:sp>
          <p:nvSpPr>
            <p:cNvPr id="5" name="직사각형 4"/>
            <p:cNvSpPr/>
            <p:nvPr/>
          </p:nvSpPr>
          <p:spPr>
            <a:xfrm>
              <a:off x="2518644" y="3309347"/>
              <a:ext cx="960000" cy="376136"/>
            </a:xfrm>
            <a:prstGeom prst="rect">
              <a:avLst/>
            </a:prstGeom>
            <a:solidFill>
              <a:schemeClr val="accent6">
                <a:lumMod val="60000"/>
                <a:lumOff val="4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067" dirty="0">
                  <a:solidFill>
                    <a:schemeClr val="tx1"/>
                  </a:solidFill>
                </a:rPr>
                <a:t>Meta Block</a:t>
              </a:r>
            </a:p>
            <a:p>
              <a:pPr algn="ctr"/>
              <a:r>
                <a:rPr lang="en-US" altLang="ko-KR" sz="1067" dirty="0">
                  <a:solidFill>
                    <a:schemeClr val="tx1"/>
                  </a:solidFill>
                </a:rPr>
                <a:t>10</a:t>
              </a:r>
              <a:endParaRPr lang="ko-KR" altLang="en-US" sz="1067" dirty="0">
                <a:solidFill>
                  <a:schemeClr val="tx1"/>
                </a:solidFill>
              </a:endParaRPr>
            </a:p>
          </p:txBody>
        </p:sp>
        <p:sp>
          <p:nvSpPr>
            <p:cNvPr id="6" name="직사각형 5"/>
            <p:cNvSpPr/>
            <p:nvPr/>
          </p:nvSpPr>
          <p:spPr>
            <a:xfrm>
              <a:off x="3680615" y="3309347"/>
              <a:ext cx="960000" cy="376136"/>
            </a:xfrm>
            <a:prstGeom prst="rect">
              <a:avLst/>
            </a:prstGeom>
            <a:solidFill>
              <a:schemeClr val="accent6">
                <a:lumMod val="60000"/>
                <a:lumOff val="4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067" dirty="0">
                  <a:solidFill>
                    <a:schemeClr val="tx1"/>
                  </a:solidFill>
                </a:rPr>
                <a:t>Meta Block</a:t>
              </a:r>
            </a:p>
            <a:p>
              <a:pPr algn="ctr"/>
              <a:r>
                <a:rPr lang="en-US" altLang="ko-KR" sz="1067" dirty="0">
                  <a:solidFill>
                    <a:schemeClr val="tx1"/>
                  </a:solidFill>
                </a:rPr>
                <a:t>11</a:t>
              </a:r>
              <a:endParaRPr lang="ko-KR" altLang="en-US" sz="1067" dirty="0">
                <a:solidFill>
                  <a:schemeClr val="tx1"/>
                </a:solidFill>
              </a:endParaRPr>
            </a:p>
          </p:txBody>
        </p:sp>
        <p:sp>
          <p:nvSpPr>
            <p:cNvPr id="7" name="직사각형 6"/>
            <p:cNvSpPr/>
            <p:nvPr/>
          </p:nvSpPr>
          <p:spPr>
            <a:xfrm>
              <a:off x="4840352" y="3309053"/>
              <a:ext cx="960000" cy="376431"/>
            </a:xfrm>
            <a:prstGeom prst="rect">
              <a:avLst/>
            </a:prstGeom>
            <a:solidFill>
              <a:schemeClr val="accent6">
                <a:lumMod val="60000"/>
                <a:lumOff val="4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067" dirty="0">
                  <a:solidFill>
                    <a:schemeClr val="tx1"/>
                  </a:solidFill>
                </a:rPr>
                <a:t>Meta Block</a:t>
              </a:r>
            </a:p>
            <a:p>
              <a:pPr algn="ctr"/>
              <a:r>
                <a:rPr lang="en-US" altLang="ko-KR" sz="1067" dirty="0">
                  <a:solidFill>
                    <a:schemeClr val="tx1"/>
                  </a:solidFill>
                </a:rPr>
                <a:t>12</a:t>
              </a:r>
              <a:endParaRPr lang="ko-KR" altLang="en-US" sz="1067" dirty="0">
                <a:solidFill>
                  <a:schemeClr val="tx1"/>
                </a:solidFill>
              </a:endParaRPr>
            </a:p>
          </p:txBody>
        </p:sp>
        <p:sp>
          <p:nvSpPr>
            <p:cNvPr id="8" name="직사각형 7"/>
            <p:cNvSpPr/>
            <p:nvPr/>
          </p:nvSpPr>
          <p:spPr>
            <a:xfrm>
              <a:off x="7151305" y="3309347"/>
              <a:ext cx="960000" cy="376136"/>
            </a:xfrm>
            <a:prstGeom prst="rect">
              <a:avLst/>
            </a:prstGeom>
            <a:no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933" dirty="0">
                  <a:solidFill>
                    <a:schemeClr val="tx1"/>
                  </a:solidFill>
                </a:rPr>
                <a:t>Meta Block</a:t>
              </a:r>
            </a:p>
            <a:p>
              <a:pPr algn="ctr"/>
              <a:r>
                <a:rPr lang="en-US" altLang="ko-KR" sz="933" dirty="0">
                  <a:solidFill>
                    <a:schemeClr val="tx1"/>
                  </a:solidFill>
                </a:rPr>
                <a:t>14</a:t>
              </a:r>
              <a:endParaRPr lang="ko-KR" altLang="en-US" sz="933" dirty="0">
                <a:solidFill>
                  <a:schemeClr val="tx1"/>
                </a:solidFill>
              </a:endParaRPr>
            </a:p>
          </p:txBody>
        </p:sp>
        <p:grpSp>
          <p:nvGrpSpPr>
            <p:cNvPr id="9" name="그룹 8"/>
            <p:cNvGrpSpPr/>
            <p:nvPr/>
          </p:nvGrpSpPr>
          <p:grpSpPr>
            <a:xfrm>
              <a:off x="5995221" y="3309349"/>
              <a:ext cx="960000" cy="376135"/>
              <a:chOff x="3380228" y="1615400"/>
              <a:chExt cx="720000" cy="282101"/>
            </a:xfrm>
          </p:grpSpPr>
          <p:sp>
            <p:nvSpPr>
              <p:cNvPr id="10" name="직사각형 9"/>
              <p:cNvSpPr/>
              <p:nvPr/>
            </p:nvSpPr>
            <p:spPr>
              <a:xfrm>
                <a:off x="3380228" y="1623429"/>
                <a:ext cx="720000" cy="133021"/>
              </a:xfrm>
              <a:prstGeom prst="rect">
                <a:avLst/>
              </a:prstGeom>
              <a:solidFill>
                <a:schemeClr val="accent6">
                  <a:lumMod val="60000"/>
                  <a:lumOff val="4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067" dirty="0"/>
              </a:p>
            </p:txBody>
          </p:sp>
          <p:sp>
            <p:nvSpPr>
              <p:cNvPr id="11" name="직사각형 10"/>
              <p:cNvSpPr/>
              <p:nvPr/>
            </p:nvSpPr>
            <p:spPr>
              <a:xfrm>
                <a:off x="3380228" y="1615400"/>
                <a:ext cx="720000" cy="282101"/>
              </a:xfrm>
              <a:prstGeom prst="rect">
                <a:avLst/>
              </a:prstGeom>
              <a:no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067" dirty="0">
                    <a:solidFill>
                      <a:schemeClr val="tx1"/>
                    </a:solidFill>
                  </a:rPr>
                  <a:t>Meta Block</a:t>
                </a:r>
              </a:p>
              <a:p>
                <a:pPr algn="ctr"/>
                <a:r>
                  <a:rPr lang="en-US" altLang="ko-KR" sz="1067" dirty="0">
                    <a:solidFill>
                      <a:schemeClr val="tx1"/>
                    </a:solidFill>
                  </a:rPr>
                  <a:t>13</a:t>
                </a:r>
                <a:endParaRPr lang="ko-KR" altLang="en-US" sz="1067" dirty="0">
                  <a:solidFill>
                    <a:schemeClr val="tx1"/>
                  </a:solidFill>
                </a:endParaRPr>
              </a:p>
            </p:txBody>
          </p:sp>
        </p:grpSp>
        <p:sp>
          <p:nvSpPr>
            <p:cNvPr id="12" name="직사각형 11"/>
            <p:cNvSpPr/>
            <p:nvPr/>
          </p:nvSpPr>
          <p:spPr>
            <a:xfrm>
              <a:off x="9487317" y="3309347"/>
              <a:ext cx="960000" cy="376136"/>
            </a:xfrm>
            <a:prstGeom prst="rect">
              <a:avLst/>
            </a:prstGeom>
            <a:no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933" dirty="0">
                  <a:solidFill>
                    <a:schemeClr val="tx1"/>
                  </a:solidFill>
                </a:rPr>
                <a:t>Reserved Block 19</a:t>
              </a:r>
              <a:endParaRPr lang="ko-KR" altLang="en-US" sz="933" dirty="0">
                <a:solidFill>
                  <a:schemeClr val="tx1"/>
                </a:solidFill>
              </a:endParaRPr>
            </a:p>
          </p:txBody>
        </p:sp>
        <p:sp>
          <p:nvSpPr>
            <p:cNvPr id="13" name="직사각형 12"/>
            <p:cNvSpPr/>
            <p:nvPr/>
          </p:nvSpPr>
          <p:spPr>
            <a:xfrm>
              <a:off x="10613449" y="3309347"/>
              <a:ext cx="960000" cy="376136"/>
            </a:xfrm>
            <a:prstGeom prst="rect">
              <a:avLst/>
            </a:prstGeom>
            <a:no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933" dirty="0">
                  <a:solidFill>
                    <a:schemeClr val="tx1"/>
                  </a:solidFill>
                </a:rPr>
                <a:t>Reserved Block 20</a:t>
              </a:r>
              <a:endParaRPr lang="ko-KR" altLang="en-US" sz="933" dirty="0">
                <a:solidFill>
                  <a:schemeClr val="tx1"/>
                </a:solidFill>
              </a:endParaRPr>
            </a:p>
          </p:txBody>
        </p:sp>
        <p:cxnSp>
          <p:nvCxnSpPr>
            <p:cNvPr id="14" name="꺾인 연결선 13"/>
            <p:cNvCxnSpPr>
              <a:stCxn id="12" idx="0"/>
              <a:endCxn id="11" idx="0"/>
            </p:cNvCxnSpPr>
            <p:nvPr/>
          </p:nvCxnSpPr>
          <p:spPr>
            <a:xfrm rot="16200000" flipH="1" flipV="1">
              <a:off x="8221269" y="1563299"/>
              <a:ext cx="1" cy="3492096"/>
            </a:xfrm>
            <a:prstGeom prst="bentConnector3">
              <a:avLst>
                <a:gd name="adj1" fmla="val -22860000000"/>
              </a:avLst>
            </a:prstGeom>
            <a:ln w="12700">
              <a:solidFill>
                <a:srgbClr val="FF0000"/>
              </a:solidFill>
              <a:prstDash val="sysDash"/>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631303" y="2969711"/>
              <a:ext cx="1207111" cy="256545"/>
            </a:xfrm>
            <a:prstGeom prst="rect">
              <a:avLst/>
            </a:prstGeom>
            <a:noFill/>
          </p:spPr>
          <p:txBody>
            <a:bodyPr wrap="square" rtlCol="0">
              <a:spAutoFit/>
            </a:bodyPr>
            <a:lstStyle/>
            <a:p>
              <a:pPr algn="ctr"/>
              <a:r>
                <a:rPr lang="en-US" altLang="ko-KR" sz="1067" b="1" dirty="0">
                  <a:solidFill>
                    <a:srgbClr val="0000FF"/>
                  </a:solidFill>
                </a:rPr>
                <a:t>Reclaim</a:t>
              </a:r>
              <a:endParaRPr lang="ko-KR" altLang="en-US" sz="1067" b="1" dirty="0">
                <a:solidFill>
                  <a:srgbClr val="0000FF"/>
                </a:solidFill>
              </a:endParaRPr>
            </a:p>
          </p:txBody>
        </p:sp>
        <p:sp>
          <p:nvSpPr>
            <p:cNvPr id="16" name="TextBox 15"/>
            <p:cNvSpPr txBox="1"/>
            <p:nvPr/>
          </p:nvSpPr>
          <p:spPr>
            <a:xfrm>
              <a:off x="838200" y="3308331"/>
              <a:ext cx="1680445" cy="420756"/>
            </a:xfrm>
            <a:prstGeom prst="rect">
              <a:avLst/>
            </a:prstGeom>
            <a:noFill/>
          </p:spPr>
          <p:txBody>
            <a:bodyPr wrap="square" rtlCol="0">
              <a:spAutoFit/>
            </a:bodyPr>
            <a:lstStyle/>
            <a:p>
              <a:pPr algn="ctr"/>
              <a:r>
                <a:rPr lang="en-US" altLang="ko-KR" sz="1067" b="1" dirty="0"/>
                <a:t>1. Meta Active Block</a:t>
              </a:r>
              <a:br>
                <a:rPr lang="en-US" altLang="ko-KR" sz="1067" b="1" dirty="0"/>
              </a:br>
              <a:r>
                <a:rPr lang="en-US" altLang="ko-KR" sz="1067" b="1" dirty="0">
                  <a:solidFill>
                    <a:srgbClr val="0000FF"/>
                  </a:solidFill>
                </a:rPr>
                <a:t>Reclaim</a:t>
              </a:r>
              <a:endParaRPr lang="ko-KR" altLang="en-US" sz="1067" b="1" dirty="0">
                <a:solidFill>
                  <a:srgbClr val="0000FF"/>
                </a:solidFill>
              </a:endParaRPr>
            </a:p>
          </p:txBody>
        </p:sp>
        <p:sp>
          <p:nvSpPr>
            <p:cNvPr id="17" name="TextBox 16"/>
            <p:cNvSpPr txBox="1"/>
            <p:nvPr/>
          </p:nvSpPr>
          <p:spPr>
            <a:xfrm>
              <a:off x="5871666" y="3647237"/>
              <a:ext cx="1207111" cy="215444"/>
            </a:xfrm>
            <a:prstGeom prst="rect">
              <a:avLst/>
            </a:prstGeom>
            <a:noFill/>
          </p:spPr>
          <p:txBody>
            <a:bodyPr wrap="square" rtlCol="0">
              <a:spAutoFit/>
            </a:bodyPr>
            <a:lstStyle/>
            <a:p>
              <a:pPr algn="ctr"/>
              <a:r>
                <a:rPr lang="en-US" altLang="ko-KR" sz="800" b="1" dirty="0"/>
                <a:t>Active Block</a:t>
              </a:r>
              <a:endParaRPr lang="ko-KR" altLang="en-US" sz="800" b="1" dirty="0"/>
            </a:p>
          </p:txBody>
        </p:sp>
        <p:sp>
          <p:nvSpPr>
            <p:cNvPr id="18" name="직사각형 17"/>
            <p:cNvSpPr/>
            <p:nvPr/>
          </p:nvSpPr>
          <p:spPr>
            <a:xfrm>
              <a:off x="5995221" y="4182695"/>
              <a:ext cx="960000" cy="1875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19" name="직사각형 18"/>
            <p:cNvSpPr/>
            <p:nvPr/>
          </p:nvSpPr>
          <p:spPr>
            <a:xfrm>
              <a:off x="2518644" y="3988260"/>
              <a:ext cx="960000" cy="381997"/>
            </a:xfrm>
            <a:prstGeom prst="rect">
              <a:avLst/>
            </a:prstGeom>
            <a:solidFill>
              <a:schemeClr val="accent6">
                <a:lumMod val="60000"/>
                <a:lumOff val="4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067" dirty="0">
                  <a:solidFill>
                    <a:schemeClr val="tx1"/>
                  </a:solidFill>
                </a:rPr>
                <a:t>Meta Block</a:t>
              </a:r>
            </a:p>
            <a:p>
              <a:pPr algn="ctr"/>
              <a:r>
                <a:rPr lang="en-US" altLang="ko-KR" sz="1067" dirty="0">
                  <a:solidFill>
                    <a:schemeClr val="tx1"/>
                  </a:solidFill>
                </a:rPr>
                <a:t>10</a:t>
              </a:r>
              <a:endParaRPr lang="ko-KR" altLang="en-US" sz="1067" dirty="0">
                <a:solidFill>
                  <a:schemeClr val="tx1"/>
                </a:solidFill>
              </a:endParaRPr>
            </a:p>
          </p:txBody>
        </p:sp>
        <p:sp>
          <p:nvSpPr>
            <p:cNvPr id="20" name="직사각형 19"/>
            <p:cNvSpPr/>
            <p:nvPr/>
          </p:nvSpPr>
          <p:spPr>
            <a:xfrm>
              <a:off x="3680615" y="3988260"/>
              <a:ext cx="960000" cy="387859"/>
            </a:xfrm>
            <a:prstGeom prst="rect">
              <a:avLst/>
            </a:prstGeom>
            <a:solidFill>
              <a:schemeClr val="accent6">
                <a:lumMod val="60000"/>
                <a:lumOff val="4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067" dirty="0">
                  <a:solidFill>
                    <a:schemeClr val="tx1"/>
                  </a:solidFill>
                </a:rPr>
                <a:t>Meta Block</a:t>
              </a:r>
            </a:p>
            <a:p>
              <a:pPr algn="ctr"/>
              <a:r>
                <a:rPr lang="en-US" altLang="ko-KR" sz="1067" dirty="0">
                  <a:solidFill>
                    <a:schemeClr val="tx1"/>
                  </a:solidFill>
                </a:rPr>
                <a:t>11</a:t>
              </a:r>
              <a:endParaRPr lang="ko-KR" altLang="en-US" sz="1067" dirty="0">
                <a:solidFill>
                  <a:schemeClr val="tx1"/>
                </a:solidFill>
              </a:endParaRPr>
            </a:p>
          </p:txBody>
        </p:sp>
        <p:sp>
          <p:nvSpPr>
            <p:cNvPr id="21" name="직사각형 20"/>
            <p:cNvSpPr/>
            <p:nvPr/>
          </p:nvSpPr>
          <p:spPr>
            <a:xfrm>
              <a:off x="4840352" y="3987966"/>
              <a:ext cx="960000" cy="382292"/>
            </a:xfrm>
            <a:prstGeom prst="rect">
              <a:avLst/>
            </a:prstGeom>
            <a:solidFill>
              <a:schemeClr val="accent6">
                <a:lumMod val="60000"/>
                <a:lumOff val="4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067" dirty="0">
                  <a:solidFill>
                    <a:schemeClr val="tx1"/>
                  </a:solidFill>
                </a:rPr>
                <a:t>Meta Block</a:t>
              </a:r>
            </a:p>
            <a:p>
              <a:pPr algn="ctr"/>
              <a:r>
                <a:rPr lang="en-US" altLang="ko-KR" sz="1067" dirty="0">
                  <a:solidFill>
                    <a:schemeClr val="tx1"/>
                  </a:solidFill>
                </a:rPr>
                <a:t>12</a:t>
              </a:r>
              <a:endParaRPr lang="ko-KR" altLang="en-US" sz="1067" dirty="0">
                <a:solidFill>
                  <a:schemeClr val="tx1"/>
                </a:solidFill>
              </a:endParaRPr>
            </a:p>
          </p:txBody>
        </p:sp>
        <p:sp>
          <p:nvSpPr>
            <p:cNvPr id="22" name="직사각형 21"/>
            <p:cNvSpPr/>
            <p:nvPr/>
          </p:nvSpPr>
          <p:spPr>
            <a:xfrm>
              <a:off x="7151305" y="3988260"/>
              <a:ext cx="960000" cy="381997"/>
            </a:xfrm>
            <a:prstGeom prst="rect">
              <a:avLst/>
            </a:prstGeom>
            <a:no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933" dirty="0">
                  <a:solidFill>
                    <a:schemeClr val="tx1"/>
                  </a:solidFill>
                </a:rPr>
                <a:t>Meta Block</a:t>
              </a:r>
            </a:p>
            <a:p>
              <a:pPr algn="ctr"/>
              <a:r>
                <a:rPr lang="en-US" altLang="ko-KR" sz="933" dirty="0">
                  <a:solidFill>
                    <a:schemeClr val="tx1"/>
                  </a:solidFill>
                </a:rPr>
                <a:t>14</a:t>
              </a:r>
              <a:endParaRPr lang="ko-KR" altLang="en-US" sz="933" dirty="0">
                <a:solidFill>
                  <a:schemeClr val="tx1"/>
                </a:solidFill>
              </a:endParaRPr>
            </a:p>
          </p:txBody>
        </p:sp>
        <p:sp>
          <p:nvSpPr>
            <p:cNvPr id="23" name="직사각형 22"/>
            <p:cNvSpPr/>
            <p:nvPr/>
          </p:nvSpPr>
          <p:spPr>
            <a:xfrm>
              <a:off x="5995221" y="3986258"/>
              <a:ext cx="960000" cy="195932"/>
            </a:xfrm>
            <a:prstGeom prst="rect">
              <a:avLst/>
            </a:prstGeom>
            <a:solidFill>
              <a:schemeClr val="accent6">
                <a:lumMod val="60000"/>
                <a:lumOff val="4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067" dirty="0"/>
            </a:p>
          </p:txBody>
        </p:sp>
        <p:sp>
          <p:nvSpPr>
            <p:cNvPr id="24" name="직사각형 23"/>
            <p:cNvSpPr/>
            <p:nvPr/>
          </p:nvSpPr>
          <p:spPr>
            <a:xfrm>
              <a:off x="9487317" y="3988260"/>
              <a:ext cx="960000" cy="381997"/>
            </a:xfrm>
            <a:prstGeom prst="rect">
              <a:avLst/>
            </a:prstGeom>
            <a:no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933" dirty="0">
                  <a:solidFill>
                    <a:schemeClr val="tx1"/>
                  </a:solidFill>
                </a:rPr>
                <a:t>Reserved Block 13</a:t>
              </a:r>
              <a:endParaRPr lang="ko-KR" altLang="en-US" sz="933" dirty="0">
                <a:solidFill>
                  <a:schemeClr val="tx1"/>
                </a:solidFill>
              </a:endParaRPr>
            </a:p>
          </p:txBody>
        </p:sp>
        <p:sp>
          <p:nvSpPr>
            <p:cNvPr id="25" name="직사각형 24"/>
            <p:cNvSpPr/>
            <p:nvPr/>
          </p:nvSpPr>
          <p:spPr>
            <a:xfrm>
              <a:off x="10613449" y="3988260"/>
              <a:ext cx="960000" cy="381997"/>
            </a:xfrm>
            <a:prstGeom prst="rect">
              <a:avLst/>
            </a:prstGeom>
            <a:no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933" dirty="0">
                  <a:solidFill>
                    <a:schemeClr val="tx1"/>
                  </a:solidFill>
                </a:rPr>
                <a:t>Reserved Block 20</a:t>
              </a:r>
              <a:endParaRPr lang="ko-KR" altLang="en-US" sz="933" dirty="0">
                <a:solidFill>
                  <a:schemeClr val="tx1"/>
                </a:solidFill>
              </a:endParaRPr>
            </a:p>
          </p:txBody>
        </p:sp>
        <p:sp>
          <p:nvSpPr>
            <p:cNvPr id="26" name="TextBox 25"/>
            <p:cNvSpPr txBox="1"/>
            <p:nvPr/>
          </p:nvSpPr>
          <p:spPr>
            <a:xfrm>
              <a:off x="838200" y="3998967"/>
              <a:ext cx="1680445" cy="420756"/>
            </a:xfrm>
            <a:prstGeom prst="rect">
              <a:avLst/>
            </a:prstGeom>
            <a:noFill/>
          </p:spPr>
          <p:txBody>
            <a:bodyPr wrap="square" rtlCol="0">
              <a:spAutoFit/>
            </a:bodyPr>
            <a:lstStyle/>
            <a:p>
              <a:pPr algn="ctr"/>
              <a:r>
                <a:rPr lang="en-US" altLang="ko-KR" sz="1067" b="1" dirty="0"/>
                <a:t>2. Meta Active Block</a:t>
              </a:r>
              <a:br>
                <a:rPr lang="en-US" altLang="ko-KR" sz="1067" b="1" dirty="0"/>
              </a:br>
              <a:r>
                <a:rPr lang="en-US" altLang="ko-KR" sz="1067" b="1" dirty="0">
                  <a:solidFill>
                    <a:srgbClr val="0000FF"/>
                  </a:solidFill>
                </a:rPr>
                <a:t>Close</a:t>
              </a:r>
              <a:endParaRPr lang="ko-KR" altLang="en-US" sz="1067" b="1" dirty="0">
                <a:solidFill>
                  <a:srgbClr val="0000FF"/>
                </a:solidFill>
              </a:endParaRPr>
            </a:p>
          </p:txBody>
        </p:sp>
        <p:sp>
          <p:nvSpPr>
            <p:cNvPr id="27" name="TextBox 26"/>
            <p:cNvSpPr txBox="1"/>
            <p:nvPr/>
          </p:nvSpPr>
          <p:spPr>
            <a:xfrm>
              <a:off x="7027750" y="4320153"/>
              <a:ext cx="1207111" cy="215444"/>
            </a:xfrm>
            <a:prstGeom prst="rect">
              <a:avLst/>
            </a:prstGeom>
            <a:noFill/>
          </p:spPr>
          <p:txBody>
            <a:bodyPr wrap="square" rtlCol="0">
              <a:spAutoFit/>
            </a:bodyPr>
            <a:lstStyle/>
            <a:p>
              <a:pPr algn="ctr"/>
              <a:r>
                <a:rPr lang="en-US" altLang="ko-KR" sz="800" b="1" dirty="0"/>
                <a:t>Active Block</a:t>
              </a:r>
              <a:endParaRPr lang="ko-KR" altLang="en-US" sz="800" b="1" dirty="0"/>
            </a:p>
          </p:txBody>
        </p:sp>
        <p:cxnSp>
          <p:nvCxnSpPr>
            <p:cNvPr id="28" name="직선 화살표 연결선 27"/>
            <p:cNvCxnSpPr>
              <a:stCxn id="30" idx="3"/>
              <a:endCxn id="22" idx="1"/>
            </p:cNvCxnSpPr>
            <p:nvPr/>
          </p:nvCxnSpPr>
          <p:spPr>
            <a:xfrm>
              <a:off x="6955222" y="4179112"/>
              <a:ext cx="196084" cy="147"/>
            </a:xfrm>
            <a:prstGeom prst="straightConnector1">
              <a:avLst/>
            </a:prstGeom>
            <a:ln w="38100">
              <a:solidFill>
                <a:srgbClr val="00B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5871666" y="4315471"/>
              <a:ext cx="1207111" cy="256545"/>
            </a:xfrm>
            <a:prstGeom prst="rect">
              <a:avLst/>
            </a:prstGeom>
            <a:noFill/>
          </p:spPr>
          <p:txBody>
            <a:bodyPr wrap="square" rtlCol="0">
              <a:spAutoFit/>
            </a:bodyPr>
            <a:lstStyle/>
            <a:p>
              <a:pPr algn="ctr"/>
              <a:r>
                <a:rPr lang="en-US" altLang="ko-KR" sz="1067" b="1" dirty="0">
                  <a:solidFill>
                    <a:srgbClr val="0000FF"/>
                  </a:solidFill>
                </a:rPr>
                <a:t>Close</a:t>
              </a:r>
              <a:endParaRPr lang="ko-KR" altLang="en-US" sz="1067" b="1" dirty="0">
                <a:solidFill>
                  <a:srgbClr val="0000FF"/>
                </a:solidFill>
              </a:endParaRPr>
            </a:p>
          </p:txBody>
        </p:sp>
        <p:sp>
          <p:nvSpPr>
            <p:cNvPr id="30" name="직사각형 29"/>
            <p:cNvSpPr/>
            <p:nvPr/>
          </p:nvSpPr>
          <p:spPr>
            <a:xfrm>
              <a:off x="5995221" y="3987966"/>
              <a:ext cx="960000" cy="382292"/>
            </a:xfrm>
            <a:prstGeom prst="rect">
              <a:avLst/>
            </a:prstGeom>
            <a:no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067" dirty="0">
                  <a:solidFill>
                    <a:schemeClr val="tx1"/>
                  </a:solidFill>
                </a:rPr>
                <a:t>Meta Block</a:t>
              </a:r>
            </a:p>
            <a:p>
              <a:pPr algn="ctr"/>
              <a:r>
                <a:rPr lang="en-US" altLang="ko-KR" sz="1067" dirty="0">
                  <a:solidFill>
                    <a:schemeClr val="tx1"/>
                  </a:solidFill>
                </a:rPr>
                <a:t>19</a:t>
              </a:r>
              <a:endParaRPr lang="ko-KR" altLang="en-US" sz="1067" dirty="0">
                <a:solidFill>
                  <a:schemeClr val="tx1"/>
                </a:solidFill>
              </a:endParaRPr>
            </a:p>
          </p:txBody>
        </p:sp>
        <p:sp>
          <p:nvSpPr>
            <p:cNvPr id="31" name="직사각형 30"/>
            <p:cNvSpPr/>
            <p:nvPr/>
          </p:nvSpPr>
          <p:spPr>
            <a:xfrm>
              <a:off x="5999265" y="4823029"/>
              <a:ext cx="960000" cy="1875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32" name="직사각형 31"/>
            <p:cNvSpPr/>
            <p:nvPr/>
          </p:nvSpPr>
          <p:spPr>
            <a:xfrm>
              <a:off x="2522688" y="4628595"/>
              <a:ext cx="960000" cy="381997"/>
            </a:xfrm>
            <a:prstGeom prst="rect">
              <a:avLst/>
            </a:prstGeom>
            <a:solidFill>
              <a:schemeClr val="accent6">
                <a:lumMod val="60000"/>
                <a:lumOff val="4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067" dirty="0">
                  <a:solidFill>
                    <a:schemeClr val="tx1"/>
                  </a:solidFill>
                </a:rPr>
                <a:t>Meta Block</a:t>
              </a:r>
            </a:p>
            <a:p>
              <a:pPr algn="ctr"/>
              <a:r>
                <a:rPr lang="en-US" altLang="ko-KR" sz="1067" dirty="0">
                  <a:solidFill>
                    <a:schemeClr val="tx1"/>
                  </a:solidFill>
                </a:rPr>
                <a:t>10</a:t>
              </a:r>
              <a:endParaRPr lang="ko-KR" altLang="en-US" sz="1067" dirty="0">
                <a:solidFill>
                  <a:schemeClr val="tx1"/>
                </a:solidFill>
              </a:endParaRPr>
            </a:p>
          </p:txBody>
        </p:sp>
        <p:sp>
          <p:nvSpPr>
            <p:cNvPr id="33" name="직사각형 32"/>
            <p:cNvSpPr/>
            <p:nvPr/>
          </p:nvSpPr>
          <p:spPr>
            <a:xfrm>
              <a:off x="3684659" y="4628595"/>
              <a:ext cx="960000" cy="387859"/>
            </a:xfrm>
            <a:prstGeom prst="rect">
              <a:avLst/>
            </a:prstGeom>
            <a:solidFill>
              <a:schemeClr val="accent6">
                <a:lumMod val="60000"/>
                <a:lumOff val="4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067" dirty="0">
                  <a:solidFill>
                    <a:schemeClr val="tx1"/>
                  </a:solidFill>
                </a:rPr>
                <a:t>Meta Block</a:t>
              </a:r>
            </a:p>
            <a:p>
              <a:pPr algn="ctr"/>
              <a:r>
                <a:rPr lang="en-US" altLang="ko-KR" sz="1067" dirty="0">
                  <a:solidFill>
                    <a:schemeClr val="tx1"/>
                  </a:solidFill>
                </a:rPr>
                <a:t>11</a:t>
              </a:r>
              <a:endParaRPr lang="ko-KR" altLang="en-US" sz="1067" dirty="0">
                <a:solidFill>
                  <a:schemeClr val="tx1"/>
                </a:solidFill>
              </a:endParaRPr>
            </a:p>
          </p:txBody>
        </p:sp>
        <p:sp>
          <p:nvSpPr>
            <p:cNvPr id="34" name="직사각형 33"/>
            <p:cNvSpPr/>
            <p:nvPr/>
          </p:nvSpPr>
          <p:spPr>
            <a:xfrm>
              <a:off x="4844396" y="4628301"/>
              <a:ext cx="960000" cy="382292"/>
            </a:xfrm>
            <a:prstGeom prst="rect">
              <a:avLst/>
            </a:prstGeom>
            <a:solidFill>
              <a:schemeClr val="accent6">
                <a:lumMod val="60000"/>
                <a:lumOff val="4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067" dirty="0">
                  <a:solidFill>
                    <a:schemeClr val="tx1"/>
                  </a:solidFill>
                </a:rPr>
                <a:t>Meta Block</a:t>
              </a:r>
            </a:p>
            <a:p>
              <a:pPr algn="ctr"/>
              <a:r>
                <a:rPr lang="en-US" altLang="ko-KR" sz="1067" dirty="0">
                  <a:solidFill>
                    <a:schemeClr val="tx1"/>
                  </a:solidFill>
                </a:rPr>
                <a:t>12</a:t>
              </a:r>
              <a:endParaRPr lang="ko-KR" altLang="en-US" sz="1067" dirty="0">
                <a:solidFill>
                  <a:schemeClr val="tx1"/>
                </a:solidFill>
              </a:endParaRPr>
            </a:p>
          </p:txBody>
        </p:sp>
        <p:sp>
          <p:nvSpPr>
            <p:cNvPr id="35" name="직사각형 34"/>
            <p:cNvSpPr/>
            <p:nvPr/>
          </p:nvSpPr>
          <p:spPr>
            <a:xfrm>
              <a:off x="7155349" y="4628595"/>
              <a:ext cx="960000" cy="381997"/>
            </a:xfrm>
            <a:prstGeom prst="rect">
              <a:avLst/>
            </a:prstGeom>
            <a:no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933" dirty="0">
                  <a:solidFill>
                    <a:schemeClr val="tx1"/>
                  </a:solidFill>
                </a:rPr>
                <a:t>Meta Block</a:t>
              </a:r>
            </a:p>
            <a:p>
              <a:pPr algn="ctr"/>
              <a:r>
                <a:rPr lang="en-US" altLang="ko-KR" sz="933" dirty="0">
                  <a:solidFill>
                    <a:schemeClr val="tx1"/>
                  </a:solidFill>
                </a:rPr>
                <a:t>14</a:t>
              </a:r>
              <a:endParaRPr lang="ko-KR" altLang="en-US" sz="933" dirty="0">
                <a:solidFill>
                  <a:schemeClr val="tx1"/>
                </a:solidFill>
              </a:endParaRPr>
            </a:p>
          </p:txBody>
        </p:sp>
        <p:sp>
          <p:nvSpPr>
            <p:cNvPr id="36" name="직사각형 35"/>
            <p:cNvSpPr/>
            <p:nvPr/>
          </p:nvSpPr>
          <p:spPr>
            <a:xfrm>
              <a:off x="5999265" y="4626593"/>
              <a:ext cx="960000" cy="195932"/>
            </a:xfrm>
            <a:prstGeom prst="rect">
              <a:avLst/>
            </a:prstGeom>
            <a:solidFill>
              <a:schemeClr val="accent6">
                <a:lumMod val="60000"/>
                <a:lumOff val="4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067" dirty="0"/>
            </a:p>
          </p:txBody>
        </p:sp>
        <p:sp>
          <p:nvSpPr>
            <p:cNvPr id="37" name="직사각형 36"/>
            <p:cNvSpPr/>
            <p:nvPr/>
          </p:nvSpPr>
          <p:spPr>
            <a:xfrm>
              <a:off x="9491361" y="4628595"/>
              <a:ext cx="960000" cy="381997"/>
            </a:xfrm>
            <a:prstGeom prst="rect">
              <a:avLst/>
            </a:prstGeom>
            <a:no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933" dirty="0">
                  <a:solidFill>
                    <a:schemeClr val="tx1"/>
                  </a:solidFill>
                </a:rPr>
                <a:t>Reserved Block 13</a:t>
              </a:r>
              <a:endParaRPr lang="ko-KR" altLang="en-US" sz="933" dirty="0">
                <a:solidFill>
                  <a:schemeClr val="tx1"/>
                </a:solidFill>
              </a:endParaRPr>
            </a:p>
          </p:txBody>
        </p:sp>
        <p:sp>
          <p:nvSpPr>
            <p:cNvPr id="38" name="직사각형 37"/>
            <p:cNvSpPr/>
            <p:nvPr/>
          </p:nvSpPr>
          <p:spPr>
            <a:xfrm>
              <a:off x="10617493" y="4628595"/>
              <a:ext cx="960000" cy="381997"/>
            </a:xfrm>
            <a:prstGeom prst="rect">
              <a:avLst/>
            </a:prstGeom>
            <a:no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933" dirty="0">
                  <a:solidFill>
                    <a:schemeClr val="tx1"/>
                  </a:solidFill>
                </a:rPr>
                <a:t>Reserved Block 20</a:t>
              </a:r>
              <a:endParaRPr lang="ko-KR" altLang="en-US" sz="933" dirty="0">
                <a:solidFill>
                  <a:schemeClr val="tx1"/>
                </a:solidFill>
              </a:endParaRPr>
            </a:p>
          </p:txBody>
        </p:sp>
        <p:sp>
          <p:nvSpPr>
            <p:cNvPr id="39" name="TextBox 38"/>
            <p:cNvSpPr txBox="1"/>
            <p:nvPr/>
          </p:nvSpPr>
          <p:spPr>
            <a:xfrm>
              <a:off x="842244" y="4639302"/>
              <a:ext cx="1680445" cy="256545"/>
            </a:xfrm>
            <a:prstGeom prst="rect">
              <a:avLst/>
            </a:prstGeom>
            <a:noFill/>
          </p:spPr>
          <p:txBody>
            <a:bodyPr wrap="square" rtlCol="0">
              <a:spAutoFit/>
            </a:bodyPr>
            <a:lstStyle/>
            <a:p>
              <a:pPr algn="ctr"/>
              <a:r>
                <a:rPr lang="en-US" altLang="ko-KR" sz="1067" b="1" dirty="0"/>
                <a:t>3. I/O Run</a:t>
              </a:r>
              <a:endParaRPr lang="ko-KR" altLang="en-US" sz="1067" b="1" dirty="0">
                <a:solidFill>
                  <a:srgbClr val="0000FF"/>
                </a:solidFill>
              </a:endParaRPr>
            </a:p>
          </p:txBody>
        </p:sp>
        <p:sp>
          <p:nvSpPr>
            <p:cNvPr id="40" name="TextBox 39"/>
            <p:cNvSpPr txBox="1"/>
            <p:nvPr/>
          </p:nvSpPr>
          <p:spPr>
            <a:xfrm>
              <a:off x="7031794" y="4960488"/>
              <a:ext cx="1207111" cy="215444"/>
            </a:xfrm>
            <a:prstGeom prst="rect">
              <a:avLst/>
            </a:prstGeom>
            <a:noFill/>
          </p:spPr>
          <p:txBody>
            <a:bodyPr wrap="square" rtlCol="0">
              <a:spAutoFit/>
            </a:bodyPr>
            <a:lstStyle/>
            <a:p>
              <a:pPr algn="ctr"/>
              <a:r>
                <a:rPr lang="en-US" altLang="ko-KR" sz="800" b="1" dirty="0"/>
                <a:t>Active Block</a:t>
              </a:r>
              <a:endParaRPr lang="ko-KR" altLang="en-US" sz="800" b="1" dirty="0"/>
            </a:p>
          </p:txBody>
        </p:sp>
        <p:cxnSp>
          <p:nvCxnSpPr>
            <p:cNvPr id="41" name="직선 화살표 연결선 40"/>
            <p:cNvCxnSpPr>
              <a:stCxn id="43" idx="3"/>
              <a:endCxn id="35" idx="1"/>
            </p:cNvCxnSpPr>
            <p:nvPr/>
          </p:nvCxnSpPr>
          <p:spPr>
            <a:xfrm>
              <a:off x="6959266" y="4819447"/>
              <a:ext cx="196084" cy="147"/>
            </a:xfrm>
            <a:prstGeom prst="straightConnector1">
              <a:avLst/>
            </a:prstGeom>
            <a:ln w="38100">
              <a:solidFill>
                <a:srgbClr val="00B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5875710" y="4955806"/>
              <a:ext cx="1207111" cy="256545"/>
            </a:xfrm>
            <a:prstGeom prst="rect">
              <a:avLst/>
            </a:prstGeom>
            <a:noFill/>
          </p:spPr>
          <p:txBody>
            <a:bodyPr wrap="square" rtlCol="0">
              <a:spAutoFit/>
            </a:bodyPr>
            <a:lstStyle/>
            <a:p>
              <a:pPr algn="ctr"/>
              <a:r>
                <a:rPr lang="en-US" altLang="ko-KR" sz="1067" b="1" dirty="0">
                  <a:solidFill>
                    <a:srgbClr val="0000FF"/>
                  </a:solidFill>
                </a:rPr>
                <a:t>Close</a:t>
              </a:r>
              <a:endParaRPr lang="ko-KR" altLang="en-US" sz="1067" b="1" dirty="0">
                <a:solidFill>
                  <a:srgbClr val="0000FF"/>
                </a:solidFill>
              </a:endParaRPr>
            </a:p>
          </p:txBody>
        </p:sp>
        <p:sp>
          <p:nvSpPr>
            <p:cNvPr id="43" name="직사각형 42"/>
            <p:cNvSpPr/>
            <p:nvPr/>
          </p:nvSpPr>
          <p:spPr>
            <a:xfrm>
              <a:off x="5999265" y="4628301"/>
              <a:ext cx="960000" cy="382292"/>
            </a:xfrm>
            <a:prstGeom prst="rect">
              <a:avLst/>
            </a:prstGeom>
            <a:no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067" dirty="0">
                  <a:solidFill>
                    <a:schemeClr val="tx1"/>
                  </a:solidFill>
                </a:rPr>
                <a:t>Meta Block</a:t>
              </a:r>
            </a:p>
            <a:p>
              <a:pPr algn="ctr"/>
              <a:r>
                <a:rPr lang="en-US" altLang="ko-KR" sz="1067" dirty="0">
                  <a:solidFill>
                    <a:schemeClr val="tx1"/>
                  </a:solidFill>
                </a:rPr>
                <a:t>19</a:t>
              </a:r>
              <a:endParaRPr lang="ko-KR" altLang="en-US" sz="1067" dirty="0">
                <a:solidFill>
                  <a:schemeClr val="tx1"/>
                </a:solidFill>
              </a:endParaRPr>
            </a:p>
          </p:txBody>
        </p:sp>
        <p:sp>
          <p:nvSpPr>
            <p:cNvPr id="44" name="직사각형 43"/>
            <p:cNvSpPr/>
            <p:nvPr/>
          </p:nvSpPr>
          <p:spPr>
            <a:xfrm>
              <a:off x="7153817" y="5484338"/>
              <a:ext cx="960000" cy="195932"/>
            </a:xfrm>
            <a:prstGeom prst="rect">
              <a:avLst/>
            </a:prstGeom>
            <a:solidFill>
              <a:schemeClr val="accent6">
                <a:lumMod val="60000"/>
                <a:lumOff val="4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067" dirty="0"/>
            </a:p>
          </p:txBody>
        </p:sp>
        <p:sp>
          <p:nvSpPr>
            <p:cNvPr id="45" name="직사각형 44"/>
            <p:cNvSpPr/>
            <p:nvPr/>
          </p:nvSpPr>
          <p:spPr>
            <a:xfrm>
              <a:off x="7151301" y="5676860"/>
              <a:ext cx="960000" cy="1875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46" name="직사각형 45"/>
            <p:cNvSpPr/>
            <p:nvPr/>
          </p:nvSpPr>
          <p:spPr>
            <a:xfrm>
              <a:off x="2518643" y="5482426"/>
              <a:ext cx="960000" cy="381997"/>
            </a:xfrm>
            <a:prstGeom prst="rect">
              <a:avLst/>
            </a:prstGeom>
            <a:solidFill>
              <a:schemeClr val="accent6">
                <a:lumMod val="60000"/>
                <a:lumOff val="4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067" dirty="0">
                  <a:solidFill>
                    <a:schemeClr val="tx1"/>
                  </a:solidFill>
                </a:rPr>
                <a:t>Meta Block</a:t>
              </a:r>
            </a:p>
            <a:p>
              <a:pPr algn="ctr"/>
              <a:r>
                <a:rPr lang="en-US" altLang="ko-KR" sz="1067" dirty="0">
                  <a:solidFill>
                    <a:schemeClr val="tx1"/>
                  </a:solidFill>
                </a:rPr>
                <a:t>10</a:t>
              </a:r>
              <a:endParaRPr lang="ko-KR" altLang="en-US" sz="1067" dirty="0">
                <a:solidFill>
                  <a:schemeClr val="tx1"/>
                </a:solidFill>
              </a:endParaRPr>
            </a:p>
          </p:txBody>
        </p:sp>
        <p:sp>
          <p:nvSpPr>
            <p:cNvPr id="47" name="직사각형 46"/>
            <p:cNvSpPr/>
            <p:nvPr/>
          </p:nvSpPr>
          <p:spPr>
            <a:xfrm>
              <a:off x="3680613" y="5482425"/>
              <a:ext cx="960000" cy="387859"/>
            </a:xfrm>
            <a:prstGeom prst="rect">
              <a:avLst/>
            </a:prstGeom>
            <a:solidFill>
              <a:schemeClr val="accent6">
                <a:lumMod val="60000"/>
                <a:lumOff val="4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067" dirty="0">
                  <a:solidFill>
                    <a:schemeClr val="tx1"/>
                  </a:solidFill>
                </a:rPr>
                <a:t>Meta Block</a:t>
              </a:r>
            </a:p>
            <a:p>
              <a:pPr algn="ctr"/>
              <a:r>
                <a:rPr lang="en-US" altLang="ko-KR" sz="1067" dirty="0">
                  <a:solidFill>
                    <a:schemeClr val="tx1"/>
                  </a:solidFill>
                </a:rPr>
                <a:t>11</a:t>
              </a:r>
              <a:endParaRPr lang="ko-KR" altLang="en-US" sz="1067" dirty="0">
                <a:solidFill>
                  <a:schemeClr val="tx1"/>
                </a:solidFill>
              </a:endParaRPr>
            </a:p>
          </p:txBody>
        </p:sp>
        <p:sp>
          <p:nvSpPr>
            <p:cNvPr id="48" name="직사각형 47"/>
            <p:cNvSpPr/>
            <p:nvPr/>
          </p:nvSpPr>
          <p:spPr>
            <a:xfrm>
              <a:off x="4840351" y="5482131"/>
              <a:ext cx="960000" cy="382292"/>
            </a:xfrm>
            <a:prstGeom prst="rect">
              <a:avLst/>
            </a:prstGeom>
            <a:solidFill>
              <a:schemeClr val="accent6">
                <a:lumMod val="60000"/>
                <a:lumOff val="4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067" dirty="0">
                  <a:solidFill>
                    <a:schemeClr val="tx1"/>
                  </a:solidFill>
                </a:rPr>
                <a:t>Meta Block</a:t>
              </a:r>
            </a:p>
            <a:p>
              <a:pPr algn="ctr"/>
              <a:r>
                <a:rPr lang="en-US" altLang="ko-KR" sz="1067" dirty="0">
                  <a:solidFill>
                    <a:schemeClr val="tx1"/>
                  </a:solidFill>
                </a:rPr>
                <a:t>12</a:t>
              </a:r>
              <a:endParaRPr lang="ko-KR" altLang="en-US" sz="1067" dirty="0">
                <a:solidFill>
                  <a:schemeClr val="tx1"/>
                </a:solidFill>
              </a:endParaRPr>
            </a:p>
          </p:txBody>
        </p:sp>
        <p:sp>
          <p:nvSpPr>
            <p:cNvPr id="49" name="직사각형 48"/>
            <p:cNvSpPr/>
            <p:nvPr/>
          </p:nvSpPr>
          <p:spPr>
            <a:xfrm>
              <a:off x="7151304" y="5482426"/>
              <a:ext cx="960000" cy="381997"/>
            </a:xfrm>
            <a:prstGeom prst="rect">
              <a:avLst/>
            </a:prstGeom>
            <a:no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933" dirty="0">
                  <a:solidFill>
                    <a:schemeClr val="tx1"/>
                  </a:solidFill>
                </a:rPr>
                <a:t>Meta Block</a:t>
              </a:r>
            </a:p>
            <a:p>
              <a:pPr algn="ctr"/>
              <a:r>
                <a:rPr lang="en-US" altLang="ko-KR" sz="933" dirty="0">
                  <a:solidFill>
                    <a:schemeClr val="tx1"/>
                  </a:solidFill>
                </a:rPr>
                <a:t>20</a:t>
              </a:r>
              <a:endParaRPr lang="ko-KR" altLang="en-US" sz="933" dirty="0">
                <a:solidFill>
                  <a:schemeClr val="tx1"/>
                </a:solidFill>
              </a:endParaRPr>
            </a:p>
          </p:txBody>
        </p:sp>
        <p:sp>
          <p:nvSpPr>
            <p:cNvPr id="50" name="직사각형 49"/>
            <p:cNvSpPr/>
            <p:nvPr/>
          </p:nvSpPr>
          <p:spPr>
            <a:xfrm>
              <a:off x="5995220" y="5480423"/>
              <a:ext cx="960000" cy="384000"/>
            </a:xfrm>
            <a:prstGeom prst="rect">
              <a:avLst/>
            </a:prstGeom>
            <a:solidFill>
              <a:schemeClr val="accent6">
                <a:lumMod val="60000"/>
                <a:lumOff val="4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067" dirty="0"/>
            </a:p>
          </p:txBody>
        </p:sp>
        <p:sp>
          <p:nvSpPr>
            <p:cNvPr id="51" name="직사각형 50"/>
            <p:cNvSpPr/>
            <p:nvPr/>
          </p:nvSpPr>
          <p:spPr>
            <a:xfrm>
              <a:off x="9487316" y="5482426"/>
              <a:ext cx="960000" cy="381997"/>
            </a:xfrm>
            <a:prstGeom prst="rect">
              <a:avLst/>
            </a:prstGeom>
            <a:no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933" dirty="0">
                  <a:solidFill>
                    <a:schemeClr val="tx1"/>
                  </a:solidFill>
                </a:rPr>
                <a:t>Reserved Block 13</a:t>
              </a:r>
              <a:endParaRPr lang="ko-KR" altLang="en-US" sz="933" dirty="0">
                <a:solidFill>
                  <a:schemeClr val="tx1"/>
                </a:solidFill>
              </a:endParaRPr>
            </a:p>
          </p:txBody>
        </p:sp>
        <p:sp>
          <p:nvSpPr>
            <p:cNvPr id="52" name="직사각형 51"/>
            <p:cNvSpPr/>
            <p:nvPr/>
          </p:nvSpPr>
          <p:spPr>
            <a:xfrm>
              <a:off x="10613448" y="5482426"/>
              <a:ext cx="960000" cy="381997"/>
            </a:xfrm>
            <a:prstGeom prst="rect">
              <a:avLst/>
            </a:prstGeom>
            <a:no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933" dirty="0">
                  <a:solidFill>
                    <a:schemeClr val="tx1"/>
                  </a:solidFill>
                </a:rPr>
                <a:t>Reserved Block 14</a:t>
              </a:r>
              <a:endParaRPr lang="ko-KR" altLang="en-US" sz="933" dirty="0">
                <a:solidFill>
                  <a:schemeClr val="tx1"/>
                </a:solidFill>
              </a:endParaRPr>
            </a:p>
          </p:txBody>
        </p:sp>
        <p:sp>
          <p:nvSpPr>
            <p:cNvPr id="53" name="TextBox 52"/>
            <p:cNvSpPr txBox="1"/>
            <p:nvPr/>
          </p:nvSpPr>
          <p:spPr>
            <a:xfrm>
              <a:off x="838199" y="5493132"/>
              <a:ext cx="1680445" cy="420756"/>
            </a:xfrm>
            <a:prstGeom prst="rect">
              <a:avLst/>
            </a:prstGeom>
            <a:noFill/>
          </p:spPr>
          <p:txBody>
            <a:bodyPr wrap="square" rtlCol="0">
              <a:spAutoFit/>
            </a:bodyPr>
            <a:lstStyle/>
            <a:p>
              <a:pPr algn="ctr"/>
              <a:r>
                <a:rPr lang="en-US" altLang="ko-KR" sz="1067" b="1" dirty="0"/>
                <a:t>4. Meta Active Block</a:t>
              </a:r>
              <a:br>
                <a:rPr lang="en-US" altLang="ko-KR" sz="1067" b="1" dirty="0"/>
              </a:br>
              <a:r>
                <a:rPr lang="en-US" altLang="ko-KR" sz="1067" b="1" dirty="0">
                  <a:solidFill>
                    <a:srgbClr val="0000FF"/>
                  </a:solidFill>
                </a:rPr>
                <a:t>Reclaim &amp; Close</a:t>
              </a:r>
              <a:endParaRPr lang="ko-KR" altLang="en-US" sz="1067" b="1" dirty="0">
                <a:solidFill>
                  <a:srgbClr val="0000FF"/>
                </a:solidFill>
              </a:endParaRPr>
            </a:p>
          </p:txBody>
        </p:sp>
        <p:cxnSp>
          <p:nvCxnSpPr>
            <p:cNvPr id="54" name="직선 화살표 연결선 53"/>
            <p:cNvCxnSpPr>
              <a:stCxn id="55" idx="3"/>
              <a:endCxn id="49" idx="1"/>
            </p:cNvCxnSpPr>
            <p:nvPr/>
          </p:nvCxnSpPr>
          <p:spPr>
            <a:xfrm>
              <a:off x="6955221" y="5673277"/>
              <a:ext cx="196084" cy="147"/>
            </a:xfrm>
            <a:prstGeom prst="straightConnector1">
              <a:avLst/>
            </a:prstGeom>
            <a:ln w="38100">
              <a:solidFill>
                <a:srgbClr val="00B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5" name="직사각형 54"/>
            <p:cNvSpPr/>
            <p:nvPr/>
          </p:nvSpPr>
          <p:spPr>
            <a:xfrm>
              <a:off x="5995220" y="5482131"/>
              <a:ext cx="960000" cy="382292"/>
            </a:xfrm>
            <a:prstGeom prst="rect">
              <a:avLst/>
            </a:prstGeom>
            <a:noFill/>
            <a:ln w="3175"/>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067" dirty="0">
                  <a:solidFill>
                    <a:schemeClr val="tx1"/>
                  </a:solidFill>
                </a:rPr>
                <a:t>Meta Block</a:t>
              </a:r>
            </a:p>
            <a:p>
              <a:pPr algn="ctr"/>
              <a:r>
                <a:rPr lang="en-US" altLang="ko-KR" sz="1067" dirty="0">
                  <a:solidFill>
                    <a:schemeClr val="tx1"/>
                  </a:solidFill>
                </a:rPr>
                <a:t>19</a:t>
              </a:r>
              <a:endParaRPr lang="ko-KR" altLang="en-US" sz="1067" dirty="0">
                <a:solidFill>
                  <a:schemeClr val="tx1"/>
                </a:solidFill>
              </a:endParaRPr>
            </a:p>
          </p:txBody>
        </p:sp>
        <p:cxnSp>
          <p:nvCxnSpPr>
            <p:cNvPr id="56" name="꺾인 연결선 55"/>
            <p:cNvCxnSpPr>
              <a:stCxn id="52" idx="0"/>
              <a:endCxn id="44" idx="0"/>
            </p:cNvCxnSpPr>
            <p:nvPr/>
          </p:nvCxnSpPr>
          <p:spPr>
            <a:xfrm rot="16200000" flipH="1" flipV="1">
              <a:off x="9362677" y="3753566"/>
              <a:ext cx="1912" cy="3459631"/>
            </a:xfrm>
            <a:prstGeom prst="bentConnector3">
              <a:avLst>
                <a:gd name="adj1" fmla="val -15941423"/>
              </a:avLst>
            </a:prstGeom>
            <a:ln w="12700">
              <a:solidFill>
                <a:srgbClr val="FF0000"/>
              </a:solidFill>
              <a:prstDash val="sysDash"/>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8284251" y="5230263"/>
              <a:ext cx="1207111" cy="256545"/>
            </a:xfrm>
            <a:prstGeom prst="rect">
              <a:avLst/>
            </a:prstGeom>
            <a:noFill/>
          </p:spPr>
          <p:txBody>
            <a:bodyPr wrap="square" rtlCol="0">
              <a:spAutoFit/>
            </a:bodyPr>
            <a:lstStyle/>
            <a:p>
              <a:pPr algn="ctr"/>
              <a:r>
                <a:rPr lang="en-US" altLang="ko-KR" sz="1067" b="1" dirty="0">
                  <a:solidFill>
                    <a:srgbClr val="0000FF"/>
                  </a:solidFill>
                </a:rPr>
                <a:t>Reclaim</a:t>
              </a:r>
              <a:endParaRPr lang="ko-KR" altLang="en-US" sz="1067" b="1" dirty="0">
                <a:solidFill>
                  <a:srgbClr val="0000FF"/>
                </a:solidFill>
              </a:endParaRPr>
            </a:p>
          </p:txBody>
        </p:sp>
        <p:cxnSp>
          <p:nvCxnSpPr>
            <p:cNvPr id="58" name="꺾인 연결선 57"/>
            <p:cNvCxnSpPr>
              <a:stCxn id="49" idx="2"/>
              <a:endCxn id="46" idx="2"/>
            </p:cNvCxnSpPr>
            <p:nvPr/>
          </p:nvCxnSpPr>
          <p:spPr>
            <a:xfrm rot="5400000">
              <a:off x="5314974" y="3548092"/>
              <a:ext cx="16933" cy="4632661"/>
            </a:xfrm>
            <a:prstGeom prst="bentConnector3">
              <a:avLst>
                <a:gd name="adj1" fmla="val 1800000"/>
              </a:avLst>
            </a:prstGeom>
            <a:ln w="38100">
              <a:solidFill>
                <a:srgbClr val="00B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2399133" y="5830155"/>
              <a:ext cx="1207111" cy="215444"/>
            </a:xfrm>
            <a:prstGeom prst="rect">
              <a:avLst/>
            </a:prstGeom>
            <a:noFill/>
          </p:spPr>
          <p:txBody>
            <a:bodyPr wrap="square" rtlCol="0">
              <a:spAutoFit/>
            </a:bodyPr>
            <a:lstStyle/>
            <a:p>
              <a:pPr algn="ctr"/>
              <a:r>
                <a:rPr lang="en-US" altLang="ko-KR" sz="800" b="1" dirty="0"/>
                <a:t>Active Block</a:t>
              </a:r>
              <a:endParaRPr lang="ko-KR" altLang="en-US" sz="800" b="1" dirty="0"/>
            </a:p>
          </p:txBody>
        </p:sp>
        <p:sp>
          <p:nvSpPr>
            <p:cNvPr id="60" name="TextBox 59"/>
            <p:cNvSpPr txBox="1"/>
            <p:nvPr/>
          </p:nvSpPr>
          <p:spPr>
            <a:xfrm>
              <a:off x="7027747" y="5809637"/>
              <a:ext cx="1207111" cy="256545"/>
            </a:xfrm>
            <a:prstGeom prst="rect">
              <a:avLst/>
            </a:prstGeom>
            <a:noFill/>
          </p:spPr>
          <p:txBody>
            <a:bodyPr wrap="square" rtlCol="0">
              <a:spAutoFit/>
            </a:bodyPr>
            <a:lstStyle/>
            <a:p>
              <a:pPr algn="ctr"/>
              <a:r>
                <a:rPr lang="en-US" altLang="ko-KR" sz="1067" b="1" dirty="0">
                  <a:solidFill>
                    <a:srgbClr val="0000FF"/>
                  </a:solidFill>
                </a:rPr>
                <a:t>Close</a:t>
              </a:r>
              <a:endParaRPr lang="ko-KR" altLang="en-US" sz="1067" b="1" dirty="0">
                <a:solidFill>
                  <a:srgbClr val="0000FF"/>
                </a:solidFill>
              </a:endParaRPr>
            </a:p>
          </p:txBody>
        </p:sp>
        <p:sp>
          <p:nvSpPr>
            <p:cNvPr id="61" name="TextBox 60"/>
            <p:cNvSpPr txBox="1"/>
            <p:nvPr/>
          </p:nvSpPr>
          <p:spPr>
            <a:xfrm>
              <a:off x="4493609" y="6143683"/>
              <a:ext cx="1501611" cy="256545"/>
            </a:xfrm>
            <a:prstGeom prst="rect">
              <a:avLst/>
            </a:prstGeom>
            <a:noFill/>
          </p:spPr>
          <p:txBody>
            <a:bodyPr wrap="square" rtlCol="0">
              <a:spAutoFit/>
            </a:bodyPr>
            <a:lstStyle/>
            <a:p>
              <a:pPr algn="ctr"/>
              <a:r>
                <a:rPr lang="en-US" altLang="ko-KR" sz="1067" b="1" dirty="0" err="1">
                  <a:solidFill>
                    <a:srgbClr val="0000FF"/>
                  </a:solidFill>
                </a:rPr>
                <a:t>Avg</a:t>
              </a:r>
              <a:r>
                <a:rPr lang="en-US" altLang="ko-KR" sz="1067" b="1" dirty="0">
                  <a:solidFill>
                    <a:srgbClr val="0000FF"/>
                  </a:solidFill>
                </a:rPr>
                <a:t> EC </a:t>
              </a:r>
              <a:r>
                <a:rPr lang="en-US" altLang="ko-KR" sz="1067" b="1" dirty="0" smtClean="0">
                  <a:solidFill>
                    <a:srgbClr val="0000FF"/>
                  </a:solidFill>
                </a:rPr>
                <a:t>increase</a:t>
              </a:r>
              <a:endParaRPr lang="ko-KR" altLang="en-US" sz="1067" b="1" dirty="0">
                <a:solidFill>
                  <a:srgbClr val="0000FF"/>
                </a:solidFill>
              </a:endParaRPr>
            </a:p>
          </p:txBody>
        </p:sp>
        <p:sp>
          <p:nvSpPr>
            <p:cNvPr id="62" name="아래쪽 화살표 61"/>
            <p:cNvSpPr/>
            <p:nvPr/>
          </p:nvSpPr>
          <p:spPr>
            <a:xfrm>
              <a:off x="1541585" y="5083599"/>
              <a:ext cx="492369" cy="396824"/>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dirty="0"/>
            </a:p>
          </p:txBody>
        </p:sp>
        <p:sp>
          <p:nvSpPr>
            <p:cNvPr id="63" name="TextBox 62"/>
            <p:cNvSpPr txBox="1"/>
            <p:nvPr/>
          </p:nvSpPr>
          <p:spPr>
            <a:xfrm rot="16200000">
              <a:off x="1693891" y="4728150"/>
              <a:ext cx="348878" cy="553997"/>
            </a:xfrm>
            <a:prstGeom prst="rect">
              <a:avLst/>
            </a:prstGeom>
            <a:noFill/>
          </p:spPr>
          <p:txBody>
            <a:bodyPr vert="vert" wrap="square" rtlCol="0">
              <a:spAutoFit/>
            </a:bodyPr>
            <a:lstStyle/>
            <a:p>
              <a:r>
                <a:rPr lang="en-US" altLang="ko-KR" sz="1067" b="1" dirty="0">
                  <a:solidFill>
                    <a:srgbClr val="FF0000"/>
                  </a:solidFill>
                </a:rPr>
                <a:t>SPO</a:t>
              </a:r>
            </a:p>
          </p:txBody>
        </p:sp>
      </p:grpSp>
    </p:spTree>
    <p:extLst>
      <p:ext uri="{BB962C8B-B14F-4D97-AF65-F5344CB8AC3E}">
        <p14:creationId xmlns:p14="http://schemas.microsoft.com/office/powerpoint/2010/main" val="802154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Device Missing after Hot-plug (DRS disable)</a:t>
            </a:r>
            <a:endParaRPr lang="ko-KR" altLang="en-US" dirty="0"/>
          </a:p>
        </p:txBody>
      </p:sp>
      <p:sp>
        <p:nvSpPr>
          <p:cNvPr id="3" name="텍스트 개체 틀 2"/>
          <p:cNvSpPr>
            <a:spLocks noGrp="1"/>
          </p:cNvSpPr>
          <p:nvPr>
            <p:ph type="body" sz="quarter" idx="11"/>
          </p:nvPr>
        </p:nvSpPr>
        <p:spPr>
          <a:xfrm>
            <a:off x="146473" y="682625"/>
            <a:ext cx="11894400" cy="5726801"/>
          </a:xfrm>
        </p:spPr>
        <p:txBody>
          <a:bodyPr>
            <a:normAutofit lnSpcReduction="10000"/>
          </a:bodyPr>
          <a:lstStyle/>
          <a:p>
            <a:r>
              <a:rPr lang="en-US" altLang="ko-KR" dirty="0" smtClean="0"/>
              <a:t>Failure symptom</a:t>
            </a:r>
          </a:p>
          <a:p>
            <a:pPr lvl="1"/>
            <a:r>
              <a:rPr lang="en-US" altLang="ko-KR" dirty="0" smtClean="0"/>
              <a:t>PM983 did not appear as NVMe/PCIe device after hot-insertion (Hot-plug).</a:t>
            </a:r>
          </a:p>
          <a:p>
            <a:pPr lvl="2"/>
            <a:endParaRPr lang="en-US" altLang="ko-KR" dirty="0" smtClean="0"/>
          </a:p>
          <a:p>
            <a:r>
              <a:rPr lang="en-US" altLang="ko-KR" dirty="0" smtClean="0"/>
              <a:t>Root cause analysis</a:t>
            </a:r>
          </a:p>
          <a:p>
            <a:pPr lvl="1"/>
            <a:r>
              <a:rPr lang="en-US" altLang="ko-KR" dirty="0" smtClean="0"/>
              <a:t>After hot-insertion and link-up, PM983 sends Device Readiness Status (DRS) message TLP.</a:t>
            </a:r>
          </a:p>
          <a:p>
            <a:pPr lvl="1"/>
            <a:r>
              <a:rPr lang="en-US" altLang="ko-KR" dirty="0" smtClean="0"/>
              <a:t>Some host system did not configure </a:t>
            </a:r>
            <a:r>
              <a:rPr lang="en-US" altLang="ko-KR" dirty="0" err="1" smtClean="0"/>
              <a:t>PCIe</a:t>
            </a:r>
            <a:r>
              <a:rPr lang="en-US" altLang="ko-KR" dirty="0" smtClean="0"/>
              <a:t> Configuration Space of PM983 when it received DRS </a:t>
            </a:r>
            <a:r>
              <a:rPr lang="en-US" altLang="ko-KR" dirty="0" err="1" smtClean="0"/>
              <a:t>Msg</a:t>
            </a:r>
            <a:r>
              <a:rPr lang="en-US" altLang="ko-KR" dirty="0" smtClean="0"/>
              <a:t> TLP only after hot-insertion.</a:t>
            </a:r>
          </a:p>
          <a:p>
            <a:pPr lvl="1"/>
            <a:r>
              <a:rPr lang="en-US" altLang="ko-KR" dirty="0" smtClean="0"/>
              <a:t>DRS : It is a state where device(all function) can receive </a:t>
            </a:r>
            <a:r>
              <a:rPr lang="en-US" altLang="ko-KR" dirty="0" err="1" smtClean="0"/>
              <a:t>PCIe</a:t>
            </a:r>
            <a:r>
              <a:rPr lang="en-US" altLang="ko-KR" dirty="0" smtClean="0"/>
              <a:t> configuration request from the host</a:t>
            </a:r>
          </a:p>
          <a:p>
            <a:pPr lvl="1"/>
            <a:r>
              <a:rPr lang="en-US" altLang="ko-KR" dirty="0" smtClean="0"/>
              <a:t>PM983 HW DRS supported bit set as “1” (supported) as a default</a:t>
            </a:r>
          </a:p>
          <a:p>
            <a:pPr lvl="1"/>
            <a:r>
              <a:rPr lang="en-US" altLang="ko-KR" dirty="0" smtClean="0"/>
              <a:t>Because of this HW default, DRS </a:t>
            </a:r>
            <a:r>
              <a:rPr lang="en-US" altLang="ko-KR" dirty="0" err="1" smtClean="0"/>
              <a:t>Msg</a:t>
            </a:r>
            <a:r>
              <a:rPr lang="en-US" altLang="ko-KR" dirty="0" smtClean="0"/>
              <a:t> TLP feature is set as “1” (Enabled)</a:t>
            </a:r>
          </a:p>
          <a:p>
            <a:pPr lvl="1"/>
            <a:r>
              <a:rPr lang="en-US" altLang="ko-KR" dirty="0" smtClean="0"/>
              <a:t>DRS support is added in </a:t>
            </a:r>
            <a:r>
              <a:rPr lang="en-US" altLang="ko-KR" dirty="0" err="1" smtClean="0"/>
              <a:t>PCIe</a:t>
            </a:r>
            <a:r>
              <a:rPr lang="en-US" altLang="ko-KR" dirty="0" smtClean="0"/>
              <a:t> Base Spec r3.1</a:t>
            </a:r>
          </a:p>
          <a:p>
            <a:pPr lvl="1"/>
            <a:r>
              <a:rPr lang="en-US" altLang="ko-KR" dirty="0" smtClean="0"/>
              <a:t>Due to </a:t>
            </a:r>
            <a:r>
              <a:rPr lang="en-US" altLang="ko-KR" dirty="0" err="1" smtClean="0"/>
              <a:t>PCIe</a:t>
            </a:r>
            <a:r>
              <a:rPr lang="en-US" altLang="ko-KR" dirty="0" smtClean="0"/>
              <a:t> Base spec r3.0 compliance, DRS supported bit is disabled by FW but DRS </a:t>
            </a:r>
            <a:r>
              <a:rPr lang="en-US" altLang="ko-KR" dirty="0" err="1" smtClean="0"/>
              <a:t>Msg</a:t>
            </a:r>
            <a:r>
              <a:rPr lang="en-US" altLang="ko-KR" dirty="0" smtClean="0"/>
              <a:t> TLP feature is still enabled (Within Spec – </a:t>
            </a:r>
            <a:r>
              <a:rPr lang="en-US" altLang="ko-KR" dirty="0" err="1" smtClean="0"/>
              <a:t>specifieid</a:t>
            </a:r>
            <a:r>
              <a:rPr lang="en-US" altLang="ko-KR" dirty="0" smtClean="0"/>
              <a:t> in the spec)</a:t>
            </a:r>
          </a:p>
          <a:p>
            <a:pPr lvl="1"/>
            <a:r>
              <a:rPr lang="en-US" altLang="ko-KR" dirty="0" smtClean="0"/>
              <a:t>However, under such cases where hot plug takes place, some host system does not configure </a:t>
            </a:r>
            <a:r>
              <a:rPr lang="en-US" altLang="ko-KR" dirty="0" err="1" smtClean="0"/>
              <a:t>PCIe</a:t>
            </a:r>
            <a:r>
              <a:rPr lang="en-US" altLang="ko-KR" dirty="0" smtClean="0"/>
              <a:t> Configuration Space of PM983 when it received DRS </a:t>
            </a:r>
            <a:r>
              <a:rPr lang="en-US" altLang="ko-KR" dirty="0" err="1" smtClean="0"/>
              <a:t>Msg</a:t>
            </a:r>
            <a:r>
              <a:rPr lang="en-US" altLang="ko-KR" dirty="0" smtClean="0"/>
              <a:t> TLP, Thus to prevent such error, PM983 will not send DRS </a:t>
            </a:r>
            <a:r>
              <a:rPr lang="en-US" altLang="ko-KR" dirty="0" err="1" smtClean="0"/>
              <a:t>Msg</a:t>
            </a:r>
            <a:r>
              <a:rPr lang="en-US" altLang="ko-KR" dirty="0" smtClean="0"/>
              <a:t> TLP after link-up</a:t>
            </a:r>
          </a:p>
          <a:p>
            <a:pPr lvl="2"/>
            <a:endParaRPr lang="en-US" altLang="ko-KR" dirty="0" smtClean="0"/>
          </a:p>
          <a:p>
            <a:r>
              <a:rPr lang="en-US" altLang="ko-KR" dirty="0" smtClean="0"/>
              <a:t>Corrective action</a:t>
            </a:r>
          </a:p>
          <a:p>
            <a:pPr lvl="1"/>
            <a:r>
              <a:rPr lang="en-US" altLang="ko-KR" dirty="0" smtClean="0"/>
              <a:t>Even when DSR Supported bit is cleared(not supported), PM983 won’t send DRS message TLP after link-up.</a:t>
            </a:r>
            <a:endParaRPr lang="ko-KR" altLang="en-US" dirty="0"/>
          </a:p>
        </p:txBody>
      </p:sp>
    </p:spTree>
    <p:extLst>
      <p:ext uri="{BB962C8B-B14F-4D97-AF65-F5344CB8AC3E}">
        <p14:creationId xmlns:p14="http://schemas.microsoft.com/office/powerpoint/2010/main" val="7395754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SMART IO impact improvement</a:t>
            </a:r>
            <a:endParaRPr lang="ko-KR" altLang="en-US" dirty="0"/>
          </a:p>
        </p:txBody>
      </p:sp>
      <p:sp>
        <p:nvSpPr>
          <p:cNvPr id="4" name="텍스트 개체 틀 3"/>
          <p:cNvSpPr>
            <a:spLocks noGrp="1"/>
          </p:cNvSpPr>
          <p:nvPr>
            <p:ph type="body" sz="quarter" idx="11"/>
          </p:nvPr>
        </p:nvSpPr>
        <p:spPr/>
        <p:txBody>
          <a:bodyPr/>
          <a:lstStyle/>
          <a:p>
            <a:r>
              <a:rPr lang="en-US" altLang="ko-KR" dirty="0"/>
              <a:t>As-Is</a:t>
            </a:r>
          </a:p>
          <a:p>
            <a:pPr lvl="1"/>
            <a:r>
              <a:rPr lang="en-US" altLang="ko-KR" dirty="0"/>
              <a:t>SMART CMD </a:t>
            </a:r>
            <a:r>
              <a:rPr lang="en-US" altLang="ko-KR" dirty="0" smtClean="0"/>
              <a:t>is executed </a:t>
            </a:r>
            <a:r>
              <a:rPr lang="en-US" altLang="ko-KR" dirty="0"/>
              <a:t>after completion of all processing I/O CMD</a:t>
            </a:r>
          </a:p>
          <a:p>
            <a:pPr lvl="1"/>
            <a:r>
              <a:rPr lang="en-US" altLang="ko-KR" dirty="0"/>
              <a:t>I/O CMD that received during SMART CMD processing </a:t>
            </a:r>
            <a:r>
              <a:rPr lang="en-US" altLang="ko-KR" dirty="0" smtClean="0"/>
              <a:t>is </a:t>
            </a:r>
            <a:r>
              <a:rPr lang="en-US" altLang="ko-KR" dirty="0"/>
              <a:t>executed after completion of SMART CMD</a:t>
            </a:r>
          </a:p>
          <a:p>
            <a:pPr lvl="1"/>
            <a:endParaRPr lang="en-US" altLang="ko-KR" dirty="0"/>
          </a:p>
          <a:p>
            <a:pPr lvl="1"/>
            <a:endParaRPr lang="en-US" altLang="ko-KR" dirty="0"/>
          </a:p>
          <a:p>
            <a:pPr lvl="1"/>
            <a:endParaRPr lang="en-US" altLang="ko-KR" dirty="0"/>
          </a:p>
          <a:p>
            <a:pPr lvl="1"/>
            <a:endParaRPr lang="en-US" altLang="ko-KR" dirty="0" smtClean="0"/>
          </a:p>
          <a:p>
            <a:pPr lvl="1"/>
            <a:endParaRPr lang="en-US" altLang="ko-KR" dirty="0"/>
          </a:p>
          <a:p>
            <a:pPr lvl="1"/>
            <a:endParaRPr lang="en-US" altLang="ko-KR" dirty="0"/>
          </a:p>
          <a:p>
            <a:r>
              <a:rPr lang="en-US" altLang="ko-KR" dirty="0"/>
              <a:t>To-be</a:t>
            </a:r>
          </a:p>
          <a:p>
            <a:pPr lvl="1"/>
            <a:r>
              <a:rPr lang="en-US" altLang="ko-KR" dirty="0"/>
              <a:t>SMART CMD and I/O CMD will be executed in parallel</a:t>
            </a:r>
          </a:p>
          <a:p>
            <a:pPr lvl="1"/>
            <a:r>
              <a:rPr lang="en-US" altLang="ko-KR" dirty="0"/>
              <a:t>Improve I/O CMD</a:t>
            </a:r>
            <a:r>
              <a:rPr lang="ko-KR" altLang="en-US" dirty="0"/>
              <a:t> </a:t>
            </a:r>
            <a:r>
              <a:rPr lang="en-US" altLang="ko-KR" dirty="0" smtClean="0"/>
              <a:t>Latency</a:t>
            </a:r>
            <a:endParaRPr lang="ko-KR" altLang="en-US" dirty="0"/>
          </a:p>
        </p:txBody>
      </p:sp>
      <p:grpSp>
        <p:nvGrpSpPr>
          <p:cNvPr id="5" name="그룹 4"/>
          <p:cNvGrpSpPr/>
          <p:nvPr/>
        </p:nvGrpSpPr>
        <p:grpSpPr>
          <a:xfrm>
            <a:off x="3344391" y="1927397"/>
            <a:ext cx="5503219" cy="1035011"/>
            <a:chOff x="1575623" y="1704337"/>
            <a:chExt cx="4127414" cy="776258"/>
          </a:xfrm>
        </p:grpSpPr>
        <p:sp>
          <p:nvSpPr>
            <p:cNvPr id="6" name="직사각형 5"/>
            <p:cNvSpPr/>
            <p:nvPr/>
          </p:nvSpPr>
          <p:spPr>
            <a:xfrm>
              <a:off x="2648547" y="2120595"/>
              <a:ext cx="2323503" cy="360000"/>
            </a:xfrm>
            <a:prstGeom prst="rect">
              <a:avLst/>
            </a:prstGeom>
            <a:solidFill>
              <a:schemeClr val="accent3">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300" dirty="0">
                  <a:solidFill>
                    <a:schemeClr val="tx1"/>
                  </a:solidFill>
                  <a:latin typeface="Arial" panose="020B0604020202020204" pitchFamily="34" charset="0"/>
                  <a:cs typeface="Arial" panose="020B0604020202020204" pitchFamily="34" charset="0"/>
                </a:rPr>
                <a:t>SMART (I/O </a:t>
              </a:r>
              <a:r>
                <a:rPr lang="en-US" altLang="ko-KR" sz="1300" dirty="0" smtClean="0">
                  <a:solidFill>
                    <a:schemeClr val="tx1"/>
                  </a:solidFill>
                  <a:latin typeface="Arial" panose="020B0604020202020204" pitchFamily="34" charset="0"/>
                  <a:cs typeface="Arial" panose="020B0604020202020204" pitchFamily="34" charset="0"/>
                </a:rPr>
                <a:t>Blocking)</a:t>
              </a:r>
              <a:endParaRPr lang="en-US" altLang="ko-KR" sz="1300" dirty="0">
                <a:solidFill>
                  <a:schemeClr val="tx1"/>
                </a:solidFill>
                <a:latin typeface="Arial" panose="020B0604020202020204" pitchFamily="34" charset="0"/>
                <a:cs typeface="Arial" panose="020B0604020202020204" pitchFamily="34" charset="0"/>
              </a:endParaRPr>
            </a:p>
          </p:txBody>
        </p:sp>
        <p:sp>
          <p:nvSpPr>
            <p:cNvPr id="7" name="직사각형 6"/>
            <p:cNvSpPr/>
            <p:nvPr/>
          </p:nvSpPr>
          <p:spPr>
            <a:xfrm>
              <a:off x="3835920" y="1704337"/>
              <a:ext cx="360000" cy="360000"/>
            </a:xfrm>
            <a:prstGeom prst="rect">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100" dirty="0">
                  <a:solidFill>
                    <a:schemeClr val="tx1"/>
                  </a:solidFill>
                  <a:latin typeface="Arial" panose="020B0604020202020204" pitchFamily="34" charset="0"/>
                  <a:cs typeface="Arial" panose="020B0604020202020204" pitchFamily="34" charset="0"/>
                </a:rPr>
                <a:t>Read1</a:t>
              </a:r>
            </a:p>
            <a:p>
              <a:pPr algn="ctr"/>
              <a:r>
                <a:rPr lang="en-US" altLang="ko-KR" sz="1100" dirty="0">
                  <a:solidFill>
                    <a:schemeClr val="tx1"/>
                  </a:solidFill>
                  <a:latin typeface="Arial" panose="020B0604020202020204" pitchFamily="34" charset="0"/>
                  <a:cs typeface="Arial" panose="020B0604020202020204" pitchFamily="34" charset="0"/>
                </a:rPr>
                <a:t>(SQ)</a:t>
              </a:r>
              <a:endParaRPr lang="ko-KR" altLang="en-US" sz="800" dirty="0">
                <a:solidFill>
                  <a:schemeClr val="tx1"/>
                </a:solidFill>
                <a:latin typeface="Arial" panose="020B0604020202020204" pitchFamily="34" charset="0"/>
                <a:cs typeface="Arial" panose="020B0604020202020204" pitchFamily="34" charset="0"/>
              </a:endParaRPr>
            </a:p>
          </p:txBody>
        </p:sp>
        <p:sp>
          <p:nvSpPr>
            <p:cNvPr id="8" name="직사각형 7"/>
            <p:cNvSpPr/>
            <p:nvPr/>
          </p:nvSpPr>
          <p:spPr>
            <a:xfrm>
              <a:off x="1575623" y="1704337"/>
              <a:ext cx="360000" cy="360000"/>
            </a:xfrm>
            <a:prstGeom prst="rect">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100" dirty="0">
                  <a:solidFill>
                    <a:schemeClr val="tx1"/>
                  </a:solidFill>
                  <a:latin typeface="Arial" panose="020B0604020202020204" pitchFamily="34" charset="0"/>
                  <a:cs typeface="Arial" panose="020B0604020202020204" pitchFamily="34" charset="0"/>
                </a:rPr>
                <a:t>Read0</a:t>
              </a:r>
            </a:p>
            <a:p>
              <a:pPr algn="ctr"/>
              <a:r>
                <a:rPr lang="en-US" altLang="ko-KR" sz="1100" dirty="0">
                  <a:solidFill>
                    <a:schemeClr val="tx1"/>
                  </a:solidFill>
                  <a:latin typeface="Arial" panose="020B0604020202020204" pitchFamily="34" charset="0"/>
                  <a:cs typeface="Arial" panose="020B0604020202020204" pitchFamily="34" charset="0"/>
                </a:rPr>
                <a:t>(SQ)</a:t>
              </a:r>
            </a:p>
          </p:txBody>
        </p:sp>
        <p:sp>
          <p:nvSpPr>
            <p:cNvPr id="9" name="직사각형 8"/>
            <p:cNvSpPr/>
            <p:nvPr/>
          </p:nvSpPr>
          <p:spPr>
            <a:xfrm>
              <a:off x="2256942" y="1704337"/>
              <a:ext cx="360000" cy="360000"/>
            </a:xfrm>
            <a:prstGeom prst="rect">
              <a:avLst/>
            </a:prstGeom>
            <a:solidFill>
              <a:schemeClr val="accent2">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100" dirty="0">
                  <a:solidFill>
                    <a:schemeClr val="tx1"/>
                  </a:solidFill>
                  <a:latin typeface="Arial" panose="020B0604020202020204" pitchFamily="34" charset="0"/>
                  <a:cs typeface="Arial" panose="020B0604020202020204" pitchFamily="34" charset="0"/>
                </a:rPr>
                <a:t>Read0</a:t>
              </a:r>
            </a:p>
            <a:p>
              <a:pPr algn="ctr"/>
              <a:r>
                <a:rPr lang="en-US" altLang="ko-KR" sz="1100" dirty="0">
                  <a:solidFill>
                    <a:schemeClr val="tx1"/>
                  </a:solidFill>
                  <a:latin typeface="Arial" panose="020B0604020202020204" pitchFamily="34" charset="0"/>
                  <a:cs typeface="Arial" panose="020B0604020202020204" pitchFamily="34" charset="0"/>
                </a:rPr>
                <a:t>(CQ)</a:t>
              </a:r>
              <a:endParaRPr lang="ko-KR" altLang="en-US" sz="800" dirty="0">
                <a:solidFill>
                  <a:schemeClr val="tx1"/>
                </a:solidFill>
                <a:latin typeface="Arial" panose="020B0604020202020204" pitchFamily="34" charset="0"/>
                <a:cs typeface="Arial" panose="020B0604020202020204" pitchFamily="34" charset="0"/>
              </a:endParaRPr>
            </a:p>
          </p:txBody>
        </p:sp>
        <p:sp>
          <p:nvSpPr>
            <p:cNvPr id="10" name="직사각형 9"/>
            <p:cNvSpPr/>
            <p:nvPr/>
          </p:nvSpPr>
          <p:spPr>
            <a:xfrm>
              <a:off x="5343037" y="1704337"/>
              <a:ext cx="360000" cy="360000"/>
            </a:xfrm>
            <a:prstGeom prst="rect">
              <a:avLst/>
            </a:prstGeom>
            <a:solidFill>
              <a:schemeClr val="accent2">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100" dirty="0">
                  <a:solidFill>
                    <a:schemeClr val="tx1"/>
                  </a:solidFill>
                  <a:latin typeface="Arial" panose="020B0604020202020204" pitchFamily="34" charset="0"/>
                  <a:cs typeface="Arial" panose="020B0604020202020204" pitchFamily="34" charset="0"/>
                </a:rPr>
                <a:t>Read1</a:t>
              </a:r>
            </a:p>
            <a:p>
              <a:pPr algn="ctr"/>
              <a:r>
                <a:rPr lang="en-US" altLang="ko-KR" sz="1100" dirty="0">
                  <a:solidFill>
                    <a:schemeClr val="tx1"/>
                  </a:solidFill>
                  <a:latin typeface="Arial" panose="020B0604020202020204" pitchFamily="34" charset="0"/>
                  <a:cs typeface="Arial" panose="020B0604020202020204" pitchFamily="34" charset="0"/>
                </a:rPr>
                <a:t>(CQ)</a:t>
              </a:r>
              <a:endParaRPr lang="ko-KR" altLang="en-US" sz="800" dirty="0">
                <a:solidFill>
                  <a:schemeClr val="tx1"/>
                </a:solidFill>
                <a:latin typeface="Arial" panose="020B0604020202020204" pitchFamily="34" charset="0"/>
                <a:cs typeface="Arial" panose="020B0604020202020204" pitchFamily="34" charset="0"/>
              </a:endParaRPr>
            </a:p>
          </p:txBody>
        </p:sp>
        <p:cxnSp>
          <p:nvCxnSpPr>
            <p:cNvPr id="11" name="직선 화살표 연결선 10"/>
            <p:cNvCxnSpPr>
              <a:stCxn id="7" idx="3"/>
              <a:endCxn id="10" idx="1"/>
            </p:cNvCxnSpPr>
            <p:nvPr/>
          </p:nvCxnSpPr>
          <p:spPr>
            <a:xfrm>
              <a:off x="4195920" y="1884337"/>
              <a:ext cx="1147117" cy="0"/>
            </a:xfrm>
            <a:prstGeom prst="straightConnector1">
              <a:avLst/>
            </a:prstGeom>
            <a:ln w="12700">
              <a:solidFill>
                <a:schemeClr val="accent6">
                  <a:lumMod val="75000"/>
                </a:schemeClr>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2" name="그룹 11"/>
          <p:cNvGrpSpPr/>
          <p:nvPr/>
        </p:nvGrpSpPr>
        <p:grpSpPr>
          <a:xfrm>
            <a:off x="4005967" y="4833056"/>
            <a:ext cx="3852271" cy="1035011"/>
            <a:chOff x="1575623" y="3918900"/>
            <a:chExt cx="2889203" cy="776258"/>
          </a:xfrm>
        </p:grpSpPr>
        <p:sp>
          <p:nvSpPr>
            <p:cNvPr id="13" name="직사각형 12"/>
            <p:cNvSpPr/>
            <p:nvPr/>
          </p:nvSpPr>
          <p:spPr>
            <a:xfrm>
              <a:off x="2141323" y="4335158"/>
              <a:ext cx="2323503" cy="360000"/>
            </a:xfrm>
            <a:prstGeom prst="rect">
              <a:avLst/>
            </a:prstGeom>
            <a:solidFill>
              <a:schemeClr val="accent3">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300" dirty="0">
                  <a:solidFill>
                    <a:schemeClr val="tx1"/>
                  </a:solidFill>
                  <a:latin typeface="Arial" panose="020B0604020202020204" pitchFamily="34" charset="0"/>
                  <a:cs typeface="Arial" panose="020B0604020202020204" pitchFamily="34" charset="0"/>
                </a:rPr>
                <a:t>SMART </a:t>
              </a:r>
              <a:r>
                <a:rPr lang="en-US" altLang="ko-KR" sz="1300" dirty="0" smtClean="0">
                  <a:solidFill>
                    <a:schemeClr val="tx1"/>
                  </a:solidFill>
                  <a:latin typeface="Arial" panose="020B0604020202020204" pitchFamily="34" charset="0"/>
                  <a:cs typeface="Arial" panose="020B0604020202020204" pitchFamily="34" charset="0"/>
                </a:rPr>
                <a:t>(execution with I/O)</a:t>
              </a:r>
              <a:endParaRPr lang="en-US" altLang="ko-KR" sz="1300" dirty="0">
                <a:solidFill>
                  <a:schemeClr val="tx1"/>
                </a:solidFill>
                <a:latin typeface="Arial" panose="020B0604020202020204" pitchFamily="34" charset="0"/>
                <a:cs typeface="Arial" panose="020B0604020202020204" pitchFamily="34" charset="0"/>
              </a:endParaRPr>
            </a:p>
          </p:txBody>
        </p:sp>
        <p:sp>
          <p:nvSpPr>
            <p:cNvPr id="14" name="직사각형 13"/>
            <p:cNvSpPr/>
            <p:nvPr/>
          </p:nvSpPr>
          <p:spPr>
            <a:xfrm>
              <a:off x="3328696" y="3918900"/>
              <a:ext cx="360000" cy="360000"/>
            </a:xfrm>
            <a:prstGeom prst="rect">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100" dirty="0">
                  <a:solidFill>
                    <a:schemeClr val="tx1"/>
                  </a:solidFill>
                  <a:latin typeface="Arial" panose="020B0604020202020204" pitchFamily="34" charset="0"/>
                  <a:cs typeface="Arial" panose="020B0604020202020204" pitchFamily="34" charset="0"/>
                </a:rPr>
                <a:t>Read1</a:t>
              </a:r>
            </a:p>
            <a:p>
              <a:pPr algn="ctr"/>
              <a:r>
                <a:rPr lang="en-US" altLang="ko-KR" sz="1100" dirty="0">
                  <a:solidFill>
                    <a:schemeClr val="tx1"/>
                  </a:solidFill>
                  <a:latin typeface="Arial" panose="020B0604020202020204" pitchFamily="34" charset="0"/>
                  <a:cs typeface="Arial" panose="020B0604020202020204" pitchFamily="34" charset="0"/>
                </a:rPr>
                <a:t>(SQ)</a:t>
              </a:r>
              <a:endParaRPr lang="ko-KR" altLang="en-US" sz="800" dirty="0">
                <a:solidFill>
                  <a:schemeClr val="tx1"/>
                </a:solidFill>
                <a:latin typeface="Arial" panose="020B0604020202020204" pitchFamily="34" charset="0"/>
                <a:cs typeface="Arial" panose="020B0604020202020204" pitchFamily="34" charset="0"/>
              </a:endParaRPr>
            </a:p>
          </p:txBody>
        </p:sp>
        <p:sp>
          <p:nvSpPr>
            <p:cNvPr id="15" name="직사각형 14"/>
            <p:cNvSpPr/>
            <p:nvPr/>
          </p:nvSpPr>
          <p:spPr>
            <a:xfrm>
              <a:off x="1575623" y="3918900"/>
              <a:ext cx="360000" cy="360000"/>
            </a:xfrm>
            <a:prstGeom prst="rect">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100" dirty="0">
                  <a:solidFill>
                    <a:schemeClr val="tx1"/>
                  </a:solidFill>
                  <a:latin typeface="Arial" panose="020B0604020202020204" pitchFamily="34" charset="0"/>
                  <a:cs typeface="Arial" panose="020B0604020202020204" pitchFamily="34" charset="0"/>
                </a:rPr>
                <a:t>Read0</a:t>
              </a:r>
            </a:p>
            <a:p>
              <a:pPr algn="ctr"/>
              <a:r>
                <a:rPr lang="en-US" altLang="ko-KR" sz="1100" dirty="0">
                  <a:solidFill>
                    <a:schemeClr val="tx1"/>
                  </a:solidFill>
                  <a:latin typeface="Arial" panose="020B0604020202020204" pitchFamily="34" charset="0"/>
                  <a:cs typeface="Arial" panose="020B0604020202020204" pitchFamily="34" charset="0"/>
                </a:rPr>
                <a:t>(SQ)</a:t>
              </a:r>
            </a:p>
          </p:txBody>
        </p:sp>
        <p:sp>
          <p:nvSpPr>
            <p:cNvPr id="16" name="직사각형 15"/>
            <p:cNvSpPr/>
            <p:nvPr/>
          </p:nvSpPr>
          <p:spPr>
            <a:xfrm>
              <a:off x="2256942" y="3918900"/>
              <a:ext cx="360000" cy="360000"/>
            </a:xfrm>
            <a:prstGeom prst="rect">
              <a:avLst/>
            </a:prstGeom>
            <a:solidFill>
              <a:schemeClr val="accent2">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100" dirty="0">
                  <a:solidFill>
                    <a:schemeClr val="tx1"/>
                  </a:solidFill>
                  <a:latin typeface="Arial" panose="020B0604020202020204" pitchFamily="34" charset="0"/>
                  <a:cs typeface="Arial" panose="020B0604020202020204" pitchFamily="34" charset="0"/>
                </a:rPr>
                <a:t>Read0</a:t>
              </a:r>
            </a:p>
            <a:p>
              <a:pPr algn="ctr"/>
              <a:r>
                <a:rPr lang="en-US" altLang="ko-KR" sz="1100" dirty="0">
                  <a:solidFill>
                    <a:schemeClr val="tx1"/>
                  </a:solidFill>
                  <a:latin typeface="Arial" panose="020B0604020202020204" pitchFamily="34" charset="0"/>
                  <a:cs typeface="Arial" panose="020B0604020202020204" pitchFamily="34" charset="0"/>
                </a:rPr>
                <a:t>(CQ)</a:t>
              </a:r>
              <a:endParaRPr lang="ko-KR" altLang="en-US" sz="800" dirty="0">
                <a:solidFill>
                  <a:schemeClr val="tx1"/>
                </a:solidFill>
                <a:latin typeface="Arial" panose="020B0604020202020204" pitchFamily="34" charset="0"/>
                <a:cs typeface="Arial" panose="020B0604020202020204" pitchFamily="34" charset="0"/>
              </a:endParaRPr>
            </a:p>
          </p:txBody>
        </p:sp>
        <p:sp>
          <p:nvSpPr>
            <p:cNvPr id="17" name="직사각형 16"/>
            <p:cNvSpPr/>
            <p:nvPr/>
          </p:nvSpPr>
          <p:spPr>
            <a:xfrm>
              <a:off x="3978533" y="3918900"/>
              <a:ext cx="360000" cy="360000"/>
            </a:xfrm>
            <a:prstGeom prst="rect">
              <a:avLst/>
            </a:prstGeom>
            <a:solidFill>
              <a:schemeClr val="accent2">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100" dirty="0">
                  <a:solidFill>
                    <a:schemeClr val="tx1"/>
                  </a:solidFill>
                  <a:latin typeface="Arial" panose="020B0604020202020204" pitchFamily="34" charset="0"/>
                  <a:cs typeface="Arial" panose="020B0604020202020204" pitchFamily="34" charset="0"/>
                </a:rPr>
                <a:t>Read1</a:t>
              </a:r>
            </a:p>
            <a:p>
              <a:pPr algn="ctr"/>
              <a:r>
                <a:rPr lang="en-US" altLang="ko-KR" sz="1100" dirty="0">
                  <a:solidFill>
                    <a:schemeClr val="tx1"/>
                  </a:solidFill>
                  <a:latin typeface="Arial" panose="020B0604020202020204" pitchFamily="34" charset="0"/>
                  <a:cs typeface="Arial" panose="020B0604020202020204" pitchFamily="34" charset="0"/>
                </a:rPr>
                <a:t>(CQ)</a:t>
              </a:r>
              <a:endParaRPr lang="ko-KR" altLang="en-US" sz="800" dirty="0">
                <a:solidFill>
                  <a:schemeClr val="tx1"/>
                </a:solidFill>
                <a:latin typeface="Arial" panose="020B0604020202020204" pitchFamily="34" charset="0"/>
                <a:cs typeface="Arial" panose="020B0604020202020204" pitchFamily="34" charset="0"/>
              </a:endParaRPr>
            </a:p>
          </p:txBody>
        </p:sp>
        <p:cxnSp>
          <p:nvCxnSpPr>
            <p:cNvPr id="18" name="직선 화살표 연결선 17"/>
            <p:cNvCxnSpPr>
              <a:stCxn id="14" idx="3"/>
              <a:endCxn id="17" idx="1"/>
            </p:cNvCxnSpPr>
            <p:nvPr/>
          </p:nvCxnSpPr>
          <p:spPr>
            <a:xfrm>
              <a:off x="3688696" y="4098900"/>
              <a:ext cx="289837" cy="0"/>
            </a:xfrm>
            <a:prstGeom prst="straightConnector1">
              <a:avLst/>
            </a:prstGeom>
            <a:ln w="12700">
              <a:solidFill>
                <a:schemeClr val="accent6">
                  <a:lumMod val="75000"/>
                </a:schemeClr>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58330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NM Code </a:t>
            </a:r>
            <a:r>
              <a:rPr lang="en-US" altLang="ko-KR" dirty="0" smtClean="0"/>
              <a:t>Refresh</a:t>
            </a:r>
            <a:endParaRPr lang="ko-KR" altLang="en-US" dirty="0"/>
          </a:p>
        </p:txBody>
      </p:sp>
      <p:sp>
        <p:nvSpPr>
          <p:cNvPr id="3" name="텍스트 개체 틀 2"/>
          <p:cNvSpPr>
            <a:spLocks noGrp="1"/>
          </p:cNvSpPr>
          <p:nvPr>
            <p:ph type="body" sz="quarter" idx="11"/>
          </p:nvPr>
        </p:nvSpPr>
        <p:spPr/>
        <p:txBody>
          <a:bodyPr/>
          <a:lstStyle/>
          <a:p>
            <a:r>
              <a:rPr lang="en-US" altLang="ko-KR" dirty="0" smtClean="0"/>
              <a:t>Background</a:t>
            </a:r>
          </a:p>
          <a:p>
            <a:pPr lvl="1"/>
            <a:r>
              <a:rPr lang="en-US" altLang="ko-KR" dirty="0" smtClean="0"/>
              <a:t>Seen </a:t>
            </a:r>
            <a:r>
              <a:rPr lang="en-US" altLang="ko-KR" dirty="0" err="1" smtClean="0"/>
              <a:t>bitflip</a:t>
            </a:r>
            <a:r>
              <a:rPr lang="en-US" altLang="ko-KR" dirty="0" smtClean="0"/>
              <a:t> in NM Code that is inside of SRAM with PM963</a:t>
            </a:r>
          </a:p>
          <a:p>
            <a:pPr lvl="2"/>
            <a:r>
              <a:rPr lang="en-US" altLang="ko-KR" dirty="0" smtClean="0"/>
              <a:t>If </a:t>
            </a:r>
            <a:r>
              <a:rPr lang="en-US" altLang="ko-KR" dirty="0"/>
              <a:t>the data </a:t>
            </a:r>
            <a:r>
              <a:rPr lang="en-US" altLang="ko-KR" dirty="0" smtClean="0"/>
              <a:t>written </a:t>
            </a:r>
            <a:r>
              <a:rPr lang="en-US" altLang="ko-KR" dirty="0"/>
              <a:t>in SRAM has not changed for a long time, the </a:t>
            </a:r>
            <a:r>
              <a:rPr lang="en-US" altLang="ko-KR" dirty="0" smtClean="0"/>
              <a:t>probability of error increases</a:t>
            </a:r>
          </a:p>
          <a:p>
            <a:pPr lvl="1"/>
            <a:r>
              <a:rPr lang="en-US" altLang="ko-KR" dirty="0" smtClean="0"/>
              <a:t>Though </a:t>
            </a:r>
            <a:r>
              <a:rPr lang="en-US" altLang="ko-KR" dirty="0"/>
              <a:t>there is no history of SRAM </a:t>
            </a:r>
            <a:r>
              <a:rPr lang="en-US" altLang="ko-KR" dirty="0" err="1" smtClean="0"/>
              <a:t>bitflip</a:t>
            </a:r>
            <a:r>
              <a:rPr lang="en-US" altLang="ko-KR" dirty="0" smtClean="0"/>
              <a:t> in PM983, </a:t>
            </a:r>
            <a:r>
              <a:rPr lang="en-US" altLang="ko-KR" dirty="0"/>
              <a:t>added the fix on PM983 as an improvement and prevention scheme </a:t>
            </a:r>
            <a:endParaRPr lang="en-US" altLang="ko-KR" dirty="0" smtClean="0"/>
          </a:p>
          <a:p>
            <a:pPr lvl="1"/>
            <a:endParaRPr lang="en-US" altLang="ko-KR" dirty="0"/>
          </a:p>
          <a:p>
            <a:r>
              <a:rPr lang="en-US" altLang="ko-KR" dirty="0" smtClean="0"/>
              <a:t>Corrective Action</a:t>
            </a:r>
          </a:p>
          <a:p>
            <a:pPr lvl="1"/>
            <a:r>
              <a:rPr lang="en-US" altLang="ko-KR" dirty="0"/>
              <a:t>Refresh (rewrite) the data in the SRAM NM Code area </a:t>
            </a:r>
            <a:r>
              <a:rPr lang="en-US" altLang="ko-KR" dirty="0" smtClean="0"/>
              <a:t>periodically</a:t>
            </a:r>
          </a:p>
          <a:p>
            <a:pPr lvl="1"/>
            <a:r>
              <a:rPr lang="en-US" altLang="ko-KR" dirty="0" smtClean="0"/>
              <a:t>There </a:t>
            </a:r>
            <a:r>
              <a:rPr lang="en-US" altLang="ko-KR" dirty="0"/>
              <a:t>is no </a:t>
            </a:r>
            <a:r>
              <a:rPr lang="en-US" altLang="ko-KR" dirty="0" smtClean="0"/>
              <a:t>impact on performance </a:t>
            </a:r>
            <a:r>
              <a:rPr lang="en-US" altLang="ko-KR" dirty="0"/>
              <a:t>and </a:t>
            </a:r>
            <a:r>
              <a:rPr lang="en-US" altLang="ko-KR" dirty="0" err="1" smtClean="0"/>
              <a:t>QoS</a:t>
            </a:r>
            <a:endParaRPr lang="ko-KR" altLang="en-US" dirty="0"/>
          </a:p>
        </p:txBody>
      </p:sp>
    </p:spTree>
    <p:extLst>
      <p:ext uri="{BB962C8B-B14F-4D97-AF65-F5344CB8AC3E}">
        <p14:creationId xmlns:p14="http://schemas.microsoft.com/office/powerpoint/2010/main" val="654315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직사각형 8"/>
          <p:cNvSpPr/>
          <p:nvPr/>
        </p:nvSpPr>
        <p:spPr>
          <a:xfrm>
            <a:off x="6721361" y="3064839"/>
            <a:ext cx="3579907" cy="1692341"/>
          </a:xfrm>
          <a:prstGeom prst="rect">
            <a:avLst/>
          </a:prstGeom>
          <a:solidFill>
            <a:schemeClr val="bg1">
              <a:lumMod val="95000"/>
            </a:schemeClr>
          </a:solidFill>
          <a:ln w="3175"/>
        </p:spPr>
        <p:style>
          <a:lnRef idx="2">
            <a:schemeClr val="dk1"/>
          </a:lnRef>
          <a:fillRef idx="1">
            <a:schemeClr val="lt1"/>
          </a:fillRef>
          <a:effectRef idx="0">
            <a:schemeClr val="dk1"/>
          </a:effectRef>
          <a:fontRef idx="minor">
            <a:schemeClr val="dk1"/>
          </a:fontRef>
        </p:style>
        <p:txBody>
          <a:bodyPr rtlCol="0" anchor="ctr"/>
          <a:lstStyle/>
          <a:p>
            <a:pPr algn="ctr" defTabSz="914082"/>
            <a:endParaRPr lang="ko-KR" altLang="en-US" sz="1867">
              <a:solidFill>
                <a:prstClr val="black"/>
              </a:solidFill>
              <a:latin typeface="Arial"/>
              <a:ea typeface="맑은 고딕"/>
            </a:endParaRPr>
          </a:p>
        </p:txBody>
      </p:sp>
      <p:sp>
        <p:nvSpPr>
          <p:cNvPr id="5" name="제목 4"/>
          <p:cNvSpPr>
            <a:spLocks noGrp="1"/>
          </p:cNvSpPr>
          <p:nvPr>
            <p:ph type="title"/>
          </p:nvPr>
        </p:nvSpPr>
        <p:spPr/>
        <p:txBody>
          <a:bodyPr/>
          <a:lstStyle/>
          <a:p>
            <a:r>
              <a:rPr lang="en-US" altLang="ko-KR" sz="2800" dirty="0"/>
              <a:t>Unexpected increase of SPOR count </a:t>
            </a:r>
            <a:r>
              <a:rPr lang="en-US" altLang="ko-KR" sz="2800" dirty="0" smtClean="0"/>
              <a:t>improvement in </a:t>
            </a:r>
            <a:r>
              <a:rPr lang="en-US" altLang="ko-KR" sz="2800" dirty="0"/>
              <a:t>SMART</a:t>
            </a:r>
            <a:endParaRPr lang="ko-KR" altLang="en-US" sz="2800" dirty="0"/>
          </a:p>
        </p:txBody>
      </p:sp>
      <p:sp>
        <p:nvSpPr>
          <p:cNvPr id="6" name="텍스트 개체 틀 5"/>
          <p:cNvSpPr>
            <a:spLocks noGrp="1"/>
          </p:cNvSpPr>
          <p:nvPr>
            <p:ph type="body" sz="quarter" idx="11"/>
          </p:nvPr>
        </p:nvSpPr>
        <p:spPr>
          <a:xfrm>
            <a:off x="146473" y="682625"/>
            <a:ext cx="6024474" cy="5730875"/>
          </a:xfrm>
        </p:spPr>
        <p:txBody>
          <a:bodyPr>
            <a:normAutofit/>
          </a:bodyPr>
          <a:lstStyle/>
          <a:p>
            <a:r>
              <a:rPr lang="en-US" altLang="ko-KR" dirty="0"/>
              <a:t>Root cause</a:t>
            </a:r>
          </a:p>
          <a:p>
            <a:pPr lvl="1"/>
            <a:r>
              <a:rPr lang="en-US" altLang="ko-KR" sz="1867" dirty="0"/>
              <a:t>If there are two or more events to be handled in the exception queue that handles PCIe, the FW scheduler transition could be changed to normal.  It would be recognized as SPOR if POR occurs.</a:t>
            </a:r>
          </a:p>
          <a:p>
            <a:pPr lvl="1"/>
            <a:r>
              <a:rPr lang="en-US" altLang="ko-KR" sz="1867" dirty="0"/>
              <a:t>This issue reproduction is related to timing and only occurs in corner case. To reproduce this issue, consecutive PCIe events are needed to be performed within a few </a:t>
            </a:r>
            <a:r>
              <a:rPr lang="en-US" altLang="ko-KR" sz="1867" dirty="0" err="1"/>
              <a:t>ms</a:t>
            </a:r>
            <a:r>
              <a:rPr lang="en-US" altLang="ko-KR" sz="1867" dirty="0"/>
              <a:t>(e.g. 1ms).</a:t>
            </a:r>
          </a:p>
          <a:p>
            <a:pPr marL="0" indent="0">
              <a:buNone/>
            </a:pPr>
            <a:endParaRPr lang="en-US" altLang="ko-KR" dirty="0"/>
          </a:p>
          <a:p>
            <a:r>
              <a:rPr lang="en-US" altLang="ko-KR" dirty="0"/>
              <a:t>Modification</a:t>
            </a:r>
          </a:p>
          <a:p>
            <a:pPr lvl="1"/>
            <a:r>
              <a:rPr lang="en-US" altLang="ko-KR" sz="1867" dirty="0"/>
              <a:t>When processing consecutive PCIe events, FW scheduler is kept in non-Normal state, and it is changed to Normal only when processing Host command like NVMe</a:t>
            </a:r>
            <a:r>
              <a:rPr lang="en-US" altLang="ko-KR" sz="1867" dirty="0" smtClean="0"/>
              <a:t>.</a:t>
            </a:r>
          </a:p>
          <a:p>
            <a:pPr lvl="1"/>
            <a:endParaRPr lang="en-US" altLang="ko-KR" sz="1867" dirty="0"/>
          </a:p>
          <a:p>
            <a:pPr lvl="1"/>
            <a:endParaRPr lang="en-US" altLang="ko-KR" sz="1867" dirty="0"/>
          </a:p>
          <a:p>
            <a:pPr lvl="1"/>
            <a:endParaRPr lang="en-US" altLang="ko-KR" sz="1867" dirty="0"/>
          </a:p>
        </p:txBody>
      </p:sp>
      <p:sp>
        <p:nvSpPr>
          <p:cNvPr id="3" name="모서리가 둥근 직사각형 2"/>
          <p:cNvSpPr/>
          <p:nvPr/>
        </p:nvSpPr>
        <p:spPr>
          <a:xfrm>
            <a:off x="6597109" y="1690183"/>
            <a:ext cx="5102001" cy="3464581"/>
          </a:xfrm>
          <a:prstGeom prst="roundRect">
            <a:avLst>
              <a:gd name="adj" fmla="val 523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082"/>
            <a:endParaRPr lang="ko-KR" altLang="en-US" sz="1867">
              <a:solidFill>
                <a:prstClr val="white"/>
              </a:solidFill>
              <a:latin typeface="Arial"/>
              <a:ea typeface="맑은 고딕"/>
            </a:endParaRPr>
          </a:p>
        </p:txBody>
      </p:sp>
      <p:sp>
        <p:nvSpPr>
          <p:cNvPr id="7" name="타원 6"/>
          <p:cNvSpPr/>
          <p:nvPr/>
        </p:nvSpPr>
        <p:spPr>
          <a:xfrm>
            <a:off x="6775723" y="3131782"/>
            <a:ext cx="1591952" cy="1533647"/>
          </a:xfrm>
          <a:prstGeom prst="ellipse">
            <a:avLst/>
          </a:prstGeom>
          <a:ln w="3175"/>
        </p:spPr>
        <p:style>
          <a:lnRef idx="2">
            <a:schemeClr val="dk1"/>
          </a:lnRef>
          <a:fillRef idx="1">
            <a:schemeClr val="lt1"/>
          </a:fillRef>
          <a:effectRef idx="0">
            <a:schemeClr val="dk1"/>
          </a:effectRef>
          <a:fontRef idx="minor">
            <a:schemeClr val="dk1"/>
          </a:fontRef>
        </p:style>
        <p:txBody>
          <a:bodyPr lIns="48000" tIns="48000" rIns="48000" bIns="48000" rtlCol="0" anchor="ctr"/>
          <a:lstStyle/>
          <a:p>
            <a:pPr algn="ctr" defTabSz="914082"/>
            <a:r>
              <a:rPr lang="en-US" altLang="ko-KR" sz="2133" dirty="0">
                <a:solidFill>
                  <a:prstClr val="black"/>
                </a:solidFill>
                <a:latin typeface="Arial"/>
                <a:ea typeface="맑은 고딕"/>
              </a:rPr>
              <a:t>non-Normal</a:t>
            </a:r>
            <a:r>
              <a:rPr lang="en-US" altLang="ko-KR" sz="2667" dirty="0">
                <a:solidFill>
                  <a:prstClr val="black"/>
                </a:solidFill>
                <a:latin typeface="Arial"/>
                <a:ea typeface="맑은 고딕"/>
              </a:rPr>
              <a:t/>
            </a:r>
            <a:br>
              <a:rPr lang="en-US" altLang="ko-KR" sz="2667" dirty="0">
                <a:solidFill>
                  <a:prstClr val="black"/>
                </a:solidFill>
                <a:latin typeface="Arial"/>
                <a:ea typeface="맑은 고딕"/>
              </a:rPr>
            </a:br>
            <a:r>
              <a:rPr lang="en-US" altLang="ko-KR" sz="1333" dirty="0">
                <a:solidFill>
                  <a:prstClr val="black"/>
                </a:solidFill>
                <a:latin typeface="Arial"/>
                <a:ea typeface="맑은 고딕"/>
              </a:rPr>
              <a:t>(Shutdown mode)</a:t>
            </a:r>
            <a:endParaRPr lang="ko-KR" altLang="en-US" sz="1867" dirty="0">
              <a:solidFill>
                <a:prstClr val="black"/>
              </a:solidFill>
              <a:latin typeface="Arial"/>
              <a:ea typeface="맑은 고딕"/>
            </a:endParaRPr>
          </a:p>
        </p:txBody>
      </p:sp>
      <p:sp>
        <p:nvSpPr>
          <p:cNvPr id="8" name="타원 7"/>
          <p:cNvSpPr/>
          <p:nvPr/>
        </p:nvSpPr>
        <p:spPr>
          <a:xfrm>
            <a:off x="8751086" y="3145716"/>
            <a:ext cx="1414316" cy="1517776"/>
          </a:xfrm>
          <a:prstGeom prst="ellipse">
            <a:avLst/>
          </a:prstGeom>
          <a:ln w="3175"/>
        </p:spPr>
        <p:style>
          <a:lnRef idx="2">
            <a:schemeClr val="dk1"/>
          </a:lnRef>
          <a:fillRef idx="1">
            <a:schemeClr val="lt1"/>
          </a:fillRef>
          <a:effectRef idx="0">
            <a:schemeClr val="dk1"/>
          </a:effectRef>
          <a:fontRef idx="minor">
            <a:schemeClr val="dk1"/>
          </a:fontRef>
        </p:style>
        <p:txBody>
          <a:bodyPr lIns="48000" tIns="48000" rIns="48000" bIns="48000" rtlCol="0" anchor="ctr"/>
          <a:lstStyle/>
          <a:p>
            <a:pPr algn="ctr" defTabSz="914082"/>
            <a:r>
              <a:rPr lang="en-US" altLang="ko-KR" sz="2133" dirty="0">
                <a:solidFill>
                  <a:prstClr val="black"/>
                </a:solidFill>
                <a:latin typeface="Arial"/>
                <a:ea typeface="맑은 고딕"/>
              </a:rPr>
              <a:t>Normal </a:t>
            </a:r>
            <a:endParaRPr lang="ko-KR" altLang="en-US" sz="2133" dirty="0">
              <a:solidFill>
                <a:prstClr val="black"/>
              </a:solidFill>
              <a:latin typeface="Arial"/>
              <a:ea typeface="맑은 고딕"/>
            </a:endParaRPr>
          </a:p>
        </p:txBody>
      </p:sp>
      <p:sp>
        <p:nvSpPr>
          <p:cNvPr id="10" name="TextBox 9"/>
          <p:cNvSpPr txBox="1"/>
          <p:nvPr/>
        </p:nvSpPr>
        <p:spPr>
          <a:xfrm>
            <a:off x="6597107" y="4723989"/>
            <a:ext cx="3587709" cy="276999"/>
          </a:xfrm>
          <a:prstGeom prst="rect">
            <a:avLst/>
          </a:prstGeom>
          <a:noFill/>
        </p:spPr>
        <p:txBody>
          <a:bodyPr wrap="square" rtlCol="0">
            <a:spAutoFit/>
          </a:bodyPr>
          <a:lstStyle/>
          <a:p>
            <a:pPr defTabSz="914082"/>
            <a:r>
              <a:rPr lang="en-US" altLang="ko-KR" sz="1200" dirty="0">
                <a:solidFill>
                  <a:prstClr val="black"/>
                </a:solidFill>
                <a:latin typeface="Arial"/>
                <a:ea typeface="맑은 고딕"/>
              </a:rPr>
              <a:t>Scheduler to process NVMe/PCIe</a:t>
            </a:r>
            <a:endParaRPr lang="ko-KR" altLang="en-US" sz="1200" dirty="0">
              <a:solidFill>
                <a:prstClr val="black"/>
              </a:solidFill>
              <a:latin typeface="Arial"/>
              <a:ea typeface="맑은 고딕"/>
            </a:endParaRPr>
          </a:p>
        </p:txBody>
      </p:sp>
      <p:cxnSp>
        <p:nvCxnSpPr>
          <p:cNvPr id="12" name="직선 화살표 연결선 11"/>
          <p:cNvCxnSpPr>
            <a:stCxn id="7" idx="6"/>
            <a:endCxn id="8" idx="2"/>
          </p:cNvCxnSpPr>
          <p:nvPr/>
        </p:nvCxnSpPr>
        <p:spPr>
          <a:xfrm>
            <a:off x="8367677" y="3898604"/>
            <a:ext cx="383409"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3" name="직사각형 12"/>
          <p:cNvSpPr/>
          <p:nvPr/>
        </p:nvSpPr>
        <p:spPr>
          <a:xfrm>
            <a:off x="7831846" y="2102803"/>
            <a:ext cx="190257" cy="339959"/>
          </a:xfrm>
          <a:prstGeom prst="rect">
            <a:avLst/>
          </a:prstGeom>
          <a:ln w="3175"/>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914082"/>
            <a:endParaRPr lang="ko-KR" altLang="en-US" sz="1867">
              <a:solidFill>
                <a:prstClr val="white"/>
              </a:solidFill>
              <a:latin typeface="Arial"/>
              <a:ea typeface="맑은 고딕"/>
            </a:endParaRPr>
          </a:p>
        </p:txBody>
      </p:sp>
      <p:sp>
        <p:nvSpPr>
          <p:cNvPr id="14" name="직사각형 13"/>
          <p:cNvSpPr/>
          <p:nvPr/>
        </p:nvSpPr>
        <p:spPr>
          <a:xfrm>
            <a:off x="8022104" y="2102803"/>
            <a:ext cx="190257" cy="339959"/>
          </a:xfrm>
          <a:prstGeom prst="rect">
            <a:avLst/>
          </a:prstGeom>
          <a:ln w="3175"/>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914082"/>
            <a:endParaRPr lang="ko-KR" altLang="en-US" sz="1867">
              <a:solidFill>
                <a:prstClr val="white"/>
              </a:solidFill>
              <a:latin typeface="Arial"/>
              <a:ea typeface="맑은 고딕"/>
            </a:endParaRPr>
          </a:p>
        </p:txBody>
      </p:sp>
      <p:sp>
        <p:nvSpPr>
          <p:cNvPr id="15" name="직사각형 14"/>
          <p:cNvSpPr/>
          <p:nvPr/>
        </p:nvSpPr>
        <p:spPr>
          <a:xfrm>
            <a:off x="8212361" y="2102803"/>
            <a:ext cx="190257" cy="339959"/>
          </a:xfrm>
          <a:prstGeom prst="rect">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082"/>
            <a:endParaRPr lang="ko-KR" altLang="en-US" sz="1867">
              <a:solidFill>
                <a:prstClr val="white"/>
              </a:solidFill>
              <a:latin typeface="Arial"/>
              <a:ea typeface="맑은 고딕"/>
            </a:endParaRPr>
          </a:p>
        </p:txBody>
      </p:sp>
      <p:sp>
        <p:nvSpPr>
          <p:cNvPr id="16" name="직사각형 15"/>
          <p:cNvSpPr/>
          <p:nvPr/>
        </p:nvSpPr>
        <p:spPr>
          <a:xfrm>
            <a:off x="8402618" y="2102803"/>
            <a:ext cx="190257" cy="339959"/>
          </a:xfrm>
          <a:prstGeom prst="rect">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082"/>
            <a:endParaRPr lang="ko-KR" altLang="en-US" sz="1867">
              <a:solidFill>
                <a:prstClr val="white"/>
              </a:solidFill>
              <a:latin typeface="Arial"/>
              <a:ea typeface="맑은 고딕"/>
            </a:endParaRPr>
          </a:p>
        </p:txBody>
      </p:sp>
      <p:sp>
        <p:nvSpPr>
          <p:cNvPr id="17" name="직사각형 16"/>
          <p:cNvSpPr/>
          <p:nvPr/>
        </p:nvSpPr>
        <p:spPr>
          <a:xfrm>
            <a:off x="8588993" y="2102803"/>
            <a:ext cx="190257" cy="339959"/>
          </a:xfrm>
          <a:prstGeom prst="rect">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082"/>
            <a:endParaRPr lang="ko-KR" altLang="en-US" sz="1867">
              <a:solidFill>
                <a:prstClr val="white"/>
              </a:solidFill>
              <a:latin typeface="Arial"/>
              <a:ea typeface="맑은 고딕"/>
            </a:endParaRPr>
          </a:p>
        </p:txBody>
      </p:sp>
      <p:sp>
        <p:nvSpPr>
          <p:cNvPr id="18" name="직사각형 17"/>
          <p:cNvSpPr/>
          <p:nvPr/>
        </p:nvSpPr>
        <p:spPr>
          <a:xfrm>
            <a:off x="8779250" y="2102803"/>
            <a:ext cx="190257" cy="339959"/>
          </a:xfrm>
          <a:prstGeom prst="rect">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082"/>
            <a:endParaRPr lang="ko-KR" altLang="en-US" sz="1867">
              <a:solidFill>
                <a:prstClr val="white"/>
              </a:solidFill>
              <a:latin typeface="Arial"/>
              <a:ea typeface="맑은 고딕"/>
            </a:endParaRPr>
          </a:p>
        </p:txBody>
      </p:sp>
      <p:sp>
        <p:nvSpPr>
          <p:cNvPr id="19" name="직사각형 18"/>
          <p:cNvSpPr/>
          <p:nvPr/>
        </p:nvSpPr>
        <p:spPr>
          <a:xfrm>
            <a:off x="8969508" y="2102803"/>
            <a:ext cx="190257" cy="339959"/>
          </a:xfrm>
          <a:prstGeom prst="rect">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082"/>
            <a:endParaRPr lang="ko-KR" altLang="en-US" sz="1867">
              <a:solidFill>
                <a:prstClr val="white"/>
              </a:solidFill>
              <a:latin typeface="Arial"/>
              <a:ea typeface="맑은 고딕"/>
            </a:endParaRPr>
          </a:p>
        </p:txBody>
      </p:sp>
      <p:sp>
        <p:nvSpPr>
          <p:cNvPr id="20" name="직사각형 19"/>
          <p:cNvSpPr/>
          <p:nvPr/>
        </p:nvSpPr>
        <p:spPr>
          <a:xfrm>
            <a:off x="9159765" y="2102803"/>
            <a:ext cx="190257" cy="339959"/>
          </a:xfrm>
          <a:prstGeom prst="rect">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082"/>
            <a:endParaRPr lang="ko-KR" altLang="en-US" sz="1867">
              <a:solidFill>
                <a:prstClr val="white"/>
              </a:solidFill>
              <a:latin typeface="Arial"/>
              <a:ea typeface="맑은 고딕"/>
            </a:endParaRPr>
          </a:p>
        </p:txBody>
      </p:sp>
      <p:sp>
        <p:nvSpPr>
          <p:cNvPr id="21" name="TextBox 20"/>
          <p:cNvSpPr txBox="1"/>
          <p:nvPr/>
        </p:nvSpPr>
        <p:spPr>
          <a:xfrm>
            <a:off x="7734679" y="1799709"/>
            <a:ext cx="2943847" cy="256545"/>
          </a:xfrm>
          <a:prstGeom prst="rect">
            <a:avLst/>
          </a:prstGeom>
          <a:noFill/>
        </p:spPr>
        <p:txBody>
          <a:bodyPr wrap="square" rtlCol="0">
            <a:spAutoFit/>
          </a:bodyPr>
          <a:lstStyle/>
          <a:p>
            <a:pPr defTabSz="914082"/>
            <a:r>
              <a:rPr lang="en-US" altLang="ko-KR" sz="1067" dirty="0">
                <a:solidFill>
                  <a:prstClr val="black"/>
                </a:solidFill>
                <a:latin typeface="Arial"/>
                <a:ea typeface="맑은 고딕"/>
              </a:rPr>
              <a:t>Exception Queue (Link down, PERST,…)</a:t>
            </a:r>
            <a:endParaRPr lang="ko-KR" altLang="en-US" sz="1067" dirty="0">
              <a:solidFill>
                <a:prstClr val="black"/>
              </a:solidFill>
              <a:latin typeface="Arial"/>
              <a:ea typeface="맑은 고딕"/>
            </a:endParaRPr>
          </a:p>
        </p:txBody>
      </p:sp>
      <p:sp>
        <p:nvSpPr>
          <p:cNvPr id="23" name="직사각형 22"/>
          <p:cNvSpPr/>
          <p:nvPr/>
        </p:nvSpPr>
        <p:spPr>
          <a:xfrm>
            <a:off x="6668946" y="1994249"/>
            <a:ext cx="190257" cy="191257"/>
          </a:xfrm>
          <a:prstGeom prst="rect">
            <a:avLst/>
          </a:prstGeom>
          <a:ln w="3175"/>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914082"/>
            <a:endParaRPr lang="ko-KR" altLang="en-US" sz="1867">
              <a:solidFill>
                <a:prstClr val="white"/>
              </a:solidFill>
              <a:latin typeface="Arial"/>
              <a:ea typeface="맑은 고딕"/>
            </a:endParaRPr>
          </a:p>
        </p:txBody>
      </p:sp>
      <p:sp>
        <p:nvSpPr>
          <p:cNvPr id="24" name="직사각형 23"/>
          <p:cNvSpPr/>
          <p:nvPr/>
        </p:nvSpPr>
        <p:spPr>
          <a:xfrm>
            <a:off x="6668946" y="2248862"/>
            <a:ext cx="190257" cy="191257"/>
          </a:xfrm>
          <a:prstGeom prst="rect">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082"/>
            <a:endParaRPr lang="ko-KR" altLang="en-US" sz="1867">
              <a:solidFill>
                <a:prstClr val="white"/>
              </a:solidFill>
              <a:latin typeface="Arial"/>
              <a:ea typeface="맑은 고딕"/>
            </a:endParaRPr>
          </a:p>
        </p:txBody>
      </p:sp>
      <p:sp>
        <p:nvSpPr>
          <p:cNvPr id="25" name="TextBox 24"/>
          <p:cNvSpPr txBox="1"/>
          <p:nvPr/>
        </p:nvSpPr>
        <p:spPr>
          <a:xfrm>
            <a:off x="6766016" y="1964647"/>
            <a:ext cx="776560" cy="256545"/>
          </a:xfrm>
          <a:prstGeom prst="rect">
            <a:avLst/>
          </a:prstGeom>
          <a:noFill/>
        </p:spPr>
        <p:txBody>
          <a:bodyPr wrap="square" rtlCol="0">
            <a:spAutoFit/>
          </a:bodyPr>
          <a:lstStyle/>
          <a:p>
            <a:pPr defTabSz="914082"/>
            <a:r>
              <a:rPr lang="en-US" altLang="ko-KR" sz="1067" dirty="0">
                <a:solidFill>
                  <a:prstClr val="black"/>
                </a:solidFill>
                <a:latin typeface="Arial"/>
                <a:ea typeface="맑은 고딕"/>
              </a:rPr>
              <a:t>Event</a:t>
            </a:r>
            <a:endParaRPr lang="ko-KR" altLang="en-US" sz="1067" dirty="0">
              <a:solidFill>
                <a:prstClr val="black"/>
              </a:solidFill>
              <a:latin typeface="Arial"/>
              <a:ea typeface="맑은 고딕"/>
            </a:endParaRPr>
          </a:p>
        </p:txBody>
      </p:sp>
      <p:sp>
        <p:nvSpPr>
          <p:cNvPr id="26" name="TextBox 25"/>
          <p:cNvSpPr txBox="1"/>
          <p:nvPr/>
        </p:nvSpPr>
        <p:spPr>
          <a:xfrm>
            <a:off x="6766016" y="2201030"/>
            <a:ext cx="776560" cy="256545"/>
          </a:xfrm>
          <a:prstGeom prst="rect">
            <a:avLst/>
          </a:prstGeom>
          <a:noFill/>
        </p:spPr>
        <p:txBody>
          <a:bodyPr wrap="square" rtlCol="0">
            <a:spAutoFit/>
          </a:bodyPr>
          <a:lstStyle/>
          <a:p>
            <a:pPr defTabSz="914082"/>
            <a:r>
              <a:rPr lang="en-US" altLang="ko-KR" sz="1067" dirty="0">
                <a:solidFill>
                  <a:prstClr val="black"/>
                </a:solidFill>
                <a:latin typeface="Arial"/>
                <a:ea typeface="맑은 고딕"/>
              </a:rPr>
              <a:t>Empty</a:t>
            </a:r>
            <a:endParaRPr lang="ko-KR" altLang="en-US" sz="1067" dirty="0">
              <a:solidFill>
                <a:prstClr val="black"/>
              </a:solidFill>
              <a:latin typeface="Arial"/>
              <a:ea typeface="맑은 고딕"/>
            </a:endParaRPr>
          </a:p>
        </p:txBody>
      </p:sp>
      <p:sp>
        <p:nvSpPr>
          <p:cNvPr id="36" name="직사각형 35"/>
          <p:cNvSpPr/>
          <p:nvPr/>
        </p:nvSpPr>
        <p:spPr>
          <a:xfrm>
            <a:off x="10472135" y="3389571"/>
            <a:ext cx="1094949" cy="948624"/>
          </a:xfrm>
          <a:prstGeom prst="rect">
            <a:avLst/>
          </a:prstGeom>
          <a:ln w="3175"/>
        </p:spPr>
        <p:style>
          <a:lnRef idx="2">
            <a:schemeClr val="dk1"/>
          </a:lnRef>
          <a:fillRef idx="1">
            <a:schemeClr val="lt1"/>
          </a:fillRef>
          <a:effectRef idx="0">
            <a:schemeClr val="dk1"/>
          </a:effectRef>
          <a:fontRef idx="minor">
            <a:schemeClr val="dk1"/>
          </a:fontRef>
        </p:style>
        <p:txBody>
          <a:bodyPr lIns="48000" tIns="48000" rIns="48000" bIns="48000" rtlCol="0" anchor="ctr"/>
          <a:lstStyle/>
          <a:p>
            <a:pPr algn="ctr" defTabSz="914082"/>
            <a:r>
              <a:rPr lang="en-US" altLang="ko-KR" sz="1467" dirty="0">
                <a:solidFill>
                  <a:prstClr val="black"/>
                </a:solidFill>
                <a:latin typeface="Arial"/>
                <a:ea typeface="맑은 고딕"/>
              </a:rPr>
              <a:t>Increase SPOR count in SMART</a:t>
            </a:r>
            <a:endParaRPr lang="ko-KR" altLang="en-US" sz="1467" dirty="0">
              <a:solidFill>
                <a:prstClr val="black"/>
              </a:solidFill>
              <a:latin typeface="Arial"/>
              <a:ea typeface="맑은 고딕"/>
            </a:endParaRPr>
          </a:p>
        </p:txBody>
      </p:sp>
      <p:sp>
        <p:nvSpPr>
          <p:cNvPr id="40" name="TextBox 39"/>
          <p:cNvSpPr txBox="1"/>
          <p:nvPr/>
        </p:nvSpPr>
        <p:spPr>
          <a:xfrm>
            <a:off x="6871384" y="2560751"/>
            <a:ext cx="932665" cy="379463"/>
          </a:xfrm>
          <a:prstGeom prst="rect">
            <a:avLst/>
          </a:prstGeom>
          <a:noFill/>
        </p:spPr>
        <p:txBody>
          <a:bodyPr wrap="square" rtlCol="0">
            <a:spAutoFit/>
          </a:bodyPr>
          <a:lstStyle/>
          <a:p>
            <a:pPr defTabSz="914082"/>
            <a:r>
              <a:rPr lang="en-US" altLang="ko-KR" sz="933" b="1" dirty="0">
                <a:solidFill>
                  <a:prstClr val="black"/>
                </a:solidFill>
                <a:latin typeface="Arial"/>
                <a:ea typeface="맑은 고딕"/>
              </a:rPr>
              <a:t>Invoke shutdown</a:t>
            </a:r>
            <a:endParaRPr lang="ko-KR" altLang="en-US" sz="933" b="1" dirty="0">
              <a:solidFill>
                <a:prstClr val="black"/>
              </a:solidFill>
              <a:latin typeface="Arial"/>
              <a:ea typeface="맑은 고딕"/>
            </a:endParaRPr>
          </a:p>
        </p:txBody>
      </p:sp>
      <p:cxnSp>
        <p:nvCxnSpPr>
          <p:cNvPr id="41" name="꺾인 연결선 40"/>
          <p:cNvCxnSpPr/>
          <p:nvPr/>
        </p:nvCxnSpPr>
        <p:spPr>
          <a:xfrm rot="16200000" flipH="1">
            <a:off x="7583433" y="2945498"/>
            <a:ext cx="1435739" cy="430268"/>
          </a:xfrm>
          <a:prstGeom prst="bentConnector3">
            <a:avLst>
              <a:gd name="adj1" fmla="val 22964"/>
            </a:avLst>
          </a:prstGeom>
          <a:ln>
            <a:solidFill>
              <a:srgbClr val="0070C0"/>
            </a:solidFill>
            <a:prstDash val="sysDash"/>
            <a:tailEnd type="triangle"/>
          </a:ln>
        </p:spPr>
        <p:style>
          <a:lnRef idx="1">
            <a:schemeClr val="accent5"/>
          </a:lnRef>
          <a:fillRef idx="0">
            <a:schemeClr val="accent5"/>
          </a:fillRef>
          <a:effectRef idx="0">
            <a:schemeClr val="accent5"/>
          </a:effectRef>
          <a:fontRef idx="minor">
            <a:schemeClr val="tx1"/>
          </a:fontRef>
        </p:style>
      </p:cxnSp>
      <p:sp>
        <p:nvSpPr>
          <p:cNvPr id="44" name="TextBox 43"/>
          <p:cNvSpPr txBox="1"/>
          <p:nvPr/>
        </p:nvSpPr>
        <p:spPr>
          <a:xfrm>
            <a:off x="8851225" y="2428447"/>
            <a:ext cx="1004228" cy="523028"/>
          </a:xfrm>
          <a:prstGeom prst="rect">
            <a:avLst/>
          </a:prstGeom>
          <a:noFill/>
        </p:spPr>
        <p:txBody>
          <a:bodyPr wrap="square" rtlCol="0">
            <a:spAutoFit/>
          </a:bodyPr>
          <a:lstStyle/>
          <a:p>
            <a:pPr defTabSz="914082"/>
            <a:r>
              <a:rPr lang="en-US" altLang="ko-KR" sz="933" b="1" dirty="0">
                <a:solidFill>
                  <a:srgbClr val="C00000"/>
                </a:solidFill>
                <a:latin typeface="Arial"/>
                <a:ea typeface="맑은 고딕"/>
              </a:rPr>
              <a:t>Not change  scheduler transition</a:t>
            </a:r>
            <a:endParaRPr lang="ko-KR" altLang="en-US" sz="933" b="1" dirty="0">
              <a:solidFill>
                <a:srgbClr val="C00000"/>
              </a:solidFill>
              <a:latin typeface="Arial"/>
              <a:ea typeface="맑은 고딕"/>
            </a:endParaRPr>
          </a:p>
        </p:txBody>
      </p:sp>
      <p:cxnSp>
        <p:nvCxnSpPr>
          <p:cNvPr id="29" name="꺾인 연결선 28"/>
          <p:cNvCxnSpPr>
            <a:stCxn id="42" idx="2"/>
            <a:endCxn id="7" idx="0"/>
          </p:cNvCxnSpPr>
          <p:nvPr/>
        </p:nvCxnSpPr>
        <p:spPr>
          <a:xfrm rot="16200000" flipH="1">
            <a:off x="6988747" y="2548830"/>
            <a:ext cx="1046861" cy="119041"/>
          </a:xfrm>
          <a:prstGeom prst="bentConnector3">
            <a:avLst>
              <a:gd name="adj1" fmla="val 50000"/>
            </a:avLst>
          </a:prstGeom>
          <a:ln>
            <a:prstDash val="sysDash"/>
            <a:tailEnd type="triangle"/>
          </a:ln>
        </p:spPr>
        <p:style>
          <a:lnRef idx="1">
            <a:schemeClr val="dk1"/>
          </a:lnRef>
          <a:fillRef idx="0">
            <a:schemeClr val="dk1"/>
          </a:fillRef>
          <a:effectRef idx="0">
            <a:schemeClr val="dk1"/>
          </a:effectRef>
          <a:fontRef idx="minor">
            <a:schemeClr val="tx1"/>
          </a:fontRef>
        </p:style>
      </p:cxnSp>
      <p:cxnSp>
        <p:nvCxnSpPr>
          <p:cNvPr id="52" name="직선 화살표 연결선 51"/>
          <p:cNvCxnSpPr/>
          <p:nvPr/>
        </p:nvCxnSpPr>
        <p:spPr>
          <a:xfrm flipV="1">
            <a:off x="10196460" y="3880785"/>
            <a:ext cx="256253"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4" name="폭발 1 53"/>
          <p:cNvSpPr/>
          <p:nvPr/>
        </p:nvSpPr>
        <p:spPr>
          <a:xfrm>
            <a:off x="10098309" y="2529615"/>
            <a:ext cx="450436" cy="459949"/>
          </a:xfrm>
          <a:prstGeom prst="irregularSeal1">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914082"/>
            <a:endParaRPr lang="ko-KR" altLang="en-US" sz="1867">
              <a:solidFill>
                <a:prstClr val="black"/>
              </a:solidFill>
              <a:latin typeface="Arial"/>
              <a:ea typeface="맑은 고딕"/>
            </a:endParaRPr>
          </a:p>
        </p:txBody>
      </p:sp>
      <p:cxnSp>
        <p:nvCxnSpPr>
          <p:cNvPr id="55" name="꺾인 연결선 54"/>
          <p:cNvCxnSpPr/>
          <p:nvPr/>
        </p:nvCxnSpPr>
        <p:spPr>
          <a:xfrm rot="5400000">
            <a:off x="9858933" y="3377194"/>
            <a:ext cx="890761" cy="6085"/>
          </a:xfrm>
          <a:prstGeom prst="bentConnector2">
            <a:avLst/>
          </a:prstGeom>
          <a:ln>
            <a:prstDash val="sysDash"/>
            <a:tailEnd type="triangle"/>
          </a:ln>
        </p:spPr>
        <p:style>
          <a:lnRef idx="1">
            <a:schemeClr val="dk1"/>
          </a:lnRef>
          <a:fillRef idx="0">
            <a:schemeClr val="dk1"/>
          </a:fillRef>
          <a:effectRef idx="0">
            <a:schemeClr val="dk1"/>
          </a:effectRef>
          <a:fontRef idx="minor">
            <a:schemeClr val="tx1"/>
          </a:fontRef>
        </p:style>
      </p:cxnSp>
      <p:sp>
        <p:nvSpPr>
          <p:cNvPr id="59" name="TextBox 58"/>
          <p:cNvSpPr txBox="1"/>
          <p:nvPr/>
        </p:nvSpPr>
        <p:spPr>
          <a:xfrm>
            <a:off x="10548743" y="2544672"/>
            <a:ext cx="898843" cy="318100"/>
          </a:xfrm>
          <a:prstGeom prst="rect">
            <a:avLst/>
          </a:prstGeom>
          <a:noFill/>
        </p:spPr>
        <p:txBody>
          <a:bodyPr wrap="square" rtlCol="0">
            <a:spAutoFit/>
          </a:bodyPr>
          <a:lstStyle/>
          <a:p>
            <a:pPr defTabSz="914082"/>
            <a:r>
              <a:rPr lang="en-US" altLang="ko-KR" sz="1467" dirty="0">
                <a:solidFill>
                  <a:prstClr val="black"/>
                </a:solidFill>
                <a:latin typeface="Arial"/>
                <a:ea typeface="맑은 고딕"/>
              </a:rPr>
              <a:t>POR</a:t>
            </a:r>
            <a:endParaRPr lang="ko-KR" altLang="en-US" sz="1467" dirty="0">
              <a:solidFill>
                <a:prstClr val="black"/>
              </a:solidFill>
              <a:latin typeface="Arial"/>
              <a:ea typeface="맑은 고딕"/>
            </a:endParaRPr>
          </a:p>
        </p:txBody>
      </p:sp>
      <p:sp>
        <p:nvSpPr>
          <p:cNvPr id="66" name="TextBox 65"/>
          <p:cNvSpPr txBox="1"/>
          <p:nvPr/>
        </p:nvSpPr>
        <p:spPr>
          <a:xfrm>
            <a:off x="7698537" y="2743319"/>
            <a:ext cx="1315899" cy="523028"/>
          </a:xfrm>
          <a:prstGeom prst="rect">
            <a:avLst/>
          </a:prstGeom>
          <a:noFill/>
        </p:spPr>
        <p:txBody>
          <a:bodyPr wrap="square" rtlCol="0">
            <a:spAutoFit/>
          </a:bodyPr>
          <a:lstStyle/>
          <a:p>
            <a:pPr defTabSz="914082"/>
            <a:r>
              <a:rPr lang="en-US" altLang="ko-KR" sz="933" b="1" dirty="0">
                <a:solidFill>
                  <a:srgbClr val="0070C0"/>
                </a:solidFill>
                <a:latin typeface="Arial"/>
                <a:ea typeface="맑은 고딕"/>
              </a:rPr>
              <a:t>Invoke to change scheduler to be Normal</a:t>
            </a:r>
            <a:endParaRPr lang="ko-KR" altLang="en-US" sz="933" b="1" dirty="0">
              <a:solidFill>
                <a:srgbClr val="0070C0"/>
              </a:solidFill>
              <a:latin typeface="Arial"/>
              <a:ea typeface="맑은 고딕"/>
            </a:endParaRPr>
          </a:p>
        </p:txBody>
      </p:sp>
      <p:sp>
        <p:nvSpPr>
          <p:cNvPr id="67" name="TextBox 66"/>
          <p:cNvSpPr txBox="1"/>
          <p:nvPr/>
        </p:nvSpPr>
        <p:spPr>
          <a:xfrm>
            <a:off x="10659326" y="1770797"/>
            <a:ext cx="677677" cy="276999"/>
          </a:xfrm>
          <a:prstGeom prst="rect">
            <a:avLst/>
          </a:prstGeom>
          <a:noFill/>
        </p:spPr>
        <p:txBody>
          <a:bodyPr wrap="square" rtlCol="0">
            <a:spAutoFit/>
          </a:bodyPr>
          <a:lstStyle/>
          <a:p>
            <a:pPr defTabSz="914082"/>
            <a:r>
              <a:rPr lang="en-US" altLang="ko-KR" sz="1200" b="1" dirty="0">
                <a:solidFill>
                  <a:srgbClr val="0070C0"/>
                </a:solidFill>
                <a:latin typeface="Arial"/>
                <a:ea typeface="맑은 고딕"/>
              </a:rPr>
              <a:t>As is</a:t>
            </a:r>
            <a:endParaRPr lang="ko-KR" altLang="en-US" sz="1200" b="1" dirty="0">
              <a:solidFill>
                <a:srgbClr val="0070C0"/>
              </a:solidFill>
              <a:latin typeface="Arial"/>
              <a:ea typeface="맑은 고딕"/>
            </a:endParaRPr>
          </a:p>
        </p:txBody>
      </p:sp>
      <p:sp>
        <p:nvSpPr>
          <p:cNvPr id="68" name="TextBox 67"/>
          <p:cNvSpPr txBox="1"/>
          <p:nvPr/>
        </p:nvSpPr>
        <p:spPr>
          <a:xfrm>
            <a:off x="10659326" y="1997228"/>
            <a:ext cx="677677" cy="276999"/>
          </a:xfrm>
          <a:prstGeom prst="rect">
            <a:avLst/>
          </a:prstGeom>
          <a:noFill/>
        </p:spPr>
        <p:txBody>
          <a:bodyPr wrap="square" rtlCol="0">
            <a:spAutoFit/>
          </a:bodyPr>
          <a:lstStyle/>
          <a:p>
            <a:pPr defTabSz="914082"/>
            <a:r>
              <a:rPr lang="en-US" altLang="ko-KR" sz="1200" b="1" dirty="0">
                <a:solidFill>
                  <a:srgbClr val="C00000"/>
                </a:solidFill>
                <a:latin typeface="Arial"/>
                <a:ea typeface="맑은 고딕"/>
              </a:rPr>
              <a:t>To be</a:t>
            </a:r>
            <a:endParaRPr lang="ko-KR" altLang="en-US" sz="1200" b="1" dirty="0">
              <a:solidFill>
                <a:srgbClr val="C00000"/>
              </a:solidFill>
              <a:latin typeface="Arial"/>
              <a:ea typeface="맑은 고딕"/>
            </a:endParaRPr>
          </a:p>
        </p:txBody>
      </p:sp>
      <p:cxnSp>
        <p:nvCxnSpPr>
          <p:cNvPr id="69" name="꺾인 연결선 68"/>
          <p:cNvCxnSpPr/>
          <p:nvPr/>
        </p:nvCxnSpPr>
        <p:spPr>
          <a:xfrm rot="16200000" flipH="1">
            <a:off x="8289378" y="2324973"/>
            <a:ext cx="228249" cy="463827"/>
          </a:xfrm>
          <a:prstGeom prst="bentConnector2">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74" name="&quot;없음&quot; 기호 73"/>
          <p:cNvSpPr/>
          <p:nvPr/>
        </p:nvSpPr>
        <p:spPr>
          <a:xfrm>
            <a:off x="8669934" y="2564361"/>
            <a:ext cx="231633" cy="209161"/>
          </a:xfrm>
          <a:prstGeom prst="noSmoking">
            <a:avLst>
              <a:gd name="adj" fmla="val 6890"/>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082"/>
            <a:endParaRPr lang="ko-KR" altLang="en-US" sz="1867">
              <a:solidFill>
                <a:prstClr val="black"/>
              </a:solidFill>
              <a:latin typeface="Arial"/>
              <a:ea typeface="맑은 고딕"/>
            </a:endParaRPr>
          </a:p>
        </p:txBody>
      </p:sp>
      <p:sp>
        <p:nvSpPr>
          <p:cNvPr id="75" name="텍스트 개체 틀 5"/>
          <p:cNvSpPr txBox="1">
            <a:spLocks/>
          </p:cNvSpPr>
          <p:nvPr/>
        </p:nvSpPr>
        <p:spPr>
          <a:xfrm>
            <a:off x="151206" y="620221"/>
            <a:ext cx="6331327" cy="5730875"/>
          </a:xfrm>
          <a:prstGeom prst="rect">
            <a:avLst/>
          </a:prstGeom>
        </p:spPr>
        <p:txBody>
          <a:bodyPr vert="horz" lIns="121920" tIns="60960" rIns="121920" bIns="60960" rtlCol="0">
            <a:normAutofit/>
          </a:bodyPr>
          <a:lstStyle>
            <a:lvl1pPr marL="263525" indent="-263525" algn="l" defTabSz="914400" rtl="0" eaLnBrk="1" latinLnBrk="1" hangingPunct="1">
              <a:spcBef>
                <a:spcPct val="20000"/>
              </a:spcBef>
              <a:buFontTx/>
              <a:buBlip>
                <a:blip r:embed="rId2"/>
              </a:buBlip>
              <a:defRPr sz="2000" b="1" kern="1200" baseline="0">
                <a:solidFill>
                  <a:schemeClr val="tx1"/>
                </a:solidFill>
                <a:latin typeface="+mn-lt"/>
                <a:ea typeface="+mn-ea"/>
                <a:cs typeface="+mn-cs"/>
              </a:defRPr>
            </a:lvl1pPr>
            <a:lvl2pPr marL="536575" indent="-180975" algn="l" defTabSz="914400" rtl="0" eaLnBrk="1" latinLnBrk="1" hangingPunct="1">
              <a:spcBef>
                <a:spcPct val="20000"/>
              </a:spcBef>
              <a:buFont typeface="Arial" pitchFamily="34" charset="0"/>
              <a:buChar char="•"/>
              <a:defRPr sz="1800" kern="1200" baseline="0">
                <a:solidFill>
                  <a:schemeClr val="tx1"/>
                </a:solidFill>
                <a:latin typeface="+mn-lt"/>
                <a:ea typeface="+mn-ea"/>
                <a:cs typeface="+mn-cs"/>
              </a:defRPr>
            </a:lvl2pPr>
            <a:lvl3pPr marL="715963" marR="0" indent="-179388" algn="l" defTabSz="914400" rtl="0" eaLnBrk="1" fontAlgn="auto" latinLnBrk="1" hangingPunct="1">
              <a:lnSpc>
                <a:spcPct val="100000"/>
              </a:lnSpc>
              <a:spcBef>
                <a:spcPct val="20000"/>
              </a:spcBef>
              <a:spcAft>
                <a:spcPts val="0"/>
              </a:spcAft>
              <a:buClrTx/>
              <a:buSzTx/>
              <a:buFont typeface="Arial" pitchFamily="34" charset="0"/>
              <a:buChar char="-"/>
              <a:tabLst/>
              <a:defRPr sz="1600" kern="1200" baseline="0">
                <a:solidFill>
                  <a:schemeClr val="tx1"/>
                </a:solidFill>
                <a:latin typeface="Arial" pitchFamily="34" charset="0"/>
                <a:ea typeface="+mn-ea"/>
                <a:cs typeface="+mn-cs"/>
              </a:defRPr>
            </a:lvl3pPr>
            <a:lvl4pPr marL="798513" indent="-260350" algn="l" defTabSz="914400" rtl="0" eaLnBrk="1" latinLnBrk="1" hangingPunct="1">
              <a:spcBef>
                <a:spcPct val="20000"/>
              </a:spcBef>
              <a:buFont typeface="Arial" pitchFamily="34" charset="0"/>
              <a:buChar char="–"/>
              <a:defRPr sz="1600" kern="1200" baseline="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351358" indent="-351358" defTabSz="1219170"/>
            <a:endParaRPr lang="en-US" altLang="ko-KR" sz="2400" dirty="0">
              <a:solidFill>
                <a:prstClr val="black"/>
              </a:solidFill>
              <a:latin typeface="Arial"/>
              <a:ea typeface="맑은 고딕"/>
            </a:endParaRPr>
          </a:p>
        </p:txBody>
      </p:sp>
      <p:sp>
        <p:nvSpPr>
          <p:cNvPr id="39" name="TextBox 38"/>
          <p:cNvSpPr txBox="1"/>
          <p:nvPr/>
        </p:nvSpPr>
        <p:spPr>
          <a:xfrm>
            <a:off x="6699841" y="1059574"/>
            <a:ext cx="5041625" cy="584775"/>
          </a:xfrm>
          <a:prstGeom prst="rect">
            <a:avLst/>
          </a:prstGeom>
          <a:noFill/>
        </p:spPr>
        <p:txBody>
          <a:bodyPr wrap="square" rtlCol="0">
            <a:spAutoFit/>
          </a:bodyPr>
          <a:lstStyle/>
          <a:p>
            <a:pPr defTabSz="914082"/>
            <a:r>
              <a:rPr lang="en-US" altLang="ko-KR" sz="1600" dirty="0">
                <a:solidFill>
                  <a:prstClr val="black"/>
                </a:solidFill>
                <a:latin typeface="Arial"/>
                <a:ea typeface="맑은 고딕"/>
              </a:rPr>
              <a:t>Unintentional firmware scheduler handling and improvements for continuous PCIe events handling.</a:t>
            </a:r>
          </a:p>
        </p:txBody>
      </p:sp>
      <p:sp>
        <p:nvSpPr>
          <p:cNvPr id="42" name="TextBox 41"/>
          <p:cNvSpPr txBox="1"/>
          <p:nvPr/>
        </p:nvSpPr>
        <p:spPr>
          <a:xfrm>
            <a:off x="6953771" y="1756626"/>
            <a:ext cx="997772" cy="297454"/>
          </a:xfrm>
          <a:prstGeom prst="rect">
            <a:avLst/>
          </a:prstGeom>
          <a:noFill/>
        </p:spPr>
        <p:txBody>
          <a:bodyPr wrap="square" rtlCol="0">
            <a:spAutoFit/>
          </a:bodyPr>
          <a:lstStyle/>
          <a:p>
            <a:pPr algn="ctr" defTabSz="914082"/>
            <a:r>
              <a:rPr lang="en-US" altLang="ko-KR" sz="1333" b="1" dirty="0">
                <a:solidFill>
                  <a:prstClr val="black"/>
                </a:solidFill>
                <a:latin typeface="Arial"/>
                <a:ea typeface="맑은 고딕"/>
              </a:rPr>
              <a:t>SHN</a:t>
            </a:r>
            <a:endParaRPr lang="ko-KR" altLang="en-US" sz="1467" b="1" dirty="0">
              <a:solidFill>
                <a:prstClr val="black"/>
              </a:solidFill>
              <a:latin typeface="Arial"/>
              <a:ea typeface="맑은 고딕"/>
            </a:endParaRPr>
          </a:p>
        </p:txBody>
      </p:sp>
    </p:spTree>
    <p:extLst>
      <p:ext uri="{BB962C8B-B14F-4D97-AF65-F5344CB8AC3E}">
        <p14:creationId xmlns:p14="http://schemas.microsoft.com/office/powerpoint/2010/main" val="27375807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p:cNvSpPr>
            <a:spLocks noGrp="1"/>
          </p:cNvSpPr>
          <p:nvPr>
            <p:ph type="body" sz="quarter" idx="11"/>
          </p:nvPr>
        </p:nvSpPr>
        <p:spPr>
          <a:xfrm>
            <a:off x="146473" y="682625"/>
            <a:ext cx="7539491" cy="5730875"/>
          </a:xfrm>
        </p:spPr>
        <p:txBody>
          <a:bodyPr>
            <a:normAutofit/>
          </a:bodyPr>
          <a:lstStyle/>
          <a:p>
            <a:r>
              <a:rPr lang="en-US" altLang="ko-KR" dirty="0" smtClean="0"/>
              <a:t>Failure symptom</a:t>
            </a:r>
          </a:p>
          <a:p>
            <a:pPr lvl="1"/>
            <a:r>
              <a:rPr lang="en-US" altLang="ko-KR" dirty="0" smtClean="0"/>
              <a:t>SMART CRC Error count was increased after power cycle.</a:t>
            </a:r>
          </a:p>
          <a:p>
            <a:pPr lvl="2"/>
            <a:endParaRPr lang="en-US" altLang="ko-KR" dirty="0" smtClean="0"/>
          </a:p>
          <a:p>
            <a:r>
              <a:rPr lang="en-US" altLang="ko-KR" dirty="0" smtClean="0"/>
              <a:t>Root cause analysis</a:t>
            </a:r>
          </a:p>
          <a:p>
            <a:pPr lvl="1"/>
            <a:r>
              <a:rPr lang="en-US" altLang="ko-KR" dirty="0" smtClean="0"/>
              <a:t>Case 1</a:t>
            </a:r>
          </a:p>
          <a:p>
            <a:pPr lvl="2"/>
            <a:r>
              <a:rPr lang="en-US" altLang="ko-KR" dirty="0" smtClean="0"/>
              <a:t>During power off sequence, some host system did not assert PERST# before power down. This unstable power and PERST# cause unstable link status. SMART CRC Error count could be increased by receiver errors at the time.</a:t>
            </a:r>
          </a:p>
          <a:p>
            <a:pPr lvl="1"/>
            <a:r>
              <a:rPr lang="en-US" altLang="ko-KR" dirty="0" smtClean="0"/>
              <a:t>Case 2</a:t>
            </a:r>
          </a:p>
          <a:p>
            <a:pPr lvl="2"/>
            <a:r>
              <a:rPr lang="en-US" altLang="ko-KR" dirty="0" smtClean="0"/>
              <a:t>During power on sequence, some host system suddenly asserted PERST# after link-up. And link goes to Recovery state before asserting PERST#. </a:t>
            </a:r>
            <a:r>
              <a:rPr lang="en-US" altLang="ko-KR" dirty="0"/>
              <a:t>SMART CRC Error count could be increased by receiver errors at the time</a:t>
            </a:r>
            <a:r>
              <a:rPr lang="en-US" altLang="ko-KR" dirty="0" smtClean="0"/>
              <a:t>.</a:t>
            </a:r>
          </a:p>
          <a:p>
            <a:pPr lvl="2"/>
            <a:endParaRPr lang="en-US" altLang="ko-KR" dirty="0" smtClean="0"/>
          </a:p>
          <a:p>
            <a:r>
              <a:rPr lang="en-US" altLang="ko-KR" dirty="0" smtClean="0"/>
              <a:t>Corrective action</a:t>
            </a:r>
          </a:p>
          <a:p>
            <a:pPr lvl="1"/>
            <a:r>
              <a:rPr lang="en-US" altLang="ko-KR" dirty="0" smtClean="0"/>
              <a:t>PM983 will not check receiver error count of SMART CRC during power on and off sequence.</a:t>
            </a:r>
            <a:endParaRPr lang="ko-KR" altLang="en-US" dirty="0"/>
          </a:p>
        </p:txBody>
      </p:sp>
      <p:graphicFrame>
        <p:nvGraphicFramePr>
          <p:cNvPr id="5" name="개체 4"/>
          <p:cNvGraphicFramePr>
            <a:graphicFrameLocks noChangeAspect="1"/>
          </p:cNvGraphicFramePr>
          <p:nvPr>
            <p:extLst/>
          </p:nvPr>
        </p:nvGraphicFramePr>
        <p:xfrm>
          <a:off x="7778283" y="1899091"/>
          <a:ext cx="4266687" cy="2131320"/>
        </p:xfrm>
        <a:graphic>
          <a:graphicData uri="http://schemas.openxmlformats.org/presentationml/2006/ole">
            <mc:AlternateContent xmlns:mc="http://schemas.openxmlformats.org/markup-compatibility/2006">
              <mc:Choice xmlns:v="urn:schemas-microsoft-com:vml" Requires="v">
                <p:oleObj spid="_x0000_s3134" name="Visio" r:id="rId3" imgW="5382399" imgH="2491560" progId="Visio.Drawing.11">
                  <p:embed/>
                </p:oleObj>
              </mc:Choice>
              <mc:Fallback>
                <p:oleObj name="Visio" r:id="rId3" imgW="5382399" imgH="2491560" progId="Visio.Drawing.11">
                  <p:embed/>
                  <p:pic>
                    <p:nvPicPr>
                      <p:cNvPr id="5" name="개체 4"/>
                      <p:cNvPicPr/>
                      <p:nvPr/>
                    </p:nvPicPr>
                    <p:blipFill>
                      <a:blip r:embed="rId4"/>
                      <a:stretch>
                        <a:fillRect/>
                      </a:stretch>
                    </p:blipFill>
                    <p:spPr>
                      <a:xfrm>
                        <a:off x="7778283" y="1899091"/>
                        <a:ext cx="4266687" cy="2131320"/>
                      </a:xfrm>
                      <a:prstGeom prst="rect">
                        <a:avLst/>
                      </a:prstGeom>
                    </p:spPr>
                  </p:pic>
                </p:oleObj>
              </mc:Fallback>
            </mc:AlternateContent>
          </a:graphicData>
        </a:graphic>
      </p:graphicFrame>
      <p:sp>
        <p:nvSpPr>
          <p:cNvPr id="6" name="직사각형 5"/>
          <p:cNvSpPr/>
          <p:nvPr/>
        </p:nvSpPr>
        <p:spPr>
          <a:xfrm>
            <a:off x="7916984" y="1820936"/>
            <a:ext cx="4220305" cy="2258645"/>
          </a:xfrm>
          <a:prstGeom prst="rect">
            <a:avLst/>
          </a:prstGeom>
          <a:noFill/>
          <a:ln w="6350"/>
        </p:spPr>
        <p:style>
          <a:lnRef idx="2">
            <a:schemeClr val="dk1"/>
          </a:lnRef>
          <a:fillRef idx="1">
            <a:schemeClr val="lt1"/>
          </a:fillRef>
          <a:effectRef idx="0">
            <a:schemeClr val="dk1"/>
          </a:effectRef>
          <a:fontRef idx="minor">
            <a:schemeClr val="dk1"/>
          </a:fontRef>
        </p:style>
        <p:txBody>
          <a:bodyPr rtlCol="0" anchor="ctr"/>
          <a:lstStyle/>
          <a:p>
            <a:pPr algn="ctr" defTabSz="914082"/>
            <a:endParaRPr lang="ko-KR" altLang="en-US" sz="1867">
              <a:solidFill>
                <a:prstClr val="black"/>
              </a:solidFill>
              <a:latin typeface="Arial"/>
              <a:ea typeface="맑은 고딕"/>
            </a:endParaRPr>
          </a:p>
        </p:txBody>
      </p:sp>
      <p:graphicFrame>
        <p:nvGraphicFramePr>
          <p:cNvPr id="7" name="개체 6"/>
          <p:cNvGraphicFramePr>
            <a:graphicFrameLocks noChangeAspect="1"/>
          </p:cNvGraphicFramePr>
          <p:nvPr>
            <p:extLst/>
          </p:nvPr>
        </p:nvGraphicFramePr>
        <p:xfrm>
          <a:off x="8010766" y="4345345"/>
          <a:ext cx="4020815" cy="2008500"/>
        </p:xfrm>
        <a:graphic>
          <a:graphicData uri="http://schemas.openxmlformats.org/presentationml/2006/ole">
            <mc:AlternateContent xmlns:mc="http://schemas.openxmlformats.org/markup-compatibility/2006">
              <mc:Choice xmlns:v="urn:schemas-microsoft-com:vml" Requires="v">
                <p:oleObj spid="_x0000_s3135" name="Visio" r:id="rId5" imgW="5022041" imgH="2508840" progId="Visio.Drawing.11">
                  <p:embed/>
                </p:oleObj>
              </mc:Choice>
              <mc:Fallback>
                <p:oleObj name="Visio" r:id="rId5" imgW="5022041" imgH="2508840" progId="Visio.Drawing.11">
                  <p:embed/>
                  <p:pic>
                    <p:nvPicPr>
                      <p:cNvPr id="7" name="개체 6"/>
                      <p:cNvPicPr/>
                      <p:nvPr/>
                    </p:nvPicPr>
                    <p:blipFill>
                      <a:blip r:embed="rId6"/>
                      <a:stretch>
                        <a:fillRect/>
                      </a:stretch>
                    </p:blipFill>
                    <p:spPr>
                      <a:xfrm>
                        <a:off x="8010766" y="4345345"/>
                        <a:ext cx="4020815" cy="2008500"/>
                      </a:xfrm>
                      <a:prstGeom prst="rect">
                        <a:avLst/>
                      </a:prstGeom>
                    </p:spPr>
                  </p:pic>
                </p:oleObj>
              </mc:Fallback>
            </mc:AlternateContent>
          </a:graphicData>
        </a:graphic>
      </p:graphicFrame>
      <p:sp>
        <p:nvSpPr>
          <p:cNvPr id="10" name="직사각형 9"/>
          <p:cNvSpPr/>
          <p:nvPr/>
        </p:nvSpPr>
        <p:spPr>
          <a:xfrm>
            <a:off x="7916984" y="4181179"/>
            <a:ext cx="4220305" cy="2258645"/>
          </a:xfrm>
          <a:prstGeom prst="rect">
            <a:avLst/>
          </a:prstGeom>
          <a:noFill/>
          <a:ln w="6350"/>
        </p:spPr>
        <p:style>
          <a:lnRef idx="2">
            <a:schemeClr val="dk1"/>
          </a:lnRef>
          <a:fillRef idx="1">
            <a:schemeClr val="lt1"/>
          </a:fillRef>
          <a:effectRef idx="0">
            <a:schemeClr val="dk1"/>
          </a:effectRef>
          <a:fontRef idx="minor">
            <a:schemeClr val="dk1"/>
          </a:fontRef>
        </p:style>
        <p:txBody>
          <a:bodyPr rtlCol="0" anchor="ctr"/>
          <a:lstStyle/>
          <a:p>
            <a:pPr algn="ctr" defTabSz="914082"/>
            <a:endParaRPr lang="ko-KR" altLang="en-US" sz="1867">
              <a:solidFill>
                <a:prstClr val="black"/>
              </a:solidFill>
              <a:latin typeface="Arial"/>
              <a:ea typeface="맑은 고딕"/>
            </a:endParaRPr>
          </a:p>
        </p:txBody>
      </p:sp>
      <p:sp>
        <p:nvSpPr>
          <p:cNvPr id="4" name="제목 3"/>
          <p:cNvSpPr>
            <a:spLocks noGrp="1"/>
          </p:cNvSpPr>
          <p:nvPr>
            <p:ph type="title"/>
          </p:nvPr>
        </p:nvSpPr>
        <p:spPr/>
        <p:txBody>
          <a:bodyPr/>
          <a:lstStyle/>
          <a:p>
            <a:r>
              <a:rPr lang="en-US" altLang="ko-KR" dirty="0"/>
              <a:t>Increasing CRC Count </a:t>
            </a:r>
            <a:r>
              <a:rPr lang="en-US" altLang="ko-KR" dirty="0" smtClean="0"/>
              <a:t>improvement after </a:t>
            </a:r>
            <a:r>
              <a:rPr lang="en-US" altLang="ko-KR" dirty="0"/>
              <a:t>Power Cycle</a:t>
            </a:r>
            <a:endParaRPr lang="ko-KR" altLang="en-US" dirty="0"/>
          </a:p>
        </p:txBody>
      </p:sp>
    </p:spTree>
    <p:extLst>
      <p:ext uri="{BB962C8B-B14F-4D97-AF65-F5344CB8AC3E}">
        <p14:creationId xmlns:p14="http://schemas.microsoft.com/office/powerpoint/2010/main" val="38108549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Autofit/>
          </a:bodyPr>
          <a:lstStyle/>
          <a:p>
            <a:r>
              <a:rPr lang="en-US" altLang="ko-KR" dirty="0"/>
              <a:t>Supports </a:t>
            </a:r>
            <a:r>
              <a:rPr lang="en-US" altLang="ko-KR" dirty="0" smtClean="0"/>
              <a:t>Set Feature that initializes CRC </a:t>
            </a:r>
            <a:r>
              <a:rPr lang="en-US" altLang="ko-KR" dirty="0"/>
              <a:t>Error </a:t>
            </a:r>
            <a:r>
              <a:rPr lang="en-US" altLang="ko-KR" dirty="0" smtClean="0"/>
              <a:t>Count</a:t>
            </a:r>
            <a:endParaRPr lang="en-US" altLang="ko-KR" dirty="0"/>
          </a:p>
        </p:txBody>
      </p:sp>
      <p:sp>
        <p:nvSpPr>
          <p:cNvPr id="3" name="텍스트 개체 틀 2"/>
          <p:cNvSpPr>
            <a:spLocks noGrp="1"/>
          </p:cNvSpPr>
          <p:nvPr>
            <p:ph type="body" sz="quarter" idx="11"/>
          </p:nvPr>
        </p:nvSpPr>
        <p:spPr/>
        <p:txBody>
          <a:bodyPr>
            <a:normAutofit/>
          </a:bodyPr>
          <a:lstStyle/>
          <a:p>
            <a:r>
              <a:rPr lang="en-US" altLang="ko-KR" dirty="0"/>
              <a:t>General Extended Smart CRC Error Count</a:t>
            </a:r>
          </a:p>
          <a:p>
            <a:pPr lvl="1"/>
            <a:r>
              <a:rPr lang="en-US" altLang="ko-KR" dirty="0"/>
              <a:t>Byte [59:48] </a:t>
            </a:r>
          </a:p>
          <a:p>
            <a:pPr lvl="2"/>
            <a:r>
              <a:rPr lang="en-US" altLang="ko-KR" dirty="0"/>
              <a:t>[50:48] : Attribute ID</a:t>
            </a:r>
          </a:p>
          <a:p>
            <a:pPr lvl="2"/>
            <a:r>
              <a:rPr lang="en-US" altLang="ko-KR" dirty="0"/>
              <a:t>[52:51] : Normalized Value</a:t>
            </a:r>
          </a:p>
          <a:p>
            <a:pPr lvl="2"/>
            <a:r>
              <a:rPr lang="en-US" altLang="ko-KR" dirty="0"/>
              <a:t>[59:53] : Current Raw Value</a:t>
            </a:r>
          </a:p>
          <a:p>
            <a:pPr lvl="1"/>
            <a:r>
              <a:rPr lang="en-US" altLang="ko-KR" dirty="0" smtClean="0"/>
              <a:t>Composed of </a:t>
            </a:r>
            <a:r>
              <a:rPr lang="en-US" altLang="ko-KR" dirty="0" err="1" smtClean="0"/>
              <a:t>Phy</a:t>
            </a:r>
            <a:r>
              <a:rPr lang="en-US" altLang="ko-KR" dirty="0" smtClean="0"/>
              <a:t> </a:t>
            </a:r>
            <a:r>
              <a:rPr lang="en-US" altLang="ko-KR" dirty="0"/>
              <a:t>Error + Bad DLLP + BAD TLP </a:t>
            </a:r>
            <a:r>
              <a:rPr lang="en-US" altLang="ko-KR" dirty="0" smtClean="0"/>
              <a:t>Count</a:t>
            </a:r>
            <a:endParaRPr lang="en-US" altLang="ko-KR" dirty="0"/>
          </a:p>
          <a:p>
            <a:pPr lvl="1"/>
            <a:endParaRPr lang="en-US" altLang="ko-KR" dirty="0"/>
          </a:p>
          <a:p>
            <a:r>
              <a:rPr lang="en-US" altLang="ko-KR" dirty="0" smtClean="0"/>
              <a:t>Additional supports on Set </a:t>
            </a:r>
            <a:r>
              <a:rPr lang="en-US" altLang="ko-KR" dirty="0"/>
              <a:t>Feature (FID 0xCA) </a:t>
            </a:r>
            <a:endParaRPr lang="ko-KR" altLang="en-US" dirty="0"/>
          </a:p>
          <a:p>
            <a:pPr lvl="1"/>
            <a:r>
              <a:rPr lang="en-US" altLang="ko-KR" dirty="0"/>
              <a:t>Initialize CRC Error Count of Extended Smart</a:t>
            </a:r>
            <a:r>
              <a:rPr lang="en-US" altLang="ko-KR" dirty="0" smtClean="0"/>
              <a:t>.</a:t>
            </a:r>
          </a:p>
          <a:p>
            <a:pPr lvl="1"/>
            <a:r>
              <a:rPr lang="en-US" altLang="ko-KR" dirty="0" smtClean="0"/>
              <a:t>CDW11 </a:t>
            </a:r>
            <a:r>
              <a:rPr lang="en-US" altLang="ko-KR" dirty="0"/>
              <a:t>= 1(Reset Bit Setting</a:t>
            </a:r>
            <a:r>
              <a:rPr lang="en-US" altLang="ko-KR" dirty="0" smtClean="0"/>
              <a:t>)</a:t>
            </a:r>
          </a:p>
        </p:txBody>
      </p:sp>
    </p:spTree>
    <p:extLst>
      <p:ext uri="{BB962C8B-B14F-4D97-AF65-F5344CB8AC3E}">
        <p14:creationId xmlns:p14="http://schemas.microsoft.com/office/powerpoint/2010/main" val="15013870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Autofit/>
          </a:bodyPr>
          <a:lstStyle/>
          <a:p>
            <a:r>
              <a:rPr lang="en-US" altLang="ko-KR" dirty="0" smtClean="0"/>
              <a:t>Supports Set Feature that initializes Number </a:t>
            </a:r>
            <a:r>
              <a:rPr lang="en-US" altLang="ko-KR" dirty="0"/>
              <a:t>of Error </a:t>
            </a:r>
            <a:r>
              <a:rPr lang="en-US" altLang="ko-KR" dirty="0" smtClean="0"/>
              <a:t>Log</a:t>
            </a:r>
            <a:endParaRPr lang="en-US" altLang="ko-KR" dirty="0"/>
          </a:p>
        </p:txBody>
      </p:sp>
      <p:sp>
        <p:nvSpPr>
          <p:cNvPr id="3" name="텍스트 개체 틀 2"/>
          <p:cNvSpPr>
            <a:spLocks noGrp="1"/>
          </p:cNvSpPr>
          <p:nvPr>
            <p:ph type="body" sz="quarter" idx="11"/>
          </p:nvPr>
        </p:nvSpPr>
        <p:spPr/>
        <p:txBody>
          <a:bodyPr>
            <a:normAutofit/>
          </a:bodyPr>
          <a:lstStyle/>
          <a:p>
            <a:r>
              <a:rPr lang="en-US" altLang="ko-KR" dirty="0"/>
              <a:t>Standard Smart Number of Error Information Log Entries</a:t>
            </a:r>
          </a:p>
          <a:p>
            <a:pPr lvl="1"/>
            <a:r>
              <a:rPr lang="en-US" altLang="ko-KR" dirty="0"/>
              <a:t>Byte [191:176] </a:t>
            </a:r>
          </a:p>
          <a:p>
            <a:pPr lvl="1"/>
            <a:r>
              <a:rPr lang="en-US" altLang="ko-KR" dirty="0"/>
              <a:t>Report on accumulation </a:t>
            </a:r>
            <a:r>
              <a:rPr lang="en-US" altLang="ko-KR" dirty="0" smtClean="0"/>
              <a:t>value of </a:t>
            </a:r>
            <a:r>
              <a:rPr lang="en-US" altLang="ko-KR" dirty="0"/>
              <a:t>error log count in </a:t>
            </a:r>
            <a:r>
              <a:rPr lang="en-US" altLang="ko-KR" dirty="0" smtClean="0"/>
              <a:t>lifetime</a:t>
            </a:r>
          </a:p>
          <a:p>
            <a:pPr lvl="1"/>
            <a:endParaRPr lang="en-US" altLang="ko-KR" dirty="0"/>
          </a:p>
          <a:p>
            <a:r>
              <a:rPr lang="en-US" altLang="ko-KR" dirty="0" smtClean="0"/>
              <a:t>Additional supports on Set </a:t>
            </a:r>
            <a:r>
              <a:rPr lang="en-US" altLang="ko-KR" dirty="0"/>
              <a:t>Feature (FID 0xCB</a:t>
            </a:r>
            <a:r>
              <a:rPr lang="en-US" altLang="ko-KR" dirty="0" smtClean="0"/>
              <a:t>)</a:t>
            </a:r>
            <a:endParaRPr lang="ko-KR" altLang="en-US" dirty="0"/>
          </a:p>
          <a:p>
            <a:pPr lvl="1"/>
            <a:r>
              <a:rPr lang="en-US" altLang="ko-KR" dirty="0"/>
              <a:t>Initialize Number of Error Information Log Entries of Standard </a:t>
            </a:r>
            <a:r>
              <a:rPr lang="en-US" altLang="ko-KR" dirty="0" smtClean="0"/>
              <a:t>Smart</a:t>
            </a:r>
          </a:p>
        </p:txBody>
      </p:sp>
    </p:spTree>
    <p:extLst>
      <p:ext uri="{BB962C8B-B14F-4D97-AF65-F5344CB8AC3E}">
        <p14:creationId xmlns:p14="http://schemas.microsoft.com/office/powerpoint/2010/main" val="32333739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sz="2400" dirty="0" smtClean="0"/>
              <a:t>Wear-leveling improvement under specific condition(Sustained + hot-spot write)</a:t>
            </a:r>
            <a:endParaRPr lang="ko-KR" altLang="en-US" sz="2400" dirty="0"/>
          </a:p>
        </p:txBody>
      </p:sp>
      <p:sp>
        <p:nvSpPr>
          <p:cNvPr id="6" name="텍스트 개체 틀 5"/>
          <p:cNvSpPr>
            <a:spLocks noGrp="1"/>
          </p:cNvSpPr>
          <p:nvPr>
            <p:ph type="body" sz="quarter" idx="11"/>
          </p:nvPr>
        </p:nvSpPr>
        <p:spPr/>
        <p:txBody>
          <a:bodyPr/>
          <a:lstStyle/>
          <a:p>
            <a:r>
              <a:rPr lang="en-US" altLang="ko-KR" dirty="0"/>
              <a:t>Failure symptom</a:t>
            </a:r>
          </a:p>
          <a:p>
            <a:pPr lvl="1"/>
            <a:r>
              <a:rPr lang="en-US" altLang="ko-KR" dirty="0"/>
              <a:t>Hot spot write under sustained condition, wear-leveling is not performed, though it exceeds the threshold. </a:t>
            </a:r>
          </a:p>
          <a:p>
            <a:pPr lvl="1"/>
            <a:endParaRPr lang="en-US" altLang="ko-KR" dirty="0"/>
          </a:p>
          <a:p>
            <a:r>
              <a:rPr lang="en-US" altLang="ko-KR" dirty="0"/>
              <a:t>Root cause analysis</a:t>
            </a:r>
          </a:p>
          <a:p>
            <a:pPr lvl="1"/>
            <a:r>
              <a:rPr lang="en-US" altLang="ko-KR" dirty="0"/>
              <a:t>After sequential Write, hot-spot random write does not trigger wear-leveling internally</a:t>
            </a:r>
          </a:p>
          <a:p>
            <a:pPr lvl="1"/>
            <a:endParaRPr lang="en-US" altLang="ko-KR" dirty="0"/>
          </a:p>
          <a:p>
            <a:r>
              <a:rPr lang="en-US" altLang="ko-KR" dirty="0"/>
              <a:t>Corrective action</a:t>
            </a:r>
          </a:p>
          <a:p>
            <a:pPr lvl="1"/>
            <a:r>
              <a:rPr lang="en-US" altLang="ko-KR" dirty="0"/>
              <a:t>Added a scheme to perform wear-leveling when it exceeds the threshold. </a:t>
            </a:r>
            <a:endParaRPr lang="ko-KR" altLang="en-US" dirty="0"/>
          </a:p>
        </p:txBody>
      </p:sp>
    </p:spTree>
    <p:extLst>
      <p:ext uri="{BB962C8B-B14F-4D97-AF65-F5344CB8AC3E}">
        <p14:creationId xmlns:p14="http://schemas.microsoft.com/office/powerpoint/2010/main" val="6121648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p:cNvSpPr>
            <a:spLocks noGrp="1"/>
          </p:cNvSpPr>
          <p:nvPr>
            <p:ph type="body" sz="quarter" idx="11"/>
          </p:nvPr>
        </p:nvSpPr>
        <p:spPr/>
        <p:txBody>
          <a:bodyPr/>
          <a:lstStyle/>
          <a:p>
            <a:r>
              <a:rPr lang="en-US" altLang="ko-KR" dirty="0" smtClean="0"/>
              <a:t>Failure symptom</a:t>
            </a:r>
          </a:p>
          <a:p>
            <a:pPr lvl="1"/>
            <a:r>
              <a:rPr lang="en-US" altLang="ko-KR" dirty="0"/>
              <a:t>When CRC error occurs after power up, and if FW is activated without POR then CRC is counted up twice</a:t>
            </a:r>
            <a:r>
              <a:rPr lang="en-US" altLang="ko-KR" dirty="0" smtClean="0"/>
              <a:t>.</a:t>
            </a:r>
          </a:p>
          <a:p>
            <a:pPr lvl="1"/>
            <a:endParaRPr lang="en-US" altLang="ko-KR" dirty="0" smtClean="0"/>
          </a:p>
          <a:p>
            <a:pPr lvl="2"/>
            <a:endParaRPr lang="en-US" altLang="ko-KR" dirty="0"/>
          </a:p>
          <a:p>
            <a:pPr lvl="2"/>
            <a:endParaRPr lang="en-US" altLang="ko-KR" dirty="0" smtClean="0"/>
          </a:p>
          <a:p>
            <a:pPr lvl="2"/>
            <a:endParaRPr lang="en-US" altLang="ko-KR" dirty="0" smtClean="0"/>
          </a:p>
          <a:p>
            <a:pPr lvl="2"/>
            <a:endParaRPr lang="en-US" altLang="ko-KR" dirty="0"/>
          </a:p>
          <a:p>
            <a:pPr lvl="2"/>
            <a:endParaRPr lang="en-US" altLang="ko-KR" dirty="0" smtClean="0"/>
          </a:p>
          <a:p>
            <a:r>
              <a:rPr lang="en-US" altLang="ko-KR" dirty="0" smtClean="0"/>
              <a:t>Root cause</a:t>
            </a:r>
          </a:p>
          <a:p>
            <a:pPr lvl="1"/>
            <a:r>
              <a:rPr lang="en-US" altLang="ko-KR" dirty="0"/>
              <a:t>After increasing the CRC count by the </a:t>
            </a:r>
            <a:r>
              <a:rPr lang="en-US" altLang="ko-KR" dirty="0" err="1"/>
              <a:t>PCIe</a:t>
            </a:r>
            <a:r>
              <a:rPr lang="en-US" altLang="ko-KR" dirty="0"/>
              <a:t> CRC Error Register value during FW Activation, it is increased again by the value in New FW</a:t>
            </a:r>
            <a:r>
              <a:rPr lang="en-US" altLang="ko-KR" dirty="0" smtClean="0"/>
              <a:t>.</a:t>
            </a:r>
          </a:p>
          <a:p>
            <a:pPr lvl="1"/>
            <a:endParaRPr lang="en-US" altLang="ko-KR" dirty="0" smtClean="0"/>
          </a:p>
          <a:p>
            <a:r>
              <a:rPr lang="en-US" altLang="ko-KR" dirty="0" smtClean="0"/>
              <a:t>Corrective Action</a:t>
            </a:r>
          </a:p>
          <a:p>
            <a:pPr lvl="1"/>
            <a:r>
              <a:rPr lang="en-US" altLang="ko-KR" dirty="0"/>
              <a:t>Initialize </a:t>
            </a:r>
            <a:r>
              <a:rPr lang="en-US" altLang="ko-KR" dirty="0" err="1"/>
              <a:t>PCIe</a:t>
            </a:r>
            <a:r>
              <a:rPr lang="en-US" altLang="ko-KR" dirty="0"/>
              <a:t> CRC Error Register in New FW so that </a:t>
            </a:r>
            <a:r>
              <a:rPr lang="en-US" altLang="ko-KR" dirty="0" smtClean="0"/>
              <a:t>it is not increased twice</a:t>
            </a:r>
          </a:p>
        </p:txBody>
      </p:sp>
      <p:grpSp>
        <p:nvGrpSpPr>
          <p:cNvPr id="23" name="그룹 22"/>
          <p:cNvGrpSpPr/>
          <p:nvPr/>
        </p:nvGrpSpPr>
        <p:grpSpPr>
          <a:xfrm>
            <a:off x="1523475" y="1415018"/>
            <a:ext cx="9283012" cy="1561364"/>
            <a:chOff x="1142606" y="1300644"/>
            <a:chExt cx="6962259" cy="1171024"/>
          </a:xfrm>
        </p:grpSpPr>
        <p:sp>
          <p:nvSpPr>
            <p:cNvPr id="9" name="순서도: 처리 8"/>
            <p:cNvSpPr/>
            <p:nvPr/>
          </p:nvSpPr>
          <p:spPr>
            <a:xfrm>
              <a:off x="3817538" y="1795396"/>
              <a:ext cx="919308" cy="432000"/>
            </a:xfrm>
            <a:prstGeom prst="flowChartProcess">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082"/>
              <a:r>
                <a:rPr lang="en-US" altLang="ko-KR" sz="1467" b="1" dirty="0">
                  <a:solidFill>
                    <a:prstClr val="white"/>
                  </a:solidFill>
                  <a:latin typeface="Arial" panose="020B0604020202020204" pitchFamily="34" charset="0"/>
                  <a:ea typeface="맑은 고딕"/>
                  <a:cs typeface="Arial" panose="020B0604020202020204" pitchFamily="34" charset="0"/>
                </a:rPr>
                <a:t>Old FW</a:t>
              </a:r>
              <a:endParaRPr lang="ko-KR" altLang="en-US" sz="1467" b="1" dirty="0">
                <a:solidFill>
                  <a:prstClr val="white"/>
                </a:solidFill>
                <a:latin typeface="Arial" panose="020B0604020202020204" pitchFamily="34" charset="0"/>
                <a:ea typeface="맑은 고딕"/>
                <a:cs typeface="Arial" panose="020B0604020202020204" pitchFamily="34" charset="0"/>
              </a:endParaRPr>
            </a:p>
          </p:txBody>
        </p:sp>
        <p:sp>
          <p:nvSpPr>
            <p:cNvPr id="10" name="오른쪽 화살표 9"/>
            <p:cNvSpPr/>
            <p:nvPr/>
          </p:nvSpPr>
          <p:spPr>
            <a:xfrm>
              <a:off x="4972841" y="1800512"/>
              <a:ext cx="1716562" cy="438789"/>
            </a:xfrm>
            <a:prstGeom prs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082"/>
              <a:r>
                <a:rPr lang="en-US" altLang="ko-KR" sz="1467" b="1" dirty="0">
                  <a:solidFill>
                    <a:prstClr val="white"/>
                  </a:solidFill>
                  <a:latin typeface="Arial" panose="020B0604020202020204" pitchFamily="34" charset="0"/>
                  <a:ea typeface="맑은 고딕"/>
                  <a:cs typeface="Arial" panose="020B0604020202020204" pitchFamily="34" charset="0"/>
                </a:rPr>
                <a:t>FW Activate w/o POR</a:t>
              </a:r>
              <a:endParaRPr lang="ko-KR" altLang="en-US" sz="1467" b="1" dirty="0">
                <a:solidFill>
                  <a:prstClr val="white"/>
                </a:solidFill>
                <a:latin typeface="Arial" panose="020B0604020202020204" pitchFamily="34" charset="0"/>
                <a:ea typeface="맑은 고딕"/>
                <a:cs typeface="Arial" panose="020B0604020202020204" pitchFamily="34" charset="0"/>
              </a:endParaRPr>
            </a:p>
          </p:txBody>
        </p:sp>
        <p:sp>
          <p:nvSpPr>
            <p:cNvPr id="11" name="TextBox 10"/>
            <p:cNvSpPr txBox="1"/>
            <p:nvPr/>
          </p:nvSpPr>
          <p:spPr>
            <a:xfrm>
              <a:off x="3494105" y="2263919"/>
              <a:ext cx="1566174" cy="207749"/>
            </a:xfrm>
            <a:prstGeom prst="rect">
              <a:avLst/>
            </a:prstGeom>
            <a:noFill/>
          </p:spPr>
          <p:txBody>
            <a:bodyPr wrap="square" lIns="91440" tIns="45720" rIns="91440" bIns="45720" rtlCol="0">
              <a:spAutoFit/>
            </a:bodyPr>
            <a:lstStyle/>
            <a:p>
              <a:pPr algn="ctr" defTabSz="914082"/>
              <a:r>
                <a:rPr lang="en-US" altLang="ko-KR" sz="1200" b="1" dirty="0">
                  <a:solidFill>
                    <a:srgbClr val="0000FF"/>
                  </a:solidFill>
                  <a:latin typeface="Arial" panose="020B0604020202020204" pitchFamily="34" charset="0"/>
                  <a:ea typeface="맑은 고딕"/>
                  <a:cs typeface="Arial" panose="020B0604020202020204" pitchFamily="34" charset="0"/>
                </a:rPr>
                <a:t>CRC Error Count: 15</a:t>
              </a:r>
              <a:endParaRPr lang="ko-KR" altLang="en-US" sz="1200" b="1" dirty="0">
                <a:solidFill>
                  <a:srgbClr val="0000FF"/>
                </a:solidFill>
                <a:latin typeface="Arial" panose="020B0604020202020204" pitchFamily="34" charset="0"/>
                <a:ea typeface="맑은 고딕"/>
                <a:cs typeface="Arial" panose="020B0604020202020204" pitchFamily="34" charset="0"/>
              </a:endParaRPr>
            </a:p>
          </p:txBody>
        </p:sp>
        <p:sp>
          <p:nvSpPr>
            <p:cNvPr id="12" name="TextBox 11"/>
            <p:cNvSpPr txBox="1"/>
            <p:nvPr/>
          </p:nvSpPr>
          <p:spPr>
            <a:xfrm>
              <a:off x="6538691" y="2263919"/>
              <a:ext cx="1566174" cy="207749"/>
            </a:xfrm>
            <a:prstGeom prst="rect">
              <a:avLst/>
            </a:prstGeom>
            <a:noFill/>
          </p:spPr>
          <p:txBody>
            <a:bodyPr wrap="square" lIns="91440" tIns="45720" rIns="91440" bIns="45720" rtlCol="0">
              <a:spAutoFit/>
            </a:bodyPr>
            <a:lstStyle/>
            <a:p>
              <a:pPr algn="ctr" defTabSz="914082"/>
              <a:r>
                <a:rPr lang="en-US" altLang="ko-KR" sz="1200" b="1" dirty="0">
                  <a:solidFill>
                    <a:srgbClr val="0000FF"/>
                  </a:solidFill>
                  <a:latin typeface="Arial" panose="020B0604020202020204" pitchFamily="34" charset="0"/>
                  <a:ea typeface="맑은 고딕"/>
                  <a:cs typeface="Arial" panose="020B0604020202020204" pitchFamily="34" charset="0"/>
                </a:rPr>
                <a:t>CRC Error count  20</a:t>
              </a:r>
              <a:endParaRPr lang="ko-KR" altLang="en-US" sz="1200" b="1" dirty="0">
                <a:solidFill>
                  <a:srgbClr val="0000FF"/>
                </a:solidFill>
                <a:latin typeface="Arial" panose="020B0604020202020204" pitchFamily="34" charset="0"/>
                <a:ea typeface="맑은 고딕"/>
                <a:cs typeface="Arial" panose="020B0604020202020204" pitchFamily="34" charset="0"/>
              </a:endParaRPr>
            </a:p>
          </p:txBody>
        </p:sp>
        <p:sp>
          <p:nvSpPr>
            <p:cNvPr id="13" name="순서도: 처리 12"/>
            <p:cNvSpPr/>
            <p:nvPr/>
          </p:nvSpPr>
          <p:spPr>
            <a:xfrm>
              <a:off x="6843073" y="1800512"/>
              <a:ext cx="919308" cy="432000"/>
            </a:xfrm>
            <a:prstGeom prst="flowChartProcess">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082"/>
              <a:r>
                <a:rPr lang="en-US" altLang="ko-KR" sz="1467" b="1" dirty="0">
                  <a:solidFill>
                    <a:prstClr val="white"/>
                  </a:solidFill>
                  <a:latin typeface="Arial" panose="020B0604020202020204" pitchFamily="34" charset="0"/>
                  <a:ea typeface="맑은 고딕"/>
                  <a:cs typeface="Arial" panose="020B0604020202020204" pitchFamily="34" charset="0"/>
                </a:rPr>
                <a:t>New FW</a:t>
              </a:r>
              <a:endParaRPr lang="ko-KR" altLang="en-US" sz="1467" b="1" dirty="0">
                <a:solidFill>
                  <a:prstClr val="white"/>
                </a:solidFill>
                <a:latin typeface="Arial" panose="020B0604020202020204" pitchFamily="34" charset="0"/>
                <a:ea typeface="맑은 고딕"/>
                <a:cs typeface="Arial" panose="020B0604020202020204" pitchFamily="34" charset="0"/>
              </a:endParaRPr>
            </a:p>
          </p:txBody>
        </p:sp>
        <p:sp>
          <p:nvSpPr>
            <p:cNvPr id="14" name="순서도: 처리 13"/>
            <p:cNvSpPr/>
            <p:nvPr/>
          </p:nvSpPr>
          <p:spPr>
            <a:xfrm>
              <a:off x="1466039" y="1795396"/>
              <a:ext cx="919308" cy="432000"/>
            </a:xfrm>
            <a:prstGeom prst="flowChartProcess">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082"/>
              <a:r>
                <a:rPr lang="en-US" altLang="ko-KR" sz="1467" b="1" dirty="0">
                  <a:solidFill>
                    <a:prstClr val="white"/>
                  </a:solidFill>
                  <a:latin typeface="Arial" panose="020B0604020202020204" pitchFamily="34" charset="0"/>
                  <a:ea typeface="맑은 고딕"/>
                  <a:cs typeface="Arial" panose="020B0604020202020204" pitchFamily="34" charset="0"/>
                </a:rPr>
                <a:t>Old FW</a:t>
              </a:r>
              <a:endParaRPr lang="ko-KR" altLang="en-US" sz="1467" b="1" dirty="0">
                <a:solidFill>
                  <a:prstClr val="white"/>
                </a:solidFill>
                <a:latin typeface="Arial" panose="020B0604020202020204" pitchFamily="34" charset="0"/>
                <a:ea typeface="맑은 고딕"/>
                <a:cs typeface="Arial" panose="020B0604020202020204" pitchFamily="34" charset="0"/>
              </a:endParaRPr>
            </a:p>
          </p:txBody>
        </p:sp>
        <p:sp>
          <p:nvSpPr>
            <p:cNvPr id="15" name="TextBox 14"/>
            <p:cNvSpPr txBox="1"/>
            <p:nvPr/>
          </p:nvSpPr>
          <p:spPr>
            <a:xfrm>
              <a:off x="1897760" y="1509454"/>
              <a:ext cx="1543461" cy="207749"/>
            </a:xfrm>
            <a:prstGeom prst="rect">
              <a:avLst/>
            </a:prstGeom>
            <a:noFill/>
          </p:spPr>
          <p:txBody>
            <a:bodyPr wrap="square" lIns="91440" tIns="45720" rIns="91440" bIns="45720" rtlCol="0">
              <a:spAutoFit/>
            </a:bodyPr>
            <a:lstStyle/>
            <a:p>
              <a:pPr algn="ctr" defTabSz="914082"/>
              <a:r>
                <a:rPr lang="en-US" altLang="ko-KR" sz="1200" b="1" dirty="0">
                  <a:solidFill>
                    <a:srgbClr val="C00000"/>
                  </a:solidFill>
                  <a:latin typeface="Arial" panose="020B0604020202020204" pitchFamily="34" charset="0"/>
                  <a:ea typeface="맑은 고딕"/>
                  <a:cs typeface="Arial" panose="020B0604020202020204" pitchFamily="34" charset="0"/>
                </a:rPr>
                <a:t>CRC Error </a:t>
              </a:r>
              <a:r>
                <a:rPr lang="en-US" altLang="ko-KR" sz="1200" b="1" dirty="0" smtClean="0">
                  <a:solidFill>
                    <a:srgbClr val="C00000"/>
                  </a:solidFill>
                  <a:latin typeface="Arial" panose="020B0604020202020204" pitchFamily="34" charset="0"/>
                  <a:ea typeface="맑은 고딕"/>
                  <a:cs typeface="Arial" panose="020B0604020202020204" pitchFamily="34" charset="0"/>
                </a:rPr>
                <a:t>count ++10</a:t>
              </a:r>
              <a:endParaRPr lang="ko-KR" altLang="en-US" sz="1200" b="1" dirty="0">
                <a:solidFill>
                  <a:srgbClr val="C00000"/>
                </a:solidFill>
                <a:latin typeface="Arial" panose="020B0604020202020204" pitchFamily="34" charset="0"/>
                <a:ea typeface="맑은 고딕"/>
                <a:cs typeface="Arial" panose="020B0604020202020204" pitchFamily="34" charset="0"/>
              </a:endParaRPr>
            </a:p>
          </p:txBody>
        </p:sp>
        <p:sp>
          <p:nvSpPr>
            <p:cNvPr id="16" name="오른쪽 화살표 15"/>
            <p:cNvSpPr/>
            <p:nvPr/>
          </p:nvSpPr>
          <p:spPr>
            <a:xfrm>
              <a:off x="2634350" y="1800512"/>
              <a:ext cx="985286" cy="438789"/>
            </a:xfrm>
            <a:prstGeom prs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082"/>
              <a:r>
                <a:rPr lang="en-US" altLang="ko-KR" sz="1467" b="1" dirty="0">
                  <a:solidFill>
                    <a:prstClr val="white"/>
                  </a:solidFill>
                  <a:latin typeface="Arial" panose="020B0604020202020204" pitchFamily="34" charset="0"/>
                  <a:ea typeface="맑은 고딕"/>
                  <a:cs typeface="Arial" panose="020B0604020202020204" pitchFamily="34" charset="0"/>
                </a:rPr>
                <a:t>POR</a:t>
              </a:r>
              <a:endParaRPr lang="ko-KR" altLang="en-US" sz="1467" b="1" dirty="0">
                <a:solidFill>
                  <a:prstClr val="white"/>
                </a:solidFill>
                <a:latin typeface="Arial" panose="020B0604020202020204" pitchFamily="34" charset="0"/>
                <a:ea typeface="맑은 고딕"/>
                <a:cs typeface="Arial" panose="020B0604020202020204" pitchFamily="34" charset="0"/>
              </a:endParaRPr>
            </a:p>
          </p:txBody>
        </p:sp>
        <p:sp>
          <p:nvSpPr>
            <p:cNvPr id="17" name="번개 16"/>
            <p:cNvSpPr/>
            <p:nvPr/>
          </p:nvSpPr>
          <p:spPr>
            <a:xfrm flipH="1">
              <a:off x="1720232" y="1517483"/>
              <a:ext cx="355314" cy="283029"/>
            </a:xfrm>
            <a:prstGeom prst="lightningBolt">
              <a:avLst/>
            </a:prstGeom>
            <a:solidFill>
              <a:schemeClr val="accent6">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082"/>
              <a:endParaRPr lang="ko-KR" altLang="en-US" sz="1867">
                <a:solidFill>
                  <a:prstClr val="white"/>
                </a:solidFill>
                <a:latin typeface="Arial"/>
                <a:ea typeface="맑은 고딕"/>
              </a:endParaRPr>
            </a:p>
          </p:txBody>
        </p:sp>
        <p:sp>
          <p:nvSpPr>
            <p:cNvPr id="18" name="TextBox 17"/>
            <p:cNvSpPr txBox="1"/>
            <p:nvPr/>
          </p:nvSpPr>
          <p:spPr>
            <a:xfrm>
              <a:off x="1142606" y="2263919"/>
              <a:ext cx="1566174" cy="207749"/>
            </a:xfrm>
            <a:prstGeom prst="rect">
              <a:avLst/>
            </a:prstGeom>
            <a:noFill/>
          </p:spPr>
          <p:txBody>
            <a:bodyPr wrap="square" lIns="91440" tIns="45720" rIns="91440" bIns="45720" rtlCol="0">
              <a:spAutoFit/>
            </a:bodyPr>
            <a:lstStyle/>
            <a:p>
              <a:pPr algn="ctr" defTabSz="914082"/>
              <a:r>
                <a:rPr lang="en-US" altLang="ko-KR" sz="1200" b="1" dirty="0">
                  <a:solidFill>
                    <a:srgbClr val="0000FF"/>
                  </a:solidFill>
                  <a:latin typeface="Arial" panose="020B0604020202020204" pitchFamily="34" charset="0"/>
                  <a:ea typeface="맑은 고딕"/>
                  <a:cs typeface="Arial" panose="020B0604020202020204" pitchFamily="34" charset="0"/>
                </a:rPr>
                <a:t>CRC Error Count: 10</a:t>
              </a:r>
              <a:endParaRPr lang="ko-KR" altLang="en-US" sz="1200" b="1" dirty="0">
                <a:solidFill>
                  <a:srgbClr val="0000FF"/>
                </a:solidFill>
                <a:latin typeface="Arial" panose="020B0604020202020204" pitchFamily="34" charset="0"/>
                <a:ea typeface="맑은 고딕"/>
                <a:cs typeface="Arial" panose="020B0604020202020204" pitchFamily="34" charset="0"/>
              </a:endParaRPr>
            </a:p>
          </p:txBody>
        </p:sp>
        <p:sp>
          <p:nvSpPr>
            <p:cNvPr id="19" name="TextBox 18"/>
            <p:cNvSpPr txBox="1"/>
            <p:nvPr/>
          </p:nvSpPr>
          <p:spPr>
            <a:xfrm>
              <a:off x="4379091" y="1546859"/>
              <a:ext cx="1329626" cy="207749"/>
            </a:xfrm>
            <a:prstGeom prst="rect">
              <a:avLst/>
            </a:prstGeom>
            <a:noFill/>
          </p:spPr>
          <p:txBody>
            <a:bodyPr wrap="square" lIns="91440" tIns="45720" rIns="91440" bIns="45720" rtlCol="0">
              <a:spAutoFit/>
            </a:bodyPr>
            <a:lstStyle/>
            <a:p>
              <a:pPr algn="ctr" defTabSz="914082"/>
              <a:r>
                <a:rPr lang="en-US" altLang="ko-KR" sz="1200" b="1" dirty="0">
                  <a:solidFill>
                    <a:srgbClr val="C00000"/>
                  </a:solidFill>
                  <a:latin typeface="Arial" panose="020B0604020202020204" pitchFamily="34" charset="0"/>
                  <a:ea typeface="맑은 고딕"/>
                  <a:cs typeface="Arial" panose="020B0604020202020204" pitchFamily="34" charset="0"/>
                </a:rPr>
                <a:t>CRC Error </a:t>
              </a:r>
              <a:r>
                <a:rPr lang="en-US" altLang="ko-KR" sz="1200" b="1" dirty="0" smtClean="0">
                  <a:solidFill>
                    <a:srgbClr val="C00000"/>
                  </a:solidFill>
                  <a:latin typeface="Arial" panose="020B0604020202020204" pitchFamily="34" charset="0"/>
                  <a:ea typeface="맑은 고딕"/>
                  <a:cs typeface="Arial" panose="020B0604020202020204" pitchFamily="34" charset="0"/>
                </a:rPr>
                <a:t>count ++5</a:t>
              </a:r>
              <a:endParaRPr lang="ko-KR" altLang="en-US" sz="1200" b="1" dirty="0">
                <a:solidFill>
                  <a:srgbClr val="C00000"/>
                </a:solidFill>
                <a:latin typeface="Arial" panose="020B0604020202020204" pitchFamily="34" charset="0"/>
                <a:ea typeface="맑은 고딕"/>
                <a:cs typeface="Arial" panose="020B0604020202020204" pitchFamily="34" charset="0"/>
              </a:endParaRPr>
            </a:p>
          </p:txBody>
        </p:sp>
        <p:sp>
          <p:nvSpPr>
            <p:cNvPr id="20" name="번개 19"/>
            <p:cNvSpPr/>
            <p:nvPr/>
          </p:nvSpPr>
          <p:spPr>
            <a:xfrm flipH="1">
              <a:off x="4133905" y="1517483"/>
              <a:ext cx="355314" cy="283029"/>
            </a:xfrm>
            <a:prstGeom prst="lightningBolt">
              <a:avLst/>
            </a:prstGeom>
            <a:solidFill>
              <a:schemeClr val="accent6">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082"/>
              <a:endParaRPr lang="ko-KR" altLang="en-US" sz="1867">
                <a:solidFill>
                  <a:prstClr val="white"/>
                </a:solidFill>
                <a:latin typeface="Arial"/>
                <a:ea typeface="맑은 고딕"/>
              </a:endParaRPr>
            </a:p>
          </p:txBody>
        </p:sp>
        <p:sp>
          <p:nvSpPr>
            <p:cNvPr id="21" name="TextBox 20"/>
            <p:cNvSpPr txBox="1"/>
            <p:nvPr/>
          </p:nvSpPr>
          <p:spPr>
            <a:xfrm>
              <a:off x="6588629" y="1300644"/>
              <a:ext cx="1329626" cy="484748"/>
            </a:xfrm>
            <a:prstGeom prst="rect">
              <a:avLst/>
            </a:prstGeom>
            <a:noFill/>
          </p:spPr>
          <p:txBody>
            <a:bodyPr wrap="square" lIns="91440" tIns="45720" rIns="91440" bIns="45720" rtlCol="0">
              <a:spAutoFit/>
            </a:bodyPr>
            <a:lstStyle/>
            <a:p>
              <a:pPr algn="ctr" defTabSz="914082"/>
              <a:r>
                <a:rPr lang="en-US" altLang="ko-KR" sz="1200" b="1" dirty="0">
                  <a:solidFill>
                    <a:srgbClr val="C00000"/>
                  </a:solidFill>
                  <a:latin typeface="Arial" panose="020B0604020202020204" pitchFamily="34" charset="0"/>
                  <a:ea typeface="맑은 고딕"/>
                  <a:cs typeface="Arial" panose="020B0604020202020204" pitchFamily="34" charset="0"/>
                </a:rPr>
                <a:t>CRC Error </a:t>
              </a:r>
              <a:r>
                <a:rPr lang="en-US" altLang="ko-KR" sz="1200" b="1" dirty="0" smtClean="0">
                  <a:solidFill>
                    <a:srgbClr val="C00000"/>
                  </a:solidFill>
                  <a:latin typeface="Arial" panose="020B0604020202020204" pitchFamily="34" charset="0"/>
                  <a:ea typeface="맑은 고딕"/>
                  <a:cs typeface="Arial" panose="020B0604020202020204" pitchFamily="34" charset="0"/>
                </a:rPr>
                <a:t>++5 though there is no CRC error</a:t>
              </a:r>
              <a:endParaRPr lang="ko-KR" altLang="en-US" sz="1200" b="1" dirty="0">
                <a:solidFill>
                  <a:srgbClr val="C00000"/>
                </a:solidFill>
                <a:latin typeface="Arial" panose="020B0604020202020204" pitchFamily="34" charset="0"/>
                <a:ea typeface="맑은 고딕"/>
                <a:cs typeface="Arial" panose="020B0604020202020204" pitchFamily="34" charset="0"/>
              </a:endParaRPr>
            </a:p>
          </p:txBody>
        </p:sp>
      </p:grpSp>
      <p:sp>
        <p:nvSpPr>
          <p:cNvPr id="4" name="제목 3"/>
          <p:cNvSpPr>
            <a:spLocks noGrp="1"/>
          </p:cNvSpPr>
          <p:nvPr>
            <p:ph type="title"/>
          </p:nvPr>
        </p:nvSpPr>
        <p:spPr/>
        <p:txBody>
          <a:bodyPr/>
          <a:lstStyle/>
          <a:p>
            <a:r>
              <a:rPr lang="en-US" altLang="ko-KR" sz="2800" dirty="0"/>
              <a:t>Improved CRC Error Count increase during FW Activate w/o POR</a:t>
            </a:r>
            <a:endParaRPr lang="ko-KR" altLang="en-US" sz="2800" dirty="0"/>
          </a:p>
        </p:txBody>
      </p:sp>
    </p:spTree>
    <p:extLst>
      <p:ext uri="{BB962C8B-B14F-4D97-AF65-F5344CB8AC3E}">
        <p14:creationId xmlns:p14="http://schemas.microsoft.com/office/powerpoint/2010/main" val="18675930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3"/>
          <p:cNvSpPr>
            <a:spLocks noGrp="1"/>
          </p:cNvSpPr>
          <p:nvPr>
            <p:ph type="title"/>
          </p:nvPr>
        </p:nvSpPr>
        <p:spPr/>
        <p:txBody>
          <a:bodyPr/>
          <a:lstStyle/>
          <a:p>
            <a:r>
              <a:rPr lang="fr-FR" altLang="ko-KR" sz="2400" dirty="0">
                <a:latin typeface="+mj-ea"/>
              </a:rPr>
              <a:t>Ref.CLK buffer change (85mV → 115mV) (Gen 1 drop improvement)</a:t>
            </a:r>
            <a:endParaRPr lang="ko-KR" altLang="en-US" sz="2400" dirty="0"/>
          </a:p>
        </p:txBody>
      </p:sp>
      <p:sp>
        <p:nvSpPr>
          <p:cNvPr id="2" name="텍스트 개체 틀 1"/>
          <p:cNvSpPr>
            <a:spLocks noGrp="1"/>
          </p:cNvSpPr>
          <p:nvPr>
            <p:ph type="body" sz="quarter" idx="11"/>
          </p:nvPr>
        </p:nvSpPr>
        <p:spPr/>
        <p:txBody>
          <a:bodyPr>
            <a:normAutofit/>
          </a:bodyPr>
          <a:lstStyle/>
          <a:p>
            <a:pPr lvl="0"/>
            <a:r>
              <a:rPr lang="en-US" altLang="ko-KR" sz="2000" dirty="0">
                <a:sym typeface="Wingdings" panose="05000000000000000000" pitchFamily="2" charset="2"/>
              </a:rPr>
              <a:t>In order to make SSD </a:t>
            </a:r>
            <a:r>
              <a:rPr lang="en-US" altLang="ko-KR" sz="2000" dirty="0">
                <a:solidFill>
                  <a:srgbClr val="0070C0"/>
                </a:solidFill>
                <a:sym typeface="Wingdings" panose="05000000000000000000" pitchFamily="2" charset="2"/>
              </a:rPr>
              <a:t>much immune to the noise </a:t>
            </a:r>
            <a:r>
              <a:rPr lang="en-US" altLang="ko-KR" sz="2000" dirty="0">
                <a:sym typeface="Wingdings" panose="05000000000000000000" pitchFamily="2" charset="2"/>
              </a:rPr>
              <a:t>on the d</a:t>
            </a:r>
            <a:r>
              <a:rPr lang="en-US" altLang="ko-KR" sz="2000" dirty="0">
                <a:solidFill>
                  <a:prstClr val="black"/>
                </a:solidFill>
              </a:rPr>
              <a:t>ifferential input </a:t>
            </a:r>
            <a:r>
              <a:rPr lang="en-US" altLang="ko-KR" sz="2000" dirty="0" err="1">
                <a:sym typeface="Wingdings" panose="05000000000000000000" pitchFamily="2" charset="2"/>
              </a:rPr>
              <a:t>RefClk</a:t>
            </a:r>
            <a:r>
              <a:rPr lang="en-US" altLang="ko-KR" sz="2000" dirty="0" smtClean="0">
                <a:sym typeface="Wingdings" panose="05000000000000000000" pitchFamily="2" charset="2"/>
              </a:rPr>
              <a:t>, </a:t>
            </a:r>
            <a:r>
              <a:rPr lang="en-US" altLang="ko-KR" sz="2000" dirty="0">
                <a:sym typeface="Wingdings" panose="05000000000000000000" pitchFamily="2" charset="2"/>
              </a:rPr>
              <a:t>FW changes the differential threshold voltage of </a:t>
            </a:r>
            <a:r>
              <a:rPr lang="en-US" altLang="ko-KR" sz="2000" dirty="0" err="1">
                <a:sym typeface="Wingdings" panose="05000000000000000000" pitchFamily="2" charset="2"/>
              </a:rPr>
              <a:t>RefClk</a:t>
            </a:r>
            <a:r>
              <a:rPr lang="en-US" altLang="ko-KR" sz="2000" dirty="0">
                <a:sym typeface="Wingdings" panose="05000000000000000000" pitchFamily="2" charset="2"/>
              </a:rPr>
              <a:t> buffer from </a:t>
            </a:r>
            <a:r>
              <a:rPr lang="en-US" altLang="ko-KR" sz="2000" dirty="0">
                <a:solidFill>
                  <a:srgbClr val="00B050"/>
                </a:solidFill>
                <a:sym typeface="Wingdings" panose="05000000000000000000" pitchFamily="2" charset="2"/>
              </a:rPr>
              <a:t>85mVdiff</a:t>
            </a:r>
            <a:r>
              <a:rPr lang="en-US" altLang="ko-KR" sz="2000" dirty="0">
                <a:sym typeface="Wingdings" panose="05000000000000000000" pitchFamily="2" charset="2"/>
              </a:rPr>
              <a:t> to </a:t>
            </a:r>
            <a:r>
              <a:rPr lang="en-US" altLang="ko-KR" sz="2000" dirty="0">
                <a:solidFill>
                  <a:srgbClr val="FF0000"/>
                </a:solidFill>
                <a:sym typeface="Wingdings" panose="05000000000000000000" pitchFamily="2" charset="2"/>
              </a:rPr>
              <a:t>115mVdiff</a:t>
            </a:r>
            <a:r>
              <a:rPr lang="en-US" altLang="ko-KR" sz="2000" dirty="0">
                <a:sym typeface="Wingdings" panose="05000000000000000000" pitchFamily="2" charset="2"/>
              </a:rPr>
              <a:t>.</a:t>
            </a:r>
            <a:endParaRPr lang="en-US" altLang="ko-KR" sz="1800" dirty="0">
              <a:sym typeface="Wingdings" panose="05000000000000000000" pitchFamily="2" charset="2"/>
            </a:endParaRPr>
          </a:p>
          <a:p>
            <a:endParaRPr lang="ko-KR" altLang="en-US" sz="2000" dirty="0"/>
          </a:p>
        </p:txBody>
      </p:sp>
      <p:grpSp>
        <p:nvGrpSpPr>
          <p:cNvPr id="22" name="그룹 21"/>
          <p:cNvGrpSpPr/>
          <p:nvPr/>
        </p:nvGrpSpPr>
        <p:grpSpPr>
          <a:xfrm>
            <a:off x="2051649" y="2082844"/>
            <a:ext cx="7366234" cy="3357009"/>
            <a:chOff x="144780" y="1111721"/>
            <a:chExt cx="7366234" cy="3708453"/>
          </a:xfrm>
        </p:grpSpPr>
        <p:cxnSp>
          <p:nvCxnSpPr>
            <p:cNvPr id="24" name="직선 연결선 23"/>
            <p:cNvCxnSpPr/>
            <p:nvPr/>
          </p:nvCxnSpPr>
          <p:spPr>
            <a:xfrm flipV="1">
              <a:off x="2958635" y="1268416"/>
              <a:ext cx="1000639" cy="240695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직선 연결선 24"/>
            <p:cNvCxnSpPr/>
            <p:nvPr/>
          </p:nvCxnSpPr>
          <p:spPr>
            <a:xfrm>
              <a:off x="3958941" y="1264720"/>
              <a:ext cx="167659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직선 연결선 25"/>
            <p:cNvCxnSpPr/>
            <p:nvPr/>
          </p:nvCxnSpPr>
          <p:spPr>
            <a:xfrm rot="10800000">
              <a:off x="2067320" y="1266568"/>
              <a:ext cx="88569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직선 연결선 26"/>
            <p:cNvCxnSpPr/>
            <p:nvPr/>
          </p:nvCxnSpPr>
          <p:spPr>
            <a:xfrm flipH="1" flipV="1">
              <a:off x="2953350" y="1266568"/>
              <a:ext cx="1005924" cy="240674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직선 연결선 27"/>
            <p:cNvCxnSpPr/>
            <p:nvPr/>
          </p:nvCxnSpPr>
          <p:spPr>
            <a:xfrm flipV="1">
              <a:off x="2045096" y="2467290"/>
              <a:ext cx="5366965" cy="9525"/>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1163120" y="2286501"/>
              <a:ext cx="919291" cy="30599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ko-KR" sz="1200" b="1" i="0" u="none" strike="noStrike" kern="1200" cap="none" spc="0" normalizeH="0" baseline="0" noProof="0" dirty="0" err="1" smtClean="0">
                  <a:ln>
                    <a:noFill/>
                  </a:ln>
                  <a:solidFill>
                    <a:prstClr val="black"/>
                  </a:solidFill>
                  <a:effectLst/>
                  <a:uLnTx/>
                  <a:uFillTx/>
                  <a:latin typeface="+mn-ea"/>
                  <a:cs typeface="+mn-cs"/>
                </a:rPr>
                <a:t>Vcommon</a:t>
              </a:r>
              <a:endParaRPr kumimoji="0" lang="ko-KR" altLang="en-US" sz="1200" b="1" i="0" u="none" strike="noStrike" kern="1200" cap="none" spc="0" normalizeH="0" baseline="0" noProof="0" dirty="0">
                <a:ln>
                  <a:noFill/>
                </a:ln>
                <a:solidFill>
                  <a:prstClr val="black"/>
                </a:solidFill>
                <a:effectLst/>
                <a:uLnTx/>
                <a:uFillTx/>
                <a:latin typeface="+mn-ea"/>
                <a:cs typeface="+mn-cs"/>
              </a:endParaRPr>
            </a:p>
          </p:txBody>
        </p:sp>
        <p:sp>
          <p:nvSpPr>
            <p:cNvPr id="30" name="TextBox 29"/>
            <p:cNvSpPr txBox="1"/>
            <p:nvPr/>
          </p:nvSpPr>
          <p:spPr>
            <a:xfrm>
              <a:off x="1105912" y="1111721"/>
              <a:ext cx="837665" cy="30599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ko-KR" sz="1200" b="1" i="0" u="none" strike="noStrike" kern="1200" cap="none" spc="0" normalizeH="0" baseline="0" noProof="0" dirty="0" err="1">
                  <a:ln>
                    <a:noFill/>
                  </a:ln>
                  <a:solidFill>
                    <a:prstClr val="black"/>
                  </a:solidFill>
                  <a:effectLst/>
                  <a:uLnTx/>
                  <a:uFillTx/>
                  <a:latin typeface="+mn-ea"/>
                  <a:cs typeface="+mn-cs"/>
                </a:rPr>
                <a:t>RefClk_N</a:t>
              </a:r>
              <a:endParaRPr kumimoji="0" lang="ko-KR" altLang="en-US" sz="1200" b="1" i="0" u="none" strike="noStrike" kern="1200" cap="none" spc="0" normalizeH="0" baseline="0" noProof="0" dirty="0">
                <a:ln>
                  <a:noFill/>
                </a:ln>
                <a:solidFill>
                  <a:prstClr val="black"/>
                </a:solidFill>
                <a:effectLst/>
                <a:uLnTx/>
                <a:uFillTx/>
                <a:latin typeface="+mn-ea"/>
                <a:cs typeface="+mn-cs"/>
              </a:endParaRPr>
            </a:p>
          </p:txBody>
        </p:sp>
        <p:sp>
          <p:nvSpPr>
            <p:cNvPr id="31" name="TextBox 30"/>
            <p:cNvSpPr txBox="1"/>
            <p:nvPr/>
          </p:nvSpPr>
          <p:spPr>
            <a:xfrm>
              <a:off x="1120338" y="3518428"/>
              <a:ext cx="808811" cy="30599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ko-KR" sz="1200" b="1" i="0" u="none" strike="noStrike" kern="1200" cap="none" spc="0" normalizeH="0" baseline="0" noProof="0" dirty="0" err="1">
                  <a:ln>
                    <a:noFill/>
                  </a:ln>
                  <a:solidFill>
                    <a:prstClr val="black"/>
                  </a:solidFill>
                  <a:effectLst/>
                  <a:uLnTx/>
                  <a:uFillTx/>
                  <a:latin typeface="+mn-ea"/>
                  <a:cs typeface="+mn-cs"/>
                </a:rPr>
                <a:t>RefClk_P</a:t>
              </a:r>
              <a:endParaRPr kumimoji="0" lang="ko-KR" altLang="en-US" sz="1200" b="1" i="0" u="none" strike="noStrike" kern="1200" cap="none" spc="0" normalizeH="0" baseline="0" noProof="0" dirty="0">
                <a:ln>
                  <a:noFill/>
                </a:ln>
                <a:solidFill>
                  <a:prstClr val="black"/>
                </a:solidFill>
                <a:effectLst/>
                <a:uLnTx/>
                <a:uFillTx/>
                <a:latin typeface="+mn-ea"/>
                <a:cs typeface="+mn-cs"/>
              </a:endParaRPr>
            </a:p>
          </p:txBody>
        </p:sp>
        <p:cxnSp>
          <p:nvCxnSpPr>
            <p:cNvPr id="32" name="직선 연결선 31"/>
            <p:cNvCxnSpPr/>
            <p:nvPr/>
          </p:nvCxnSpPr>
          <p:spPr>
            <a:xfrm>
              <a:off x="3669289" y="1963131"/>
              <a:ext cx="0" cy="1045048"/>
            </a:xfrm>
            <a:prstGeom prst="line">
              <a:avLst/>
            </a:prstGeom>
            <a:ln>
              <a:solidFill>
                <a:schemeClr val="tx1"/>
              </a:solidFill>
              <a:headEnd type="arrow" w="med" len="med"/>
              <a:tailEnd type="arrow" w="med" len="med"/>
            </a:ln>
          </p:spPr>
          <p:style>
            <a:lnRef idx="2">
              <a:schemeClr val="dk1"/>
            </a:lnRef>
            <a:fillRef idx="0">
              <a:schemeClr val="dk1"/>
            </a:fillRef>
            <a:effectRef idx="1">
              <a:schemeClr val="dk1"/>
            </a:effectRef>
            <a:fontRef idx="minor">
              <a:schemeClr val="tx1"/>
            </a:fontRef>
          </p:style>
        </p:cxnSp>
        <p:sp>
          <p:nvSpPr>
            <p:cNvPr id="33" name="TextBox 32"/>
            <p:cNvSpPr txBox="1"/>
            <p:nvPr/>
          </p:nvSpPr>
          <p:spPr>
            <a:xfrm>
              <a:off x="144780" y="4204920"/>
              <a:ext cx="2346959" cy="509997"/>
            </a:xfrm>
            <a:prstGeom prst="rect">
              <a:avLst/>
            </a:prstGeom>
            <a:noFill/>
          </p:spPr>
          <p:txBody>
            <a:bodyPr wrap="square" rtlCol="0">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en-US" altLang="ko-KR" sz="1200" b="1" i="0" u="none" strike="noStrike" kern="1200" cap="none" spc="0" normalizeH="0" baseline="0" noProof="0" dirty="0" smtClean="0">
                  <a:ln>
                    <a:noFill/>
                  </a:ln>
                  <a:solidFill>
                    <a:prstClr val="black"/>
                  </a:solidFill>
                  <a:effectLst/>
                  <a:uLnTx/>
                  <a:uFillTx/>
                  <a:latin typeface="+mn-ea"/>
                </a:rPr>
                <a:t>Differential to Single-ended</a:t>
              </a:r>
              <a:r>
                <a:rPr kumimoji="0" lang="en-US" altLang="ko-KR" sz="1200" b="1" i="0" u="none" strike="noStrike" kern="1200" cap="none" spc="0" normalizeH="0" noProof="0" dirty="0" smtClean="0">
                  <a:ln>
                    <a:noFill/>
                  </a:ln>
                  <a:solidFill>
                    <a:prstClr val="black"/>
                  </a:solidFill>
                  <a:effectLst/>
                  <a:uLnTx/>
                  <a:uFillTx/>
                  <a:latin typeface="+mn-ea"/>
                </a:rPr>
                <a:t> </a:t>
              </a:r>
            </a:p>
            <a:p>
              <a:pPr marL="0" marR="0" lvl="0" indent="0" algn="r" defTabSz="685800" rtl="0" eaLnBrk="1" fontAlgn="auto" latinLnBrk="0" hangingPunct="1">
                <a:lnSpc>
                  <a:spcPct val="100000"/>
                </a:lnSpc>
                <a:spcBef>
                  <a:spcPts val="0"/>
                </a:spcBef>
                <a:spcAft>
                  <a:spcPts val="0"/>
                </a:spcAft>
                <a:buClrTx/>
                <a:buSzTx/>
                <a:buFontTx/>
                <a:buNone/>
                <a:tabLst/>
                <a:defRPr/>
              </a:pPr>
              <a:r>
                <a:rPr lang="en-US" altLang="ko-KR" sz="1200" b="1" baseline="0" dirty="0" err="1" smtClean="0">
                  <a:solidFill>
                    <a:prstClr val="black"/>
                  </a:solidFill>
                  <a:latin typeface="+mn-ea"/>
                </a:rPr>
                <a:t>RefClk</a:t>
              </a:r>
              <a:r>
                <a:rPr lang="en-US" altLang="ko-KR" sz="1200" b="1" dirty="0" smtClean="0">
                  <a:solidFill>
                    <a:prstClr val="black"/>
                  </a:solidFill>
                  <a:latin typeface="+mn-ea"/>
                </a:rPr>
                <a:t> buffer </a:t>
              </a:r>
              <a:r>
                <a:rPr kumimoji="0" lang="en-US" altLang="ko-KR" sz="1200" b="1" i="0" u="none" strike="noStrike" kern="1200" cap="none" spc="0" normalizeH="0" baseline="0" noProof="0" dirty="0" smtClean="0">
                  <a:ln>
                    <a:noFill/>
                  </a:ln>
                  <a:solidFill>
                    <a:prstClr val="black"/>
                  </a:solidFill>
                  <a:effectLst/>
                  <a:uLnTx/>
                  <a:uFillTx/>
                  <a:latin typeface="+mn-ea"/>
                </a:rPr>
                <a:t>output</a:t>
              </a:r>
              <a:endParaRPr kumimoji="0" lang="ko-KR" altLang="en-US" sz="1200" b="1" i="0" u="none" strike="noStrike" kern="1200" cap="none" spc="0" normalizeH="0" baseline="0" noProof="0" dirty="0">
                <a:ln>
                  <a:noFill/>
                </a:ln>
                <a:solidFill>
                  <a:prstClr val="black"/>
                </a:solidFill>
                <a:effectLst/>
                <a:uLnTx/>
                <a:uFillTx/>
                <a:latin typeface="+mn-ea"/>
              </a:endParaRPr>
            </a:p>
          </p:txBody>
        </p:sp>
        <p:cxnSp>
          <p:nvCxnSpPr>
            <p:cNvPr id="34" name="직선 연결선 33"/>
            <p:cNvCxnSpPr/>
            <p:nvPr/>
          </p:nvCxnSpPr>
          <p:spPr>
            <a:xfrm>
              <a:off x="2045095" y="4820174"/>
              <a:ext cx="160147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직선 연결선 34"/>
            <p:cNvCxnSpPr/>
            <p:nvPr/>
          </p:nvCxnSpPr>
          <p:spPr>
            <a:xfrm flipV="1">
              <a:off x="3646571" y="3962924"/>
              <a:ext cx="159741" cy="8572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직선 연결선 35"/>
            <p:cNvCxnSpPr/>
            <p:nvPr/>
          </p:nvCxnSpPr>
          <p:spPr>
            <a:xfrm>
              <a:off x="3806312" y="3962924"/>
              <a:ext cx="253792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직선 연결선 36"/>
            <p:cNvCxnSpPr/>
            <p:nvPr/>
          </p:nvCxnSpPr>
          <p:spPr>
            <a:xfrm>
              <a:off x="6479736" y="4820174"/>
              <a:ext cx="92279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TextBox 87"/>
            <p:cNvSpPr txBox="1"/>
            <p:nvPr/>
          </p:nvSpPr>
          <p:spPr>
            <a:xfrm>
              <a:off x="3681107" y="2180181"/>
              <a:ext cx="1913676" cy="577996"/>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smtClean="0">
                  <a:ln>
                    <a:noFill/>
                  </a:ln>
                  <a:solidFill>
                    <a:srgbClr val="00B050"/>
                  </a:solidFill>
                  <a:effectLst/>
                  <a:uLnTx/>
                  <a:uFillTx/>
                  <a:latin typeface="+mn-ea"/>
                  <a:cs typeface="+mn-cs"/>
                </a:rPr>
                <a:t>AS-IS</a:t>
              </a:r>
              <a:r>
                <a:rPr kumimoji="0" lang="en-US" altLang="ko-KR" sz="1400" b="1" i="0" u="none" strike="noStrike" kern="1200" cap="none" spc="0" normalizeH="0" noProof="0" dirty="0" smtClean="0">
                  <a:ln>
                    <a:noFill/>
                  </a:ln>
                  <a:solidFill>
                    <a:srgbClr val="00B050"/>
                  </a:solidFill>
                  <a:effectLst/>
                  <a:uLnTx/>
                  <a:uFillTx/>
                  <a:latin typeface="+mn-ea"/>
                  <a:cs typeface="+mn-cs"/>
                </a:rPr>
                <a:t> </a:t>
              </a:r>
              <a:r>
                <a:rPr kumimoji="0" lang="en-US" altLang="ko-KR" sz="1400" b="1" i="0" u="none" strike="noStrike" kern="1200" cap="none" spc="0" normalizeH="0" baseline="0" noProof="0" dirty="0" smtClean="0">
                  <a:ln>
                    <a:noFill/>
                  </a:ln>
                  <a:solidFill>
                    <a:srgbClr val="00B050"/>
                  </a:solidFill>
                  <a:effectLst/>
                  <a:uLnTx/>
                  <a:uFillTx/>
                  <a:latin typeface="+mn-ea"/>
                  <a:cs typeface="+mn-cs"/>
                </a:rPr>
                <a:t>: </a:t>
              </a:r>
              <a:r>
                <a:rPr kumimoji="0" lang="en-US" altLang="ko-KR" sz="1400" b="1" i="0" u="none" strike="noStrike" kern="1200" cap="none" spc="0" normalizeH="0" baseline="0" noProof="0" dirty="0">
                  <a:ln>
                    <a:noFill/>
                  </a:ln>
                  <a:solidFill>
                    <a:srgbClr val="00B050"/>
                  </a:solidFill>
                  <a:effectLst/>
                  <a:uLnTx/>
                  <a:uFillTx/>
                  <a:latin typeface="+mn-ea"/>
                  <a:cs typeface="+mn-cs"/>
                </a:rPr>
                <a:t>85mVdiff</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smtClean="0">
                  <a:ln>
                    <a:noFill/>
                  </a:ln>
                  <a:solidFill>
                    <a:srgbClr val="FF0000"/>
                  </a:solidFill>
                  <a:effectLst/>
                  <a:uLnTx/>
                  <a:uFillTx/>
                  <a:latin typeface="+mn-ea"/>
                  <a:cs typeface="+mn-cs"/>
                </a:rPr>
                <a:t>TO-BE: </a:t>
              </a:r>
              <a:r>
                <a:rPr kumimoji="0" lang="en-US" altLang="ko-KR" sz="1400" b="1" i="0" u="none" strike="noStrike" kern="1200" cap="none" spc="0" normalizeH="0" baseline="0" noProof="0" dirty="0">
                  <a:ln>
                    <a:noFill/>
                  </a:ln>
                  <a:solidFill>
                    <a:srgbClr val="FF0000"/>
                  </a:solidFill>
                  <a:effectLst/>
                  <a:uLnTx/>
                  <a:uFillTx/>
                  <a:latin typeface="+mn-ea"/>
                  <a:cs typeface="+mn-cs"/>
                </a:rPr>
                <a:t>115mVdiff</a:t>
              </a:r>
              <a:endParaRPr kumimoji="0" lang="ko-KR" altLang="en-US" sz="1400" b="1" i="0" u="none" strike="noStrike" kern="1200" cap="none" spc="0" normalizeH="0" baseline="0" noProof="0" dirty="0">
                <a:ln>
                  <a:noFill/>
                </a:ln>
                <a:solidFill>
                  <a:srgbClr val="FF0000"/>
                </a:solidFill>
                <a:effectLst/>
                <a:uLnTx/>
                <a:uFillTx/>
                <a:latin typeface="+mn-ea"/>
                <a:cs typeface="+mn-cs"/>
              </a:endParaRPr>
            </a:p>
          </p:txBody>
        </p:sp>
        <p:grpSp>
          <p:nvGrpSpPr>
            <p:cNvPr id="39" name="그룹 12"/>
            <p:cNvGrpSpPr/>
            <p:nvPr/>
          </p:nvGrpSpPr>
          <p:grpSpPr>
            <a:xfrm>
              <a:off x="1920106" y="1189644"/>
              <a:ext cx="154547" cy="154547"/>
              <a:chOff x="695459" y="953037"/>
              <a:chExt cx="2131454" cy="2131454"/>
            </a:xfrm>
          </p:grpSpPr>
          <p:sp>
            <p:nvSpPr>
              <p:cNvPr id="56" name="직사각형 4"/>
              <p:cNvSpPr/>
              <p:nvPr/>
            </p:nvSpPr>
            <p:spPr>
              <a:xfrm>
                <a:off x="695459" y="953037"/>
                <a:ext cx="2131454" cy="213145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ko-KR" altLang="en-US" sz="1800" b="1" i="0" u="none" strike="noStrike" kern="1200" cap="none" spc="0" normalizeH="0" baseline="0" noProof="0">
                  <a:ln>
                    <a:noFill/>
                  </a:ln>
                  <a:solidFill>
                    <a:prstClr val="black"/>
                  </a:solidFill>
                  <a:effectLst/>
                  <a:uLnTx/>
                  <a:uFillTx/>
                  <a:latin typeface="+mn-ea"/>
                  <a:cs typeface="+mn-cs"/>
                </a:endParaRPr>
              </a:p>
            </p:txBody>
          </p:sp>
          <p:cxnSp>
            <p:nvCxnSpPr>
              <p:cNvPr id="57" name="직선 연결선 9"/>
              <p:cNvCxnSpPr/>
              <p:nvPr/>
            </p:nvCxnSpPr>
            <p:spPr>
              <a:xfrm flipH="1">
                <a:off x="695459" y="953037"/>
                <a:ext cx="2131454" cy="2131454"/>
              </a:xfrm>
              <a:prstGeom prst="line">
                <a:avLst/>
              </a:prstGeom>
            </p:spPr>
            <p:style>
              <a:lnRef idx="2">
                <a:schemeClr val="dk1"/>
              </a:lnRef>
              <a:fillRef idx="0">
                <a:schemeClr val="dk1"/>
              </a:fillRef>
              <a:effectRef idx="1">
                <a:schemeClr val="dk1"/>
              </a:effectRef>
              <a:fontRef idx="minor">
                <a:schemeClr val="tx1"/>
              </a:fontRef>
            </p:style>
          </p:cxnSp>
          <p:cxnSp>
            <p:nvCxnSpPr>
              <p:cNvPr id="58" name="직선 연결선 11"/>
              <p:cNvCxnSpPr/>
              <p:nvPr/>
            </p:nvCxnSpPr>
            <p:spPr>
              <a:xfrm>
                <a:off x="695459" y="953037"/>
                <a:ext cx="2131454" cy="2131454"/>
              </a:xfrm>
              <a:prstGeom prst="line">
                <a:avLst/>
              </a:prstGeom>
            </p:spPr>
            <p:style>
              <a:lnRef idx="2">
                <a:schemeClr val="dk1"/>
              </a:lnRef>
              <a:fillRef idx="0">
                <a:schemeClr val="dk1"/>
              </a:fillRef>
              <a:effectRef idx="1">
                <a:schemeClr val="dk1"/>
              </a:effectRef>
              <a:fontRef idx="minor">
                <a:schemeClr val="tx1"/>
              </a:fontRef>
            </p:style>
          </p:cxnSp>
        </p:grpSp>
        <p:grpSp>
          <p:nvGrpSpPr>
            <p:cNvPr id="40" name="그룹 14"/>
            <p:cNvGrpSpPr/>
            <p:nvPr/>
          </p:nvGrpSpPr>
          <p:grpSpPr>
            <a:xfrm>
              <a:off x="1917875" y="3598093"/>
              <a:ext cx="154547" cy="154547"/>
              <a:chOff x="695459" y="953037"/>
              <a:chExt cx="2131454" cy="2131454"/>
            </a:xfrm>
          </p:grpSpPr>
          <p:sp>
            <p:nvSpPr>
              <p:cNvPr id="53" name="직사각형 15"/>
              <p:cNvSpPr/>
              <p:nvPr/>
            </p:nvSpPr>
            <p:spPr>
              <a:xfrm>
                <a:off x="695459" y="953037"/>
                <a:ext cx="2131454" cy="213145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ko-KR" altLang="en-US" sz="1800" b="1" i="0" u="none" strike="noStrike" kern="1200" cap="none" spc="0" normalizeH="0" baseline="0" noProof="0">
                  <a:ln>
                    <a:noFill/>
                  </a:ln>
                  <a:solidFill>
                    <a:prstClr val="black"/>
                  </a:solidFill>
                  <a:effectLst/>
                  <a:uLnTx/>
                  <a:uFillTx/>
                  <a:latin typeface="+mn-ea"/>
                  <a:cs typeface="+mn-cs"/>
                </a:endParaRPr>
              </a:p>
            </p:txBody>
          </p:sp>
          <p:cxnSp>
            <p:nvCxnSpPr>
              <p:cNvPr id="54" name="직선 연결선 16"/>
              <p:cNvCxnSpPr/>
              <p:nvPr/>
            </p:nvCxnSpPr>
            <p:spPr>
              <a:xfrm flipH="1">
                <a:off x="695459" y="953037"/>
                <a:ext cx="2131454" cy="2131454"/>
              </a:xfrm>
              <a:prstGeom prst="line">
                <a:avLst/>
              </a:prstGeom>
            </p:spPr>
            <p:style>
              <a:lnRef idx="2">
                <a:schemeClr val="dk1"/>
              </a:lnRef>
              <a:fillRef idx="0">
                <a:schemeClr val="dk1"/>
              </a:fillRef>
              <a:effectRef idx="1">
                <a:schemeClr val="dk1"/>
              </a:effectRef>
              <a:fontRef idx="minor">
                <a:schemeClr val="tx1"/>
              </a:fontRef>
            </p:style>
          </p:cxnSp>
          <p:cxnSp>
            <p:nvCxnSpPr>
              <p:cNvPr id="55" name="직선 연결선 17"/>
              <p:cNvCxnSpPr/>
              <p:nvPr/>
            </p:nvCxnSpPr>
            <p:spPr>
              <a:xfrm>
                <a:off x="695459" y="953037"/>
                <a:ext cx="2131454" cy="2131454"/>
              </a:xfrm>
              <a:prstGeom prst="line">
                <a:avLst/>
              </a:prstGeom>
            </p:spPr>
            <p:style>
              <a:lnRef idx="2">
                <a:schemeClr val="dk1"/>
              </a:lnRef>
              <a:fillRef idx="0">
                <a:schemeClr val="dk1"/>
              </a:fillRef>
              <a:effectRef idx="1">
                <a:schemeClr val="dk1"/>
              </a:effectRef>
              <a:fontRef idx="minor">
                <a:schemeClr val="tx1"/>
              </a:fontRef>
            </p:style>
          </p:cxnSp>
        </p:grpSp>
        <p:cxnSp>
          <p:nvCxnSpPr>
            <p:cNvPr id="41" name="직선 연결선 40"/>
            <p:cNvCxnSpPr/>
            <p:nvPr/>
          </p:nvCxnSpPr>
          <p:spPr>
            <a:xfrm rot="10800000">
              <a:off x="2068258" y="3677777"/>
              <a:ext cx="88569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직선 연결선 41"/>
            <p:cNvCxnSpPr/>
            <p:nvPr/>
          </p:nvCxnSpPr>
          <p:spPr>
            <a:xfrm>
              <a:off x="3958941" y="3673308"/>
              <a:ext cx="167659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직선 연결선 42"/>
            <p:cNvCxnSpPr/>
            <p:nvPr/>
          </p:nvCxnSpPr>
          <p:spPr>
            <a:xfrm rot="10800000">
              <a:off x="6624380" y="1272918"/>
              <a:ext cx="88569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직선 연결선 43"/>
            <p:cNvCxnSpPr/>
            <p:nvPr/>
          </p:nvCxnSpPr>
          <p:spPr>
            <a:xfrm rot="10800000">
              <a:off x="6625318" y="3671427"/>
              <a:ext cx="88569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직선 연결선 84"/>
            <p:cNvCxnSpPr/>
            <p:nvPr/>
          </p:nvCxnSpPr>
          <p:spPr>
            <a:xfrm>
              <a:off x="6344241" y="3962924"/>
              <a:ext cx="135495" cy="8572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직선 연결선 45"/>
            <p:cNvCxnSpPr/>
            <p:nvPr/>
          </p:nvCxnSpPr>
          <p:spPr>
            <a:xfrm flipV="1">
              <a:off x="5635198" y="1268416"/>
              <a:ext cx="1000639" cy="240695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직선 연결선 46"/>
            <p:cNvCxnSpPr/>
            <p:nvPr/>
          </p:nvCxnSpPr>
          <p:spPr>
            <a:xfrm flipH="1" flipV="1">
              <a:off x="5629913" y="1266568"/>
              <a:ext cx="1005924" cy="240674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직선 연결선 47"/>
            <p:cNvCxnSpPr/>
            <p:nvPr/>
          </p:nvCxnSpPr>
          <p:spPr>
            <a:xfrm>
              <a:off x="6345033" y="1963131"/>
              <a:ext cx="0" cy="1045048"/>
            </a:xfrm>
            <a:prstGeom prst="line">
              <a:avLst/>
            </a:prstGeom>
            <a:ln>
              <a:solidFill>
                <a:schemeClr val="tx1"/>
              </a:solidFill>
              <a:headEnd type="arrow" w="med" len="med"/>
              <a:tailEnd type="arrow" w="med" len="med"/>
            </a:ln>
          </p:spPr>
          <p:style>
            <a:lnRef idx="2">
              <a:schemeClr val="dk1"/>
            </a:lnRef>
            <a:fillRef idx="0">
              <a:schemeClr val="dk1"/>
            </a:fillRef>
            <a:effectRef idx="1">
              <a:schemeClr val="dk1"/>
            </a:effectRef>
            <a:fontRef idx="minor">
              <a:schemeClr val="tx1"/>
            </a:fontRef>
          </p:style>
        </p:cxnSp>
        <p:sp>
          <p:nvSpPr>
            <p:cNvPr id="49" name="자유형 48"/>
            <p:cNvSpPr/>
            <p:nvPr/>
          </p:nvSpPr>
          <p:spPr>
            <a:xfrm>
              <a:off x="3260167" y="2548328"/>
              <a:ext cx="457394" cy="1836295"/>
            </a:xfrm>
            <a:custGeom>
              <a:avLst/>
              <a:gdLst>
                <a:gd name="connsiteX0" fmla="*/ 412423 w 457394"/>
                <a:gd name="connsiteY0" fmla="*/ 0 h 1836295"/>
                <a:gd name="connsiteX1" fmla="*/ 194 w 457394"/>
                <a:gd name="connsiteY1" fmla="*/ 1019331 h 1836295"/>
                <a:gd name="connsiteX2" fmla="*/ 457394 w 457394"/>
                <a:gd name="connsiteY2" fmla="*/ 1836295 h 1836295"/>
              </a:gdLst>
              <a:ahLst/>
              <a:cxnLst>
                <a:cxn ang="0">
                  <a:pos x="connsiteX0" y="connsiteY0"/>
                </a:cxn>
                <a:cxn ang="0">
                  <a:pos x="connsiteX1" y="connsiteY1"/>
                </a:cxn>
                <a:cxn ang="0">
                  <a:pos x="connsiteX2" y="connsiteY2"/>
                </a:cxn>
              </a:cxnLst>
              <a:rect l="l" t="t" r="r" b="b"/>
              <a:pathLst>
                <a:path w="457394" h="1836295">
                  <a:moveTo>
                    <a:pt x="412423" y="0"/>
                  </a:moveTo>
                  <a:cubicBezTo>
                    <a:pt x="202561" y="356641"/>
                    <a:pt x="-7301" y="713282"/>
                    <a:pt x="194" y="1019331"/>
                  </a:cubicBezTo>
                  <a:cubicBezTo>
                    <a:pt x="7689" y="1325380"/>
                    <a:pt x="128860" y="1760095"/>
                    <a:pt x="457394" y="1836295"/>
                  </a:cubicBezTo>
                </a:path>
              </a:pathLst>
            </a:custGeom>
            <a:noFill/>
            <a:ln>
              <a:solidFill>
                <a:schemeClr val="tx1"/>
              </a:solidFill>
              <a:prstDash val="sysDash"/>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mn-ea"/>
              </a:endParaRPr>
            </a:p>
          </p:txBody>
        </p:sp>
        <p:sp>
          <p:nvSpPr>
            <p:cNvPr id="50" name="자유형 49"/>
            <p:cNvSpPr/>
            <p:nvPr/>
          </p:nvSpPr>
          <p:spPr>
            <a:xfrm>
              <a:off x="5995663" y="2548328"/>
              <a:ext cx="405137" cy="1836295"/>
            </a:xfrm>
            <a:custGeom>
              <a:avLst/>
              <a:gdLst>
                <a:gd name="connsiteX0" fmla="*/ 345176 w 405137"/>
                <a:gd name="connsiteY0" fmla="*/ 0 h 1836295"/>
                <a:gd name="connsiteX1" fmla="*/ 403 w 405137"/>
                <a:gd name="connsiteY1" fmla="*/ 944380 h 1836295"/>
                <a:gd name="connsiteX2" fmla="*/ 405137 w 405137"/>
                <a:gd name="connsiteY2" fmla="*/ 1836295 h 1836295"/>
              </a:gdLst>
              <a:ahLst/>
              <a:cxnLst>
                <a:cxn ang="0">
                  <a:pos x="connsiteX0" y="connsiteY0"/>
                </a:cxn>
                <a:cxn ang="0">
                  <a:pos x="connsiteX1" y="connsiteY1"/>
                </a:cxn>
                <a:cxn ang="0">
                  <a:pos x="connsiteX2" y="connsiteY2"/>
                </a:cxn>
              </a:cxnLst>
              <a:rect l="l" t="t" r="r" b="b"/>
              <a:pathLst>
                <a:path w="405137" h="1836295">
                  <a:moveTo>
                    <a:pt x="345176" y="0"/>
                  </a:moveTo>
                  <a:cubicBezTo>
                    <a:pt x="167793" y="319165"/>
                    <a:pt x="-9590" y="638331"/>
                    <a:pt x="403" y="944380"/>
                  </a:cubicBezTo>
                  <a:cubicBezTo>
                    <a:pt x="10396" y="1250429"/>
                    <a:pt x="215262" y="1740108"/>
                    <a:pt x="405137" y="1836295"/>
                  </a:cubicBezTo>
                </a:path>
              </a:pathLst>
            </a:custGeom>
            <a:noFill/>
            <a:ln>
              <a:solidFill>
                <a:schemeClr val="tx1"/>
              </a:solidFill>
              <a:prstDash val="sysDash"/>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mn-ea"/>
              </a:endParaRPr>
            </a:p>
          </p:txBody>
        </p:sp>
        <p:sp>
          <p:nvSpPr>
            <p:cNvPr id="51" name="자유형 50"/>
            <p:cNvSpPr/>
            <p:nvPr/>
          </p:nvSpPr>
          <p:spPr>
            <a:xfrm>
              <a:off x="5958590" y="2128603"/>
              <a:ext cx="302583" cy="816964"/>
            </a:xfrm>
            <a:custGeom>
              <a:avLst/>
              <a:gdLst>
                <a:gd name="connsiteX0" fmla="*/ 0 w 302583"/>
                <a:gd name="connsiteY0" fmla="*/ 734518 h 816964"/>
                <a:gd name="connsiteX1" fmla="*/ 7495 w 302583"/>
                <a:gd name="connsiteY1" fmla="*/ 794479 h 816964"/>
                <a:gd name="connsiteX2" fmla="*/ 14990 w 302583"/>
                <a:gd name="connsiteY2" fmla="*/ 816964 h 816964"/>
                <a:gd name="connsiteX3" fmla="*/ 29980 w 302583"/>
                <a:gd name="connsiteY3" fmla="*/ 794479 h 816964"/>
                <a:gd name="connsiteX4" fmla="*/ 44971 w 302583"/>
                <a:gd name="connsiteY4" fmla="*/ 622092 h 816964"/>
                <a:gd name="connsiteX5" fmla="*/ 59961 w 302583"/>
                <a:gd name="connsiteY5" fmla="*/ 659567 h 816964"/>
                <a:gd name="connsiteX6" fmla="*/ 82446 w 302583"/>
                <a:gd name="connsiteY6" fmla="*/ 719528 h 816964"/>
                <a:gd name="connsiteX7" fmla="*/ 97436 w 302583"/>
                <a:gd name="connsiteY7" fmla="*/ 487181 h 816964"/>
                <a:gd name="connsiteX8" fmla="*/ 104931 w 302583"/>
                <a:gd name="connsiteY8" fmla="*/ 517161 h 816964"/>
                <a:gd name="connsiteX9" fmla="*/ 142407 w 302583"/>
                <a:gd name="connsiteY9" fmla="*/ 562131 h 816964"/>
                <a:gd name="connsiteX10" fmla="*/ 164892 w 302583"/>
                <a:gd name="connsiteY10" fmla="*/ 562131 h 816964"/>
                <a:gd name="connsiteX11" fmla="*/ 187377 w 302583"/>
                <a:gd name="connsiteY11" fmla="*/ 487181 h 816964"/>
                <a:gd name="connsiteX12" fmla="*/ 194872 w 302583"/>
                <a:gd name="connsiteY12" fmla="*/ 382249 h 816964"/>
                <a:gd name="connsiteX13" fmla="*/ 209862 w 302583"/>
                <a:gd name="connsiteY13" fmla="*/ 322289 h 816964"/>
                <a:gd name="connsiteX14" fmla="*/ 239843 w 302583"/>
                <a:gd name="connsiteY14" fmla="*/ 352269 h 816964"/>
                <a:gd name="connsiteX15" fmla="*/ 254833 w 302583"/>
                <a:gd name="connsiteY15" fmla="*/ 419725 h 816964"/>
                <a:gd name="connsiteX16" fmla="*/ 247338 w 302583"/>
                <a:gd name="connsiteY16" fmla="*/ 307299 h 816964"/>
                <a:gd name="connsiteX17" fmla="*/ 254833 w 302583"/>
                <a:gd name="connsiteY17" fmla="*/ 14990 h 816964"/>
                <a:gd name="connsiteX18" fmla="*/ 284813 w 302583"/>
                <a:gd name="connsiteY18" fmla="*/ 82446 h 816964"/>
                <a:gd name="connsiteX19" fmla="*/ 299803 w 302583"/>
                <a:gd name="connsiteY19" fmla="*/ 104931 h 816964"/>
                <a:gd name="connsiteX20" fmla="*/ 299803 w 302583"/>
                <a:gd name="connsiteY20" fmla="*/ 0 h 81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02583" h="816964">
                  <a:moveTo>
                    <a:pt x="0" y="734518"/>
                  </a:moveTo>
                  <a:cubicBezTo>
                    <a:pt x="2498" y="754505"/>
                    <a:pt x="3892" y="774661"/>
                    <a:pt x="7495" y="794479"/>
                  </a:cubicBezTo>
                  <a:cubicBezTo>
                    <a:pt x="8908" y="802252"/>
                    <a:pt x="7090" y="816964"/>
                    <a:pt x="14990" y="816964"/>
                  </a:cubicBezTo>
                  <a:cubicBezTo>
                    <a:pt x="23998" y="816964"/>
                    <a:pt x="24983" y="801974"/>
                    <a:pt x="29980" y="794479"/>
                  </a:cubicBezTo>
                  <a:cubicBezTo>
                    <a:pt x="34977" y="737017"/>
                    <a:pt x="32458" y="678398"/>
                    <a:pt x="44971" y="622092"/>
                  </a:cubicBezTo>
                  <a:cubicBezTo>
                    <a:pt x="47890" y="608958"/>
                    <a:pt x="54497" y="647273"/>
                    <a:pt x="59961" y="659567"/>
                  </a:cubicBezTo>
                  <a:cubicBezTo>
                    <a:pt x="82357" y="709958"/>
                    <a:pt x="69660" y="668386"/>
                    <a:pt x="82446" y="719528"/>
                  </a:cubicBezTo>
                  <a:cubicBezTo>
                    <a:pt x="113637" y="625955"/>
                    <a:pt x="75833" y="746415"/>
                    <a:pt x="97436" y="487181"/>
                  </a:cubicBezTo>
                  <a:cubicBezTo>
                    <a:pt x="98291" y="476916"/>
                    <a:pt x="99631" y="508328"/>
                    <a:pt x="104931" y="517161"/>
                  </a:cubicBezTo>
                  <a:cubicBezTo>
                    <a:pt x="114970" y="533893"/>
                    <a:pt x="129915" y="547141"/>
                    <a:pt x="142407" y="562131"/>
                  </a:cubicBezTo>
                  <a:cubicBezTo>
                    <a:pt x="165201" y="630514"/>
                    <a:pt x="151916" y="614037"/>
                    <a:pt x="164892" y="562131"/>
                  </a:cubicBezTo>
                  <a:cubicBezTo>
                    <a:pt x="171218" y="536826"/>
                    <a:pt x="179882" y="512164"/>
                    <a:pt x="187377" y="487181"/>
                  </a:cubicBezTo>
                  <a:cubicBezTo>
                    <a:pt x="189875" y="452204"/>
                    <a:pt x="190134" y="416994"/>
                    <a:pt x="194872" y="382249"/>
                  </a:cubicBezTo>
                  <a:cubicBezTo>
                    <a:pt x="197656" y="361836"/>
                    <a:pt x="192720" y="333717"/>
                    <a:pt x="209862" y="322289"/>
                  </a:cubicBezTo>
                  <a:cubicBezTo>
                    <a:pt x="221621" y="314450"/>
                    <a:pt x="229849" y="342276"/>
                    <a:pt x="239843" y="352269"/>
                  </a:cubicBezTo>
                  <a:cubicBezTo>
                    <a:pt x="244840" y="374754"/>
                    <a:pt x="251046" y="442445"/>
                    <a:pt x="254833" y="419725"/>
                  </a:cubicBezTo>
                  <a:cubicBezTo>
                    <a:pt x="261008" y="382678"/>
                    <a:pt x="247338" y="344858"/>
                    <a:pt x="247338" y="307299"/>
                  </a:cubicBezTo>
                  <a:cubicBezTo>
                    <a:pt x="247338" y="209831"/>
                    <a:pt x="252335" y="112426"/>
                    <a:pt x="254833" y="14990"/>
                  </a:cubicBezTo>
                  <a:cubicBezTo>
                    <a:pt x="266056" y="82327"/>
                    <a:pt x="250197" y="40907"/>
                    <a:pt x="284813" y="82446"/>
                  </a:cubicBezTo>
                  <a:cubicBezTo>
                    <a:pt x="290580" y="89366"/>
                    <a:pt x="298192" y="113794"/>
                    <a:pt x="299803" y="104931"/>
                  </a:cubicBezTo>
                  <a:cubicBezTo>
                    <a:pt x="306060" y="70518"/>
                    <a:pt x="299803" y="34977"/>
                    <a:pt x="299803" y="0"/>
                  </a:cubicBezTo>
                </a:path>
              </a:pathLst>
            </a:cu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mn-ea"/>
              </a:endParaRPr>
            </a:p>
          </p:txBody>
        </p:sp>
        <p:sp>
          <p:nvSpPr>
            <p:cNvPr id="52" name="자유형 51"/>
            <p:cNvSpPr/>
            <p:nvPr/>
          </p:nvSpPr>
          <p:spPr>
            <a:xfrm>
              <a:off x="5966085" y="2068643"/>
              <a:ext cx="353690" cy="831954"/>
            </a:xfrm>
            <a:custGeom>
              <a:avLst/>
              <a:gdLst>
                <a:gd name="connsiteX0" fmla="*/ 0 w 353690"/>
                <a:gd name="connsiteY0" fmla="*/ 0 h 831954"/>
                <a:gd name="connsiteX1" fmla="*/ 14990 w 353690"/>
                <a:gd name="connsiteY1" fmla="*/ 127416 h 831954"/>
                <a:gd name="connsiteX2" fmla="*/ 29981 w 353690"/>
                <a:gd name="connsiteY2" fmla="*/ 104931 h 831954"/>
                <a:gd name="connsiteX3" fmla="*/ 37476 w 353690"/>
                <a:gd name="connsiteY3" fmla="*/ 299803 h 831954"/>
                <a:gd name="connsiteX4" fmla="*/ 97436 w 353690"/>
                <a:gd name="connsiteY4" fmla="*/ 187377 h 831954"/>
                <a:gd name="connsiteX5" fmla="*/ 104931 w 353690"/>
                <a:gd name="connsiteY5" fmla="*/ 149901 h 831954"/>
                <a:gd name="connsiteX6" fmla="*/ 112426 w 353690"/>
                <a:gd name="connsiteY6" fmla="*/ 322288 h 831954"/>
                <a:gd name="connsiteX7" fmla="*/ 134912 w 353690"/>
                <a:gd name="connsiteY7" fmla="*/ 284813 h 831954"/>
                <a:gd name="connsiteX8" fmla="*/ 142407 w 353690"/>
                <a:gd name="connsiteY8" fmla="*/ 247337 h 831954"/>
                <a:gd name="connsiteX9" fmla="*/ 149902 w 353690"/>
                <a:gd name="connsiteY9" fmla="*/ 509665 h 831954"/>
                <a:gd name="connsiteX10" fmla="*/ 209863 w 353690"/>
                <a:gd name="connsiteY10" fmla="*/ 449705 h 831954"/>
                <a:gd name="connsiteX11" fmla="*/ 254833 w 353690"/>
                <a:gd name="connsiteY11" fmla="*/ 359764 h 831954"/>
                <a:gd name="connsiteX12" fmla="*/ 247338 w 353690"/>
                <a:gd name="connsiteY12" fmla="*/ 487180 h 831954"/>
                <a:gd name="connsiteX13" fmla="*/ 262328 w 353690"/>
                <a:gd name="connsiteY13" fmla="*/ 532150 h 831954"/>
                <a:gd name="connsiteX14" fmla="*/ 269823 w 353690"/>
                <a:gd name="connsiteY14" fmla="*/ 652072 h 831954"/>
                <a:gd name="connsiteX15" fmla="*/ 284813 w 353690"/>
                <a:gd name="connsiteY15" fmla="*/ 622091 h 831954"/>
                <a:gd name="connsiteX16" fmla="*/ 292308 w 353690"/>
                <a:gd name="connsiteY16" fmla="*/ 697042 h 831954"/>
                <a:gd name="connsiteX17" fmla="*/ 299804 w 353690"/>
                <a:gd name="connsiteY17" fmla="*/ 712032 h 831954"/>
                <a:gd name="connsiteX18" fmla="*/ 307299 w 353690"/>
                <a:gd name="connsiteY18" fmla="*/ 734518 h 831954"/>
                <a:gd name="connsiteX19" fmla="*/ 337279 w 353690"/>
                <a:gd name="connsiteY19" fmla="*/ 771993 h 831954"/>
                <a:gd name="connsiteX20" fmla="*/ 344774 w 353690"/>
                <a:gd name="connsiteY20" fmla="*/ 749508 h 831954"/>
                <a:gd name="connsiteX21" fmla="*/ 344774 w 353690"/>
                <a:gd name="connsiteY21" fmla="*/ 816964 h 831954"/>
                <a:gd name="connsiteX22" fmla="*/ 329784 w 353690"/>
                <a:gd name="connsiteY22" fmla="*/ 831954 h 831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53690" h="831954">
                  <a:moveTo>
                    <a:pt x="0" y="0"/>
                  </a:moveTo>
                  <a:cubicBezTo>
                    <a:pt x="4997" y="42472"/>
                    <a:pt x="3241" y="86297"/>
                    <a:pt x="14990" y="127416"/>
                  </a:cubicBezTo>
                  <a:cubicBezTo>
                    <a:pt x="17465" y="136077"/>
                    <a:pt x="28816" y="95999"/>
                    <a:pt x="29981" y="104931"/>
                  </a:cubicBezTo>
                  <a:cubicBezTo>
                    <a:pt x="38389" y="169390"/>
                    <a:pt x="34978" y="234846"/>
                    <a:pt x="37476" y="299803"/>
                  </a:cubicBezTo>
                  <a:cubicBezTo>
                    <a:pt x="61419" y="259897"/>
                    <a:pt x="84531" y="230394"/>
                    <a:pt x="97436" y="187377"/>
                  </a:cubicBezTo>
                  <a:cubicBezTo>
                    <a:pt x="101097" y="175175"/>
                    <a:pt x="102433" y="162393"/>
                    <a:pt x="104931" y="149901"/>
                  </a:cubicBezTo>
                  <a:cubicBezTo>
                    <a:pt x="107429" y="207363"/>
                    <a:pt x="99949" y="266141"/>
                    <a:pt x="112426" y="322288"/>
                  </a:cubicBezTo>
                  <a:cubicBezTo>
                    <a:pt x="115586" y="336509"/>
                    <a:pt x="129502" y="298339"/>
                    <a:pt x="134912" y="284813"/>
                  </a:cubicBezTo>
                  <a:cubicBezTo>
                    <a:pt x="139643" y="272985"/>
                    <a:pt x="139909" y="259829"/>
                    <a:pt x="142407" y="247337"/>
                  </a:cubicBezTo>
                  <a:cubicBezTo>
                    <a:pt x="144905" y="334780"/>
                    <a:pt x="122239" y="426676"/>
                    <a:pt x="149902" y="509665"/>
                  </a:cubicBezTo>
                  <a:cubicBezTo>
                    <a:pt x="158840" y="536480"/>
                    <a:pt x="192693" y="472158"/>
                    <a:pt x="209863" y="449705"/>
                  </a:cubicBezTo>
                  <a:cubicBezTo>
                    <a:pt x="239156" y="411399"/>
                    <a:pt x="242895" y="395577"/>
                    <a:pt x="254833" y="359764"/>
                  </a:cubicBezTo>
                  <a:cubicBezTo>
                    <a:pt x="252335" y="402236"/>
                    <a:pt x="245490" y="444675"/>
                    <a:pt x="247338" y="487180"/>
                  </a:cubicBezTo>
                  <a:cubicBezTo>
                    <a:pt x="248024" y="502966"/>
                    <a:pt x="260193" y="516494"/>
                    <a:pt x="262328" y="532150"/>
                  </a:cubicBezTo>
                  <a:cubicBezTo>
                    <a:pt x="267739" y="571835"/>
                    <a:pt x="267325" y="612098"/>
                    <a:pt x="269823" y="652072"/>
                  </a:cubicBezTo>
                  <a:cubicBezTo>
                    <a:pt x="274820" y="642078"/>
                    <a:pt x="279387" y="631858"/>
                    <a:pt x="284813" y="622091"/>
                  </a:cubicBezTo>
                  <a:cubicBezTo>
                    <a:pt x="323408" y="552622"/>
                    <a:pt x="317902" y="569074"/>
                    <a:pt x="292308" y="697042"/>
                  </a:cubicBezTo>
                  <a:cubicBezTo>
                    <a:pt x="285210" y="732531"/>
                    <a:pt x="258485" y="753351"/>
                    <a:pt x="299804" y="712032"/>
                  </a:cubicBezTo>
                  <a:cubicBezTo>
                    <a:pt x="302302" y="719527"/>
                    <a:pt x="305220" y="726896"/>
                    <a:pt x="307299" y="734518"/>
                  </a:cubicBezTo>
                  <a:cubicBezTo>
                    <a:pt x="320153" y="781649"/>
                    <a:pt x="312750" y="821050"/>
                    <a:pt x="337279" y="771993"/>
                  </a:cubicBezTo>
                  <a:cubicBezTo>
                    <a:pt x="340812" y="764927"/>
                    <a:pt x="342276" y="757003"/>
                    <a:pt x="344774" y="749508"/>
                  </a:cubicBezTo>
                  <a:cubicBezTo>
                    <a:pt x="354386" y="778343"/>
                    <a:pt x="358741" y="779719"/>
                    <a:pt x="344774" y="816964"/>
                  </a:cubicBezTo>
                  <a:cubicBezTo>
                    <a:pt x="342293" y="823580"/>
                    <a:pt x="334781" y="826957"/>
                    <a:pt x="329784" y="831954"/>
                  </a:cubicBezTo>
                </a:path>
              </a:pathLst>
            </a:cu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mn-ea"/>
              </a:endParaRPr>
            </a:p>
          </p:txBody>
        </p:sp>
      </p:grpSp>
    </p:spTree>
    <p:extLst>
      <p:ext uri="{BB962C8B-B14F-4D97-AF65-F5344CB8AC3E}">
        <p14:creationId xmlns:p14="http://schemas.microsoft.com/office/powerpoint/2010/main" val="17276996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3"/>
          <p:cNvSpPr>
            <a:spLocks noGrp="1"/>
          </p:cNvSpPr>
          <p:nvPr>
            <p:ph type="title"/>
          </p:nvPr>
        </p:nvSpPr>
        <p:spPr/>
        <p:txBody>
          <a:bodyPr/>
          <a:lstStyle/>
          <a:p>
            <a:r>
              <a:rPr lang="fr-FR" altLang="ko-KR" sz="2400" dirty="0">
                <a:latin typeface="+mj-ea"/>
              </a:rPr>
              <a:t>Ref.CLK buffer change (85mV → 115mV) (Gen 1 drop improvement)</a:t>
            </a:r>
            <a:endParaRPr lang="ko-KR" altLang="en-US" sz="2400" dirty="0"/>
          </a:p>
        </p:txBody>
      </p:sp>
      <p:sp>
        <p:nvSpPr>
          <p:cNvPr id="2" name="텍스트 개체 틀 1"/>
          <p:cNvSpPr>
            <a:spLocks noGrp="1"/>
          </p:cNvSpPr>
          <p:nvPr>
            <p:ph type="body" sz="quarter" idx="11"/>
          </p:nvPr>
        </p:nvSpPr>
        <p:spPr/>
        <p:txBody>
          <a:bodyPr>
            <a:normAutofit/>
          </a:bodyPr>
          <a:lstStyle/>
          <a:p>
            <a:pPr lvl="0"/>
            <a:r>
              <a:rPr lang="en-US" altLang="ko-KR" sz="2400" dirty="0">
                <a:sym typeface="Wingdings" panose="05000000000000000000" pitchFamily="2" charset="2"/>
              </a:rPr>
              <a:t>About the side effect of lesser-sensitivity</a:t>
            </a:r>
          </a:p>
          <a:p>
            <a:pPr lvl="1"/>
            <a:r>
              <a:rPr lang="en-US" altLang="ko-KR" dirty="0">
                <a:sym typeface="Wingdings" panose="05000000000000000000" pitchFamily="2" charset="2"/>
              </a:rPr>
              <a:t>If VIH and VIL of differential </a:t>
            </a:r>
            <a:r>
              <a:rPr lang="en-US" altLang="ko-KR" dirty="0" err="1">
                <a:sym typeface="Wingdings" panose="05000000000000000000" pitchFamily="2" charset="2"/>
              </a:rPr>
              <a:t>RefClk</a:t>
            </a:r>
            <a:r>
              <a:rPr lang="en-US" altLang="ko-KR" dirty="0">
                <a:sym typeface="Wingdings" panose="05000000000000000000" pitchFamily="2" charset="2"/>
              </a:rPr>
              <a:t> meets </a:t>
            </a:r>
            <a:r>
              <a:rPr lang="en-US" altLang="ko-KR" dirty="0" err="1">
                <a:sym typeface="Wingdings" panose="05000000000000000000" pitchFamily="2" charset="2"/>
              </a:rPr>
              <a:t>PCIe</a:t>
            </a:r>
            <a:r>
              <a:rPr lang="en-US" altLang="ko-KR" dirty="0">
                <a:sym typeface="Wingdings" panose="05000000000000000000" pitchFamily="2" charset="2"/>
              </a:rPr>
              <a:t> specification, there is no known side effect of changing the threshold from 85mVdiff to 115mVdiff</a:t>
            </a:r>
            <a:r>
              <a:rPr lang="en-US" altLang="ko-KR" dirty="0" smtClean="0">
                <a:sym typeface="Wingdings" panose="05000000000000000000" pitchFamily="2" charset="2"/>
              </a:rPr>
              <a:t>.</a:t>
            </a:r>
            <a:endParaRPr lang="en-US" altLang="ko-KR" dirty="0">
              <a:sym typeface="Wingdings" panose="05000000000000000000" pitchFamily="2" charset="2"/>
            </a:endParaRPr>
          </a:p>
          <a:p>
            <a:pPr lvl="0"/>
            <a:endParaRPr lang="en-US" altLang="ko-KR" sz="2400" dirty="0" smtClean="0">
              <a:sym typeface="Wingdings" panose="05000000000000000000" pitchFamily="2" charset="2"/>
            </a:endParaRPr>
          </a:p>
          <a:p>
            <a:endParaRPr lang="ko-KR" altLang="en-US" sz="2800" dirty="0"/>
          </a:p>
        </p:txBody>
      </p:sp>
      <p:grpSp>
        <p:nvGrpSpPr>
          <p:cNvPr id="3" name="그룹 2"/>
          <p:cNvGrpSpPr/>
          <p:nvPr/>
        </p:nvGrpSpPr>
        <p:grpSpPr>
          <a:xfrm>
            <a:off x="1571808" y="2236666"/>
            <a:ext cx="9175634" cy="3698307"/>
            <a:chOff x="1571808" y="2236667"/>
            <a:chExt cx="8335735" cy="3264354"/>
          </a:xfrm>
        </p:grpSpPr>
        <p:pic>
          <p:nvPicPr>
            <p:cNvPr id="59" name="그림 58"/>
            <p:cNvPicPr>
              <a:picLocks noChangeAspect="1"/>
            </p:cNvPicPr>
            <p:nvPr/>
          </p:nvPicPr>
          <p:blipFill>
            <a:blip r:embed="rId2"/>
            <a:stretch>
              <a:fillRect/>
            </a:stretch>
          </p:blipFill>
          <p:spPr>
            <a:xfrm>
              <a:off x="1571808" y="3889595"/>
              <a:ext cx="4729185" cy="1611426"/>
            </a:xfrm>
            <a:prstGeom prst="rect">
              <a:avLst/>
            </a:prstGeom>
            <a:ln>
              <a:solidFill>
                <a:schemeClr val="tx1"/>
              </a:solidFill>
            </a:ln>
          </p:spPr>
        </p:pic>
        <p:pic>
          <p:nvPicPr>
            <p:cNvPr id="60" name="그림 59"/>
            <p:cNvPicPr>
              <a:picLocks noChangeAspect="1"/>
            </p:cNvPicPr>
            <p:nvPr/>
          </p:nvPicPr>
          <p:blipFill>
            <a:blip r:embed="rId3"/>
            <a:stretch>
              <a:fillRect/>
            </a:stretch>
          </p:blipFill>
          <p:spPr>
            <a:xfrm>
              <a:off x="1571808" y="2236667"/>
              <a:ext cx="4814888" cy="1550194"/>
            </a:xfrm>
            <a:prstGeom prst="rect">
              <a:avLst/>
            </a:prstGeom>
            <a:ln>
              <a:solidFill>
                <a:schemeClr val="tx1"/>
              </a:solidFill>
            </a:ln>
          </p:spPr>
        </p:pic>
        <p:sp>
          <p:nvSpPr>
            <p:cNvPr id="61" name="직사각형 60"/>
            <p:cNvSpPr/>
            <p:nvPr/>
          </p:nvSpPr>
          <p:spPr>
            <a:xfrm>
              <a:off x="1627427" y="3258733"/>
              <a:ext cx="3520847" cy="308713"/>
            </a:xfrm>
            <a:prstGeom prst="rect">
              <a:avLst/>
            </a:prstGeom>
            <a:solidFill>
              <a:srgbClr val="FFFF0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endParaRPr lang="ko-KR" altLang="en-US" sz="1350">
                <a:solidFill>
                  <a:prstClr val="white"/>
                </a:solidFill>
                <a:latin typeface="Calibri" panose="020F0502020204030204"/>
                <a:ea typeface="맑은 고딕" panose="020B0503020000020004" pitchFamily="50" charset="-127"/>
              </a:endParaRPr>
            </a:p>
          </p:txBody>
        </p:sp>
        <p:cxnSp>
          <p:nvCxnSpPr>
            <p:cNvPr id="62" name="직선 연결선 61"/>
            <p:cNvCxnSpPr/>
            <p:nvPr/>
          </p:nvCxnSpPr>
          <p:spPr>
            <a:xfrm>
              <a:off x="2735729" y="4527975"/>
              <a:ext cx="3447370" cy="0"/>
            </a:xfrm>
            <a:prstGeom prst="line">
              <a:avLst/>
            </a:prstGeom>
            <a:ln>
              <a:solidFill>
                <a:srgbClr val="0070C0"/>
              </a:solidFill>
              <a:prstDash val="lgDash"/>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2342396" y="4407662"/>
              <a:ext cx="415498" cy="219291"/>
            </a:xfrm>
            <a:prstGeom prst="rect">
              <a:avLst/>
            </a:prstGeom>
            <a:noFill/>
          </p:spPr>
          <p:txBody>
            <a:bodyPr wrap="none" rtlCol="0">
              <a:spAutoFit/>
            </a:bodyPr>
            <a:lstStyle/>
            <a:p>
              <a:pPr defTabSz="685800" latinLnBrk="0"/>
              <a:r>
                <a:rPr lang="en-US" altLang="ko-KR" sz="825" dirty="0">
                  <a:solidFill>
                    <a:prstClr val="black"/>
                  </a:solidFill>
                  <a:latin typeface="Calibri" panose="020F0502020204030204"/>
                  <a:ea typeface="맑은 고딕" panose="020B0503020000020004" pitchFamily="50" charset="-127"/>
                </a:rPr>
                <a:t>0 </a:t>
              </a:r>
              <a:r>
                <a:rPr lang="en-US" altLang="ko-KR" sz="825" dirty="0" err="1">
                  <a:solidFill>
                    <a:prstClr val="black"/>
                  </a:solidFill>
                  <a:latin typeface="Calibri" panose="020F0502020204030204"/>
                  <a:ea typeface="맑은 고딕" panose="020B0503020000020004" pitchFamily="50" charset="-127"/>
                </a:rPr>
                <a:t>V</a:t>
              </a:r>
              <a:r>
                <a:rPr lang="en-US" altLang="ko-KR" sz="825" baseline="-25000" dirty="0" err="1">
                  <a:solidFill>
                    <a:prstClr val="black"/>
                  </a:solidFill>
                  <a:latin typeface="Calibri" panose="020F0502020204030204"/>
                  <a:ea typeface="맑은 고딕" panose="020B0503020000020004" pitchFamily="50" charset="-127"/>
                </a:rPr>
                <a:t>diff</a:t>
              </a:r>
              <a:endParaRPr lang="ko-KR" altLang="en-US" sz="825" baseline="-25000" dirty="0">
                <a:solidFill>
                  <a:prstClr val="black"/>
                </a:solidFill>
                <a:latin typeface="Calibri" panose="020F0502020204030204"/>
                <a:ea typeface="맑은 고딕" panose="020B0503020000020004" pitchFamily="50" charset="-127"/>
              </a:endParaRPr>
            </a:p>
          </p:txBody>
        </p:sp>
        <p:cxnSp>
          <p:nvCxnSpPr>
            <p:cNvPr id="64" name="직선 연결선 63"/>
            <p:cNvCxnSpPr/>
            <p:nvPr/>
          </p:nvCxnSpPr>
          <p:spPr>
            <a:xfrm>
              <a:off x="4039972" y="4126904"/>
              <a:ext cx="0" cy="390292"/>
            </a:xfrm>
            <a:prstGeom prst="line">
              <a:avLst/>
            </a:prstGeom>
            <a:ln>
              <a:solidFill>
                <a:srgbClr val="0070C0"/>
              </a:solidFill>
              <a:prstDash val="solid"/>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5" name="직선 연결선 64"/>
            <p:cNvCxnSpPr/>
            <p:nvPr/>
          </p:nvCxnSpPr>
          <p:spPr>
            <a:xfrm>
              <a:off x="4039972" y="4517196"/>
              <a:ext cx="0" cy="390292"/>
            </a:xfrm>
            <a:prstGeom prst="line">
              <a:avLst/>
            </a:prstGeom>
            <a:ln>
              <a:solidFill>
                <a:srgbClr val="0070C0"/>
              </a:solidFill>
              <a:prstDash val="solid"/>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4039972" y="4143438"/>
              <a:ext cx="805029" cy="219291"/>
            </a:xfrm>
            <a:prstGeom prst="rect">
              <a:avLst/>
            </a:prstGeom>
            <a:noFill/>
          </p:spPr>
          <p:txBody>
            <a:bodyPr wrap="none" rtlCol="0">
              <a:spAutoFit/>
            </a:bodyPr>
            <a:lstStyle/>
            <a:p>
              <a:pPr defTabSz="685800" latinLnBrk="0"/>
              <a:r>
                <a:rPr lang="en-US" altLang="ko-KR" sz="825" dirty="0">
                  <a:solidFill>
                    <a:srgbClr val="0070C0"/>
                  </a:solidFill>
                  <a:latin typeface="Calibri" panose="020F0502020204030204"/>
                  <a:ea typeface="맑은 고딕" panose="020B0503020000020004" pitchFamily="50" charset="-127"/>
                </a:rPr>
                <a:t>|V</a:t>
              </a:r>
              <a:r>
                <a:rPr lang="en-US" altLang="ko-KR" sz="825" baseline="-25000" dirty="0">
                  <a:solidFill>
                    <a:srgbClr val="0070C0"/>
                  </a:solidFill>
                  <a:latin typeface="Calibri" panose="020F0502020204030204"/>
                  <a:ea typeface="맑은 고딕" panose="020B0503020000020004" pitchFamily="50" charset="-127"/>
                </a:rPr>
                <a:t>IH</a:t>
              </a:r>
              <a:r>
                <a:rPr lang="en-US" altLang="ko-KR" sz="825" dirty="0">
                  <a:solidFill>
                    <a:srgbClr val="0070C0"/>
                  </a:solidFill>
                  <a:latin typeface="Calibri" panose="020F0502020204030204"/>
                  <a:ea typeface="맑은 고딕" panose="020B0503020000020004" pitchFamily="50" charset="-127"/>
                </a:rPr>
                <a:t>| &gt; 150mV</a:t>
              </a:r>
              <a:endParaRPr lang="ko-KR" altLang="en-US" sz="825" baseline="-25000" dirty="0">
                <a:solidFill>
                  <a:srgbClr val="0070C0"/>
                </a:solidFill>
                <a:latin typeface="Calibri" panose="020F0502020204030204"/>
                <a:ea typeface="맑은 고딕" panose="020B0503020000020004" pitchFamily="50" charset="-127"/>
              </a:endParaRPr>
            </a:p>
          </p:txBody>
        </p:sp>
        <p:sp>
          <p:nvSpPr>
            <p:cNvPr id="67" name="TextBox 66"/>
            <p:cNvSpPr txBox="1"/>
            <p:nvPr/>
          </p:nvSpPr>
          <p:spPr>
            <a:xfrm>
              <a:off x="4039972" y="4698587"/>
              <a:ext cx="790601" cy="219291"/>
            </a:xfrm>
            <a:prstGeom prst="rect">
              <a:avLst/>
            </a:prstGeom>
            <a:noFill/>
          </p:spPr>
          <p:txBody>
            <a:bodyPr wrap="none" rtlCol="0">
              <a:spAutoFit/>
            </a:bodyPr>
            <a:lstStyle/>
            <a:p>
              <a:pPr defTabSz="685800" latinLnBrk="0"/>
              <a:r>
                <a:rPr lang="en-US" altLang="ko-KR" sz="825" dirty="0">
                  <a:solidFill>
                    <a:srgbClr val="0070C0"/>
                  </a:solidFill>
                  <a:latin typeface="Calibri" panose="020F0502020204030204"/>
                  <a:ea typeface="맑은 고딕" panose="020B0503020000020004" pitchFamily="50" charset="-127"/>
                </a:rPr>
                <a:t>|V</a:t>
              </a:r>
              <a:r>
                <a:rPr lang="en-US" altLang="ko-KR" sz="825" baseline="-25000" dirty="0">
                  <a:solidFill>
                    <a:srgbClr val="0070C0"/>
                  </a:solidFill>
                  <a:latin typeface="Calibri" panose="020F0502020204030204"/>
                  <a:ea typeface="맑은 고딕" panose="020B0503020000020004" pitchFamily="50" charset="-127"/>
                </a:rPr>
                <a:t>IL</a:t>
              </a:r>
              <a:r>
                <a:rPr lang="en-US" altLang="ko-KR" sz="825" dirty="0">
                  <a:solidFill>
                    <a:srgbClr val="0070C0"/>
                  </a:solidFill>
                  <a:latin typeface="Calibri" panose="020F0502020204030204"/>
                  <a:ea typeface="맑은 고딕" panose="020B0503020000020004" pitchFamily="50" charset="-127"/>
                </a:rPr>
                <a:t>| &gt; 150mV</a:t>
              </a:r>
              <a:endParaRPr lang="ko-KR" altLang="en-US" sz="825" baseline="-25000" dirty="0">
                <a:solidFill>
                  <a:srgbClr val="0070C0"/>
                </a:solidFill>
                <a:latin typeface="Calibri" panose="020F0502020204030204"/>
                <a:ea typeface="맑은 고딕" panose="020B0503020000020004" pitchFamily="50" charset="-127"/>
              </a:endParaRPr>
            </a:p>
          </p:txBody>
        </p:sp>
        <p:cxnSp>
          <p:nvCxnSpPr>
            <p:cNvPr id="68" name="직선 연결선 67"/>
            <p:cNvCxnSpPr/>
            <p:nvPr/>
          </p:nvCxnSpPr>
          <p:spPr>
            <a:xfrm>
              <a:off x="4822352" y="4126904"/>
              <a:ext cx="0" cy="780584"/>
            </a:xfrm>
            <a:prstGeom prst="line">
              <a:avLst/>
            </a:prstGeom>
            <a:ln>
              <a:solidFill>
                <a:srgbClr val="0070C0"/>
              </a:solidFill>
              <a:prstDash val="solid"/>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69" name="TextBox 68"/>
            <p:cNvSpPr txBox="1"/>
            <p:nvPr/>
          </p:nvSpPr>
          <p:spPr>
            <a:xfrm>
              <a:off x="4792823" y="4126904"/>
              <a:ext cx="987047" cy="219291"/>
            </a:xfrm>
            <a:prstGeom prst="rect">
              <a:avLst/>
            </a:prstGeom>
            <a:noFill/>
          </p:spPr>
          <p:txBody>
            <a:bodyPr wrap="square" rtlCol="0">
              <a:spAutoFit/>
            </a:bodyPr>
            <a:lstStyle/>
            <a:p>
              <a:pPr defTabSz="685800" latinLnBrk="0"/>
              <a:r>
                <a:rPr lang="en-US" altLang="ko-KR" sz="825" dirty="0">
                  <a:solidFill>
                    <a:srgbClr val="0070C0"/>
                  </a:solidFill>
                  <a:latin typeface="Calibri" panose="020F0502020204030204"/>
                  <a:ea typeface="맑은 고딕" panose="020B0503020000020004" pitchFamily="50" charset="-127"/>
                </a:rPr>
                <a:t>|</a:t>
              </a:r>
              <a:r>
                <a:rPr lang="en-US" altLang="ko-KR" sz="825" dirty="0" err="1">
                  <a:solidFill>
                    <a:srgbClr val="0070C0"/>
                  </a:solidFill>
                  <a:latin typeface="Calibri" panose="020F0502020204030204"/>
                  <a:ea typeface="맑은 고딕" panose="020B0503020000020004" pitchFamily="50" charset="-127"/>
                </a:rPr>
                <a:t>V</a:t>
              </a:r>
              <a:r>
                <a:rPr lang="en-US" altLang="ko-KR" sz="825" baseline="-25000" dirty="0" err="1">
                  <a:solidFill>
                    <a:srgbClr val="0070C0"/>
                  </a:solidFill>
                  <a:latin typeface="Calibri" panose="020F0502020204030204"/>
                  <a:ea typeface="맑은 고딕" panose="020B0503020000020004" pitchFamily="50" charset="-127"/>
                </a:rPr>
                <a:t>diff</a:t>
              </a:r>
              <a:r>
                <a:rPr lang="en-US" altLang="ko-KR" sz="825" dirty="0">
                  <a:solidFill>
                    <a:srgbClr val="0070C0"/>
                  </a:solidFill>
                  <a:latin typeface="Calibri" panose="020F0502020204030204"/>
                  <a:ea typeface="맑은 고딕" panose="020B0503020000020004" pitchFamily="50" charset="-127"/>
                </a:rPr>
                <a:t>| &gt; 300mV</a:t>
              </a:r>
              <a:endParaRPr lang="ko-KR" altLang="en-US" sz="825" baseline="-25000" dirty="0">
                <a:solidFill>
                  <a:srgbClr val="0070C0"/>
                </a:solidFill>
                <a:latin typeface="Calibri" panose="020F0502020204030204"/>
                <a:ea typeface="맑은 고딕" panose="020B0503020000020004" pitchFamily="50" charset="-127"/>
              </a:endParaRPr>
            </a:p>
          </p:txBody>
        </p:sp>
        <p:sp>
          <p:nvSpPr>
            <p:cNvPr id="70" name="Text Placeholder 2"/>
            <p:cNvSpPr txBox="1">
              <a:spLocks/>
            </p:cNvSpPr>
            <p:nvPr/>
          </p:nvSpPr>
          <p:spPr>
            <a:xfrm>
              <a:off x="6137379" y="3240605"/>
              <a:ext cx="3770164" cy="641913"/>
            </a:xfrm>
            <a:prstGeom prst="rect">
              <a:avLst/>
            </a:prstGeom>
          </p:spPr>
          <p:txBody>
            <a:bodyPr vert="horz" lIns="68580" tIns="34290" rIns="68580" bIns="34290" rtlCol="0">
              <a:normAutofit/>
            </a:bodyPr>
            <a:lstStyle>
              <a:lvl1pPr marL="351358" indent="-351358" algn="l" defTabSz="914400" rtl="0" eaLnBrk="1" latinLnBrk="0" hangingPunct="1">
                <a:lnSpc>
                  <a:spcPct val="90000"/>
                </a:lnSpc>
                <a:spcBef>
                  <a:spcPts val="1000"/>
                </a:spcBef>
                <a:buFontTx/>
                <a:buBlip>
                  <a:blip r:embed="rId4"/>
                </a:buBlip>
                <a:defRPr sz="2667" b="1" kern="1200" baseline="0">
                  <a:solidFill>
                    <a:schemeClr val="tx1"/>
                  </a:solidFill>
                  <a:latin typeface="+mn-lt"/>
                  <a:ea typeface="+mn-ea"/>
                  <a:cs typeface="+mn-cs"/>
                </a:defRPr>
              </a:lvl1pPr>
              <a:lvl2pPr marL="715415" indent="-241294" algn="l" defTabSz="914400" rtl="0" eaLnBrk="1" latinLnBrk="0" hangingPunct="1">
                <a:lnSpc>
                  <a:spcPct val="90000"/>
                </a:lnSpc>
                <a:spcBef>
                  <a:spcPts val="500"/>
                </a:spcBef>
                <a:buFont typeface="Arial" pitchFamily="34" charset="0"/>
                <a:buChar char="•"/>
                <a:defRPr sz="2400" kern="1200" baseline="0">
                  <a:solidFill>
                    <a:schemeClr val="tx1"/>
                  </a:solidFill>
                  <a:latin typeface="+mn-lt"/>
                  <a:ea typeface="+mn-ea"/>
                  <a:cs typeface="+mn-cs"/>
                </a:defRPr>
              </a:lvl2pPr>
              <a:lvl3pPr marL="954593" marR="0" indent="-239178" algn="l" defTabSz="1219170" rtl="0" eaLnBrk="1" fontAlgn="auto" latinLnBrk="1" hangingPunct="1">
                <a:lnSpc>
                  <a:spcPct val="100000"/>
                </a:lnSpc>
                <a:spcBef>
                  <a:spcPct val="20000"/>
                </a:spcBef>
                <a:spcAft>
                  <a:spcPts val="0"/>
                </a:spcAft>
                <a:buClrTx/>
                <a:buSzTx/>
                <a:buFont typeface="Arial" pitchFamily="34" charset="0"/>
                <a:buChar char="-"/>
                <a:tabLst/>
                <a:defRPr sz="2133" kern="1200" baseline="0">
                  <a:solidFill>
                    <a:schemeClr val="tx1"/>
                  </a:solidFill>
                  <a:latin typeface="Arial" pitchFamily="34" charset="0"/>
                  <a:ea typeface="+mn-ea"/>
                  <a:cs typeface="+mn-cs"/>
                </a:defRPr>
              </a:lvl3pPr>
              <a:lvl4pPr marL="1064657" indent="-347125" algn="l" defTabSz="914400" rtl="0" eaLnBrk="1" latinLnBrk="0" hangingPunct="1">
                <a:lnSpc>
                  <a:spcPct val="90000"/>
                </a:lnSpc>
                <a:spcBef>
                  <a:spcPts val="500"/>
                </a:spcBef>
                <a:buFont typeface="Arial" panose="020B0604020202020204" pitchFamily="34" charset="0"/>
                <a:buChar char="•"/>
                <a:defRPr sz="2133" kern="1200" baseline="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6561" lvl="1" indent="-180971" defTabSz="685800">
                <a:spcBef>
                  <a:spcPts val="375"/>
                </a:spcBef>
              </a:pPr>
              <a:r>
                <a:rPr lang="en-US" altLang="ko-KR" sz="1400" dirty="0" err="1">
                  <a:solidFill>
                    <a:prstClr val="black"/>
                  </a:solidFill>
                  <a:latin typeface="Calibri" panose="020F0502020204030204"/>
                  <a:ea typeface="맑은 고딕" panose="020B0503020000020004" pitchFamily="50" charset="-127"/>
                </a:rPr>
                <a:t>V</a:t>
              </a:r>
              <a:r>
                <a:rPr lang="en-US" altLang="ko-KR" sz="1400" baseline="-25000" dirty="0" err="1">
                  <a:solidFill>
                    <a:prstClr val="black"/>
                  </a:solidFill>
                  <a:latin typeface="Calibri" panose="020F0502020204030204"/>
                  <a:ea typeface="맑은 고딕" panose="020B0503020000020004" pitchFamily="50" charset="-127"/>
                </a:rPr>
                <a:t>diff</a:t>
              </a:r>
              <a:r>
                <a:rPr lang="en-US" altLang="ko-KR" sz="1400" baseline="-25000" dirty="0">
                  <a:solidFill>
                    <a:prstClr val="black"/>
                  </a:solidFill>
                  <a:latin typeface="Calibri" panose="020F0502020204030204"/>
                  <a:ea typeface="맑은 고딕" panose="020B0503020000020004" pitchFamily="50" charset="-127"/>
                </a:rPr>
                <a:t> </a:t>
              </a:r>
              <a:r>
                <a:rPr lang="en-US" altLang="ko-KR" sz="1400" dirty="0">
                  <a:solidFill>
                    <a:prstClr val="black"/>
                  </a:solidFill>
                  <a:latin typeface="Calibri" panose="020F0502020204030204"/>
                  <a:ea typeface="맑은 고딕" panose="020B0503020000020004" pitchFamily="50" charset="-127"/>
                </a:rPr>
                <a:t>should be larger than 300mV</a:t>
              </a:r>
              <a:r>
                <a:rPr lang="en-US" altLang="ko-KR" sz="1400" baseline="-25000" dirty="0">
                  <a:solidFill>
                    <a:prstClr val="black"/>
                  </a:solidFill>
                  <a:latin typeface="Calibri" panose="020F0502020204030204"/>
                  <a:ea typeface="맑은 고딕" panose="020B0503020000020004" pitchFamily="50" charset="-127"/>
                </a:rPr>
                <a:t>diff</a:t>
              </a:r>
              <a:r>
                <a:rPr lang="en-US" altLang="ko-KR" sz="1400" dirty="0">
                  <a:solidFill>
                    <a:prstClr val="black"/>
                  </a:solidFill>
                  <a:latin typeface="Calibri" panose="020F0502020204030204"/>
                  <a:ea typeface="맑은 고딕" panose="020B0503020000020004" pitchFamily="50" charset="-127"/>
                </a:rPr>
                <a:t>.</a:t>
              </a:r>
              <a:endParaRPr lang="ko-KR" altLang="en-US" sz="1400" baseline="-25000" dirty="0">
                <a:solidFill>
                  <a:prstClr val="black"/>
                </a:solidFill>
                <a:latin typeface="Calibri" panose="020F0502020204030204"/>
                <a:ea typeface="맑은 고딕" panose="020B0503020000020004" pitchFamily="50" charset="-127"/>
              </a:endParaRPr>
            </a:p>
            <a:p>
              <a:pPr marL="536561" lvl="1" indent="-180971" defTabSz="685800">
                <a:spcBef>
                  <a:spcPts val="375"/>
                </a:spcBef>
              </a:pPr>
              <a:r>
                <a:rPr lang="en-US" altLang="ko-KR" sz="1400" dirty="0">
                  <a:solidFill>
                    <a:prstClr val="black"/>
                  </a:solidFill>
                  <a:latin typeface="Calibri" panose="020F0502020204030204"/>
                  <a:ea typeface="맑은 고딕" panose="020B0503020000020004" pitchFamily="50" charset="-127"/>
                  <a:sym typeface="Wingdings" panose="05000000000000000000" pitchFamily="2" charset="2"/>
                </a:rPr>
                <a:t>The sensitivity of </a:t>
              </a:r>
              <a:r>
                <a:rPr lang="en-US" altLang="ko-KR" sz="1400" dirty="0" smtClean="0">
                  <a:solidFill>
                    <a:srgbClr val="FF0000"/>
                  </a:solidFill>
                  <a:latin typeface="Calibri" panose="020F0502020204030204"/>
                  <a:ea typeface="맑은 고딕" panose="020B0503020000020004" pitchFamily="50" charset="-127"/>
                  <a:sym typeface="Wingdings" panose="05000000000000000000" pitchFamily="2" charset="2"/>
                </a:rPr>
                <a:t>115m</a:t>
              </a:r>
              <a:r>
                <a:rPr lang="en-US" altLang="ko-KR" sz="1400" dirty="0">
                  <a:solidFill>
                    <a:srgbClr val="FF0000"/>
                  </a:solidFill>
                  <a:latin typeface="Calibri" panose="020F0502020204030204"/>
                  <a:ea typeface="맑은 고딕" panose="020B0503020000020004" pitchFamily="50" charset="-127"/>
                  <a:sym typeface="Wingdings" panose="05000000000000000000" pitchFamily="2" charset="2"/>
                </a:rPr>
                <a:t>V</a:t>
              </a:r>
              <a:r>
                <a:rPr lang="en-US" altLang="ko-KR" sz="1400" baseline="-25000" dirty="0">
                  <a:solidFill>
                    <a:srgbClr val="FF0000"/>
                  </a:solidFill>
                  <a:latin typeface="Calibri" panose="020F0502020204030204"/>
                  <a:ea typeface="맑은 고딕" panose="020B0503020000020004" pitchFamily="50" charset="-127"/>
                  <a:sym typeface="Wingdings" panose="05000000000000000000" pitchFamily="2" charset="2"/>
                </a:rPr>
                <a:t>diff</a:t>
              </a:r>
              <a:r>
                <a:rPr lang="en-US" altLang="ko-KR" sz="1400" dirty="0" smtClean="0">
                  <a:solidFill>
                    <a:prstClr val="black"/>
                  </a:solidFill>
                  <a:latin typeface="Calibri" panose="020F0502020204030204"/>
                  <a:ea typeface="맑은 고딕" panose="020B0503020000020004" pitchFamily="50" charset="-127"/>
                  <a:sym typeface="Wingdings" panose="05000000000000000000" pitchFamily="2" charset="2"/>
                </a:rPr>
                <a:t> is </a:t>
              </a:r>
              <a:r>
                <a:rPr lang="en-US" altLang="ko-KR" sz="1400" dirty="0">
                  <a:solidFill>
                    <a:prstClr val="black"/>
                  </a:solidFill>
                  <a:latin typeface="Calibri" panose="020F0502020204030204"/>
                  <a:ea typeface="맑은 고딕" panose="020B0503020000020004" pitchFamily="50" charset="-127"/>
                  <a:sym typeface="Wingdings" panose="05000000000000000000" pitchFamily="2" charset="2"/>
                </a:rPr>
                <a:t>enough to accept 300mV</a:t>
              </a:r>
              <a:r>
                <a:rPr lang="en-US" altLang="ko-KR" sz="1400" baseline="-25000" dirty="0">
                  <a:solidFill>
                    <a:prstClr val="black"/>
                  </a:solidFill>
                  <a:latin typeface="Calibri" panose="020F0502020204030204"/>
                  <a:ea typeface="맑은 고딕" panose="020B0503020000020004" pitchFamily="50" charset="-127"/>
                  <a:sym typeface="Wingdings" panose="05000000000000000000" pitchFamily="2" charset="2"/>
                </a:rPr>
                <a:t>diff</a:t>
              </a:r>
              <a:r>
                <a:rPr lang="en-US" altLang="ko-KR" sz="1400" dirty="0">
                  <a:solidFill>
                    <a:prstClr val="black"/>
                  </a:solidFill>
                  <a:latin typeface="Calibri" panose="020F0502020204030204"/>
                  <a:ea typeface="맑은 고딕" panose="020B0503020000020004" pitchFamily="50" charset="-127"/>
                  <a:sym typeface="Wingdings" panose="05000000000000000000" pitchFamily="2" charset="2"/>
                </a:rPr>
                <a:t>.</a:t>
              </a:r>
              <a:endParaRPr lang="en-US" altLang="ko-KR" sz="1400" baseline="-25000" dirty="0">
                <a:solidFill>
                  <a:prstClr val="black"/>
                </a:solidFill>
                <a:latin typeface="Calibri" panose="020F0502020204030204"/>
                <a:ea typeface="맑은 고딕" panose="020B0503020000020004" pitchFamily="50" charset="-127"/>
                <a:sym typeface="Wingdings" panose="05000000000000000000" pitchFamily="2" charset="2"/>
              </a:endParaRPr>
            </a:p>
          </p:txBody>
        </p:sp>
        <p:sp>
          <p:nvSpPr>
            <p:cNvPr id="71" name="오른쪽 화살표 70"/>
            <p:cNvSpPr/>
            <p:nvPr/>
          </p:nvSpPr>
          <p:spPr>
            <a:xfrm>
              <a:off x="5148274" y="3343507"/>
              <a:ext cx="1320165" cy="139163"/>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endParaRPr lang="ko-KR" altLang="en-US" sz="1350">
                <a:solidFill>
                  <a:prstClr val="white"/>
                </a:solidFill>
                <a:latin typeface="Calibri" panose="020F0502020204030204"/>
                <a:ea typeface="맑은 고딕" panose="020B0503020000020004" pitchFamily="50" charset="-127"/>
              </a:endParaRPr>
            </a:p>
          </p:txBody>
        </p:sp>
      </p:grpSp>
    </p:spTree>
    <p:extLst>
      <p:ext uri="{BB962C8B-B14F-4D97-AF65-F5344CB8AC3E}">
        <p14:creationId xmlns:p14="http://schemas.microsoft.com/office/powerpoint/2010/main" val="20570135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6346368"/>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7022</TotalTime>
  <Words>1781</Words>
  <Application>Microsoft Office PowerPoint</Application>
  <PresentationFormat>와이드스크린</PresentationFormat>
  <Paragraphs>321</Paragraphs>
  <Slides>16</Slides>
  <Notes>2</Notes>
  <HiddenSlides>0</HiddenSlides>
  <MMClips>0</MMClips>
  <ScaleCrop>false</ScaleCrop>
  <HeadingPairs>
    <vt:vector size="8" baseType="variant">
      <vt:variant>
        <vt:lpstr>사용한 글꼴</vt:lpstr>
      </vt:variant>
      <vt:variant>
        <vt:i4>6</vt:i4>
      </vt:variant>
      <vt:variant>
        <vt:lpstr>테마</vt:lpstr>
      </vt:variant>
      <vt:variant>
        <vt:i4>1</vt:i4>
      </vt:variant>
      <vt:variant>
        <vt:lpstr>포함된 OLE 서버</vt:lpstr>
      </vt:variant>
      <vt:variant>
        <vt:i4>1</vt:i4>
      </vt:variant>
      <vt:variant>
        <vt:lpstr>슬라이드 제목</vt:lpstr>
      </vt:variant>
      <vt:variant>
        <vt:i4>16</vt:i4>
      </vt:variant>
    </vt:vector>
  </HeadingPairs>
  <TitlesOfParts>
    <vt:vector size="24" baseType="lpstr">
      <vt:lpstr>HY견고딕</vt:lpstr>
      <vt:lpstr>맑은 고딕</vt:lpstr>
      <vt:lpstr>Arial</vt:lpstr>
      <vt:lpstr>Calibri</vt:lpstr>
      <vt:lpstr>Tahoma</vt:lpstr>
      <vt:lpstr>Wingdings</vt:lpstr>
      <vt:lpstr>1_Office 테마</vt:lpstr>
      <vt:lpstr>Visio</vt:lpstr>
      <vt:lpstr>FCN (Firmware Change Notice) [ PM983 M.2 SED SSD ]</vt:lpstr>
      <vt:lpstr>FW Change Summary</vt:lpstr>
      <vt:lpstr>FW Change – Change items Summary</vt:lpstr>
      <vt:lpstr>META block UECC improvement @SPO w/o IO</vt:lpstr>
      <vt:lpstr>Device Missing after Hot-plug (DRS disable)</vt:lpstr>
      <vt:lpstr>SMART IO impact improvement</vt:lpstr>
      <vt:lpstr>NM Code Refresh</vt:lpstr>
      <vt:lpstr>Unexpected increase of SPOR count improvement in SMART</vt:lpstr>
      <vt:lpstr>Increasing CRC Count improvement after Power Cycle</vt:lpstr>
      <vt:lpstr>Supports Set Feature that initializes CRC Error Count</vt:lpstr>
      <vt:lpstr>Supports Set Feature that initializes Number of Error Log</vt:lpstr>
      <vt:lpstr>Wear-leveling improvement under specific condition(Sustained + hot-spot write)</vt:lpstr>
      <vt:lpstr>Improved CRC Error Count increase during FW Activate w/o POR</vt:lpstr>
      <vt:lpstr>Ref.CLK buffer change (85mV → 115mV) (Gen 1 drop improvement)</vt:lpstr>
      <vt:lpstr>Ref.CLK buffer change (85mV → 115mV) (Gen 1 drop improvement)</vt:lpstr>
      <vt:lpstr>PowerPoint 프레젠테이션</vt:lpstr>
    </vt:vector>
  </TitlesOfParts>
  <Company>Samsung Electronics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US162559/US163308 FA Report Solder Joint Crack Issue</dc:title>
  <dc:creator>이경우(KyungWoo Lee)</dc:creator>
  <cp:lastModifiedBy>김재순/JAESOON KIM</cp:lastModifiedBy>
  <cp:revision>457</cp:revision>
  <dcterms:created xsi:type="dcterms:W3CDTF">2016-11-16T08:32:33Z</dcterms:created>
  <dcterms:modified xsi:type="dcterms:W3CDTF">2020-02-03T09:57:27Z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SCPROP">
    <vt:lpwstr>NSCCustomProperty</vt:lpwstr>
  </property>
  <property fmtid="{D5CDD505-2E9C-101B-9397-08002B2CF9AE}" pid="3" name="NSCPROP_SA">
    <vt:lpwstr>C:\Users\samsung\AppData\Local\Microsoft\Windows\Temporary Internet Files\Content.IE5\KKHSNC6N\MSFT_PM983_FCN_EDA76M5Q_EDB76M5Q_r1b.pptx</vt:lpwstr>
  </property>
</Properties>
</file>